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269" r:id="rId1"/>
  </p:sldMasterIdLst>
  <p:notesMasterIdLst>
    <p:notesMasterId r:id="rId10"/>
  </p:notesMasterIdLst>
  <p:handoutMasterIdLst>
    <p:handoutMasterId r:id="rId11"/>
  </p:handoutMasterIdLst>
  <p:sldIdLst>
    <p:sldId id="362" r:id="rId2"/>
    <p:sldId id="412" r:id="rId3"/>
    <p:sldId id="418" r:id="rId4"/>
    <p:sldId id="425" r:id="rId5"/>
    <p:sldId id="426" r:id="rId6"/>
    <p:sldId id="429" r:id="rId7"/>
    <p:sldId id="427" r:id="rId8"/>
    <p:sldId id="417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96" autoAdjust="0"/>
    <p:restoredTop sz="96410" autoAdjust="0"/>
  </p:normalViewPr>
  <p:slideViewPr>
    <p:cSldViewPr snapToGrid="0">
      <p:cViewPr varScale="1">
        <p:scale>
          <a:sx n="126" d="100"/>
          <a:sy n="126" d="100"/>
        </p:scale>
        <p:origin x="162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75B4A3-DC39-4465-A55F-A1BD4A67C3A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FC42B2C-A47E-4FAF-B576-498F19C207B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A65D8AD-F36A-4AF2-A901-CD5E2154584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59BFA90-AAAC-4709-B34B-E5B89AAF5B24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D7F99CA-8606-43FA-97AA-FEF0527A6EC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C558DC2-CC75-4E3B-9A63-DEE327BED16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3AA105A-B063-4C42-A5E3-FA4BFF5F974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6F6325-54B3-4597-B87D-F3C4BA85354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46879B5-1447-4EE0-8BB4-8BF1CC8CD71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D8BDA4E-A09D-468E-94A5-A51256F37FC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4304A3EC-BE68-458F-9E7B-0B8B517F5D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1144B0C-E0B8-4141-96F5-2F8743C99C1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32C7DD10-8B1A-465B-9E85-8CD11AF7EE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B57F155-D942-4E2A-B6C4-5772C0D77B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006E7EA2-E787-41AE-BDC3-B31BB041D1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ADAD9D4-3C14-4425-A1FE-AF9C2EE7EA73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8958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40616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475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3237A4D-1182-41E4-A3C3-4FA3B66846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368EC8E-B2F0-4686-B817-98408F4F96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5C2F5-147F-4F2C-8DCA-2747B15D5CB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685740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83A9130-2E1D-48F1-97DE-8286A85E1C57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0EAF366-3A0C-44E8-8EC4-61E2312114D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DB14E0B0-FDAB-48F9-BE71-3C4FCCC236C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E98735FF-FBF2-4A7D-A62B-C203CEC00189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A49EC8A-1907-41E0-9AD9-A64DD1282CA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24355544-BAA0-4436-84B7-1A8DB1394D9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13843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</a:rPr>
              <a:t>3GPP TSG CT1#119</a:t>
            </a:r>
          </a:p>
        </p:txBody>
      </p:sp>
      <p:pic>
        <p:nvPicPr>
          <p:cNvPr id="1032" name="Picture 1">
            <a:extLst>
              <a:ext uri="{FF2B5EF4-FFF2-40B4-BE49-F238E27FC236}">
                <a16:creationId xmlns:a16="http://schemas.microsoft.com/office/drawing/2014/main" id="{73CD3F6D-FDD9-4A28-AB5B-7C34E1B3CC0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950EA6CA-42FC-4E8F-91E2-5D6951FA336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09A755-0B2F-4EB9-97C5-580EE2CFA317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25" r:id="rId1"/>
    <p:sldLayoutId id="2147485326" r:id="rId2"/>
    <p:sldLayoutId id="2147485327" r:id="rId3"/>
    <p:sldLayoutId id="214748532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0BDF1363-3387-4182-8B14-B5BFBB2D7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413" y="1709738"/>
            <a:ext cx="10148887" cy="2852737"/>
          </a:xfrm>
        </p:spPr>
        <p:txBody>
          <a:bodyPr/>
          <a:lstStyle/>
          <a:p>
            <a:pPr eaLnBrk="1" hangingPunct="1"/>
            <a:r>
              <a:rPr lang="de-DE" altLang="en-US" dirty="0"/>
              <a:t>CT1 </a:t>
            </a:r>
            <a:r>
              <a:rPr lang="en-GB" altLang="en-US" dirty="0"/>
              <a:t>Planning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E6EC8A06-E115-4407-8FBB-0FB1468EDC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47888" y="4589463"/>
            <a:ext cx="7886700" cy="15001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altLang="en-US" dirty="0"/>
              <a:t>Peter</a:t>
            </a:r>
            <a:r>
              <a:rPr lang="" altLang="en-US" dirty="0"/>
              <a:t> </a:t>
            </a:r>
            <a:r>
              <a:rPr lang="de-DE" altLang="en-US" dirty="0"/>
              <a:t>Leis</a:t>
            </a:r>
            <a:r>
              <a:rPr lang="" altLang="en-US" dirty="0"/>
              <a:t>, </a:t>
            </a:r>
            <a:r>
              <a:rPr lang="de-DE" altLang="en-US" dirty="0"/>
              <a:t>CT1</a:t>
            </a:r>
            <a:r>
              <a:rPr lang="" altLang="en-US" dirty="0"/>
              <a:t> Chairman</a:t>
            </a:r>
          </a:p>
        </p:txBody>
      </p:sp>
      <p:sp>
        <p:nvSpPr>
          <p:cNvPr id="5124" name="Rectangle 1">
            <a:extLst>
              <a:ext uri="{FF2B5EF4-FFF2-40B4-BE49-F238E27FC236}">
                <a16:creationId xmlns:a16="http://schemas.microsoft.com/office/drawing/2014/main" id="{289B8F52-3CCC-4772-9DEE-E70892538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5563"/>
            <a:ext cx="96377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tabLst>
                <a:tab pos="9151938" algn="r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9151938" algn="r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CT WG1 Meeting 119</a:t>
            </a:r>
            <a:r>
              <a:rPr lang="en-GB" altLang="en-US" sz="1800" b="1">
                <a:latin typeface="Arial" panose="020B0604020202020204" pitchFamily="34" charset="0"/>
                <a:cs typeface="Times New Roman" panose="02020603050405020304" pitchFamily="18" charset="0"/>
              </a:rPr>
              <a:t>	C1-194118</a:t>
            </a:r>
            <a:endParaRPr lang="en-US" altLang="en-US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de-DE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Wroclaw (Poland), 26-30 August 2019</a:t>
            </a: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endParaRPr lang="en-US" altLang="en-US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3D589DD-D45F-4FE0-8A33-AEA085A40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Outline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CD494A4-8249-4DCD-8BDA-92A4C924E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de-DE" dirty="0"/>
              <a:t> </a:t>
            </a:r>
            <a:r>
              <a:rPr lang="en-US" dirty="0"/>
              <a:t>Release Schedule Overview</a:t>
            </a:r>
          </a:p>
          <a:p>
            <a:pPr>
              <a:spcBef>
                <a:spcPts val="600"/>
              </a:spcBef>
              <a:defRPr/>
            </a:pPr>
            <a:r>
              <a:rPr lang="en-US" dirty="0"/>
              <a:t> CT1 workplan at start of CT1#119</a:t>
            </a:r>
          </a:p>
          <a:p>
            <a:pPr>
              <a:spcBef>
                <a:spcPts val="600"/>
              </a:spcBef>
              <a:defRPr/>
            </a:pPr>
            <a:r>
              <a:rPr lang="en-US" dirty="0"/>
              <a:t> January 2020 CT1 ad-hoc meeting</a:t>
            </a:r>
          </a:p>
          <a:p>
            <a:pPr>
              <a:spcBef>
                <a:spcPts val="600"/>
              </a:spcBef>
              <a:defRPr/>
            </a:pPr>
            <a:r>
              <a:rPr lang="en-US" dirty="0"/>
              <a:t> July 2020 CT1 ad-hoc meeting</a:t>
            </a:r>
          </a:p>
          <a:p>
            <a:pPr>
              <a:spcBef>
                <a:spcPts val="600"/>
              </a:spcBef>
              <a:defRPr/>
            </a:pPr>
            <a:r>
              <a:rPr lang="en-US" dirty="0"/>
              <a:t> Rel-15 maintenance</a:t>
            </a:r>
          </a:p>
          <a:p>
            <a:pPr marL="0" indent="0">
              <a:buFontTx/>
              <a:buNone/>
              <a:defRPr/>
            </a:pPr>
            <a:r>
              <a:rPr lang="de-DE" dirty="0"/>
              <a:t> 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5526DA5-83C7-436B-9A69-24E586A3B4FB}"/>
              </a:ext>
            </a:extLst>
          </p:cNvPr>
          <p:cNvCxnSpPr/>
          <p:nvPr/>
        </p:nvCxnSpPr>
        <p:spPr>
          <a:xfrm flipH="1">
            <a:off x="2571750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898579A-B476-4498-8910-A7F164E4E119}"/>
              </a:ext>
            </a:extLst>
          </p:cNvPr>
          <p:cNvCxnSpPr/>
          <p:nvPr/>
        </p:nvCxnSpPr>
        <p:spPr>
          <a:xfrm flipH="1">
            <a:off x="3562350" y="2476500"/>
            <a:ext cx="33338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0D0109F1-A8A7-414A-810D-654AFC9E2691}"/>
              </a:ext>
            </a:extLst>
          </p:cNvPr>
          <p:cNvCxnSpPr/>
          <p:nvPr/>
        </p:nvCxnSpPr>
        <p:spPr>
          <a:xfrm flipH="1">
            <a:off x="4551363" y="2476500"/>
            <a:ext cx="33337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D4BC1D5-711E-40D5-9FF7-73FD00A7220B}"/>
              </a:ext>
            </a:extLst>
          </p:cNvPr>
          <p:cNvCxnSpPr/>
          <p:nvPr/>
        </p:nvCxnSpPr>
        <p:spPr>
          <a:xfrm flipH="1">
            <a:off x="5540375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8D4DAEF-5A1E-45EE-9A72-591651F3CBF4}"/>
              </a:ext>
            </a:extLst>
          </p:cNvPr>
          <p:cNvCxnSpPr/>
          <p:nvPr/>
        </p:nvCxnSpPr>
        <p:spPr>
          <a:xfrm flipH="1">
            <a:off x="6529388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0D10C1EC-E839-4734-B43B-0AEB1D6227CB}"/>
              </a:ext>
            </a:extLst>
          </p:cNvPr>
          <p:cNvCxnSpPr/>
          <p:nvPr/>
        </p:nvCxnSpPr>
        <p:spPr>
          <a:xfrm flipH="1">
            <a:off x="7518400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B5103E22-CF8F-41F5-B693-211CFD319357}"/>
              </a:ext>
            </a:extLst>
          </p:cNvPr>
          <p:cNvCxnSpPr/>
          <p:nvPr/>
        </p:nvCxnSpPr>
        <p:spPr>
          <a:xfrm flipH="1">
            <a:off x="8507413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C6B6E2A3-E2BA-4E58-A9EF-4B2FF0D5221B}"/>
              </a:ext>
            </a:extLst>
          </p:cNvPr>
          <p:cNvCxnSpPr/>
          <p:nvPr/>
        </p:nvCxnSpPr>
        <p:spPr>
          <a:xfrm flipH="1">
            <a:off x="9531350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39261DBA-A0F2-44D4-A27F-C247E4AED2D4}"/>
              </a:ext>
            </a:extLst>
          </p:cNvPr>
          <p:cNvCxnSpPr/>
          <p:nvPr/>
        </p:nvCxnSpPr>
        <p:spPr>
          <a:xfrm flipH="1">
            <a:off x="10485438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03" name="Title 1">
            <a:extLst>
              <a:ext uri="{FF2B5EF4-FFF2-40B4-BE49-F238E27FC236}">
                <a16:creationId xmlns:a16="http://schemas.microsoft.com/office/drawing/2014/main" id="{D6BF6521-D4DE-4F14-B22E-D7605B399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365125"/>
            <a:ext cx="10958512" cy="1325563"/>
          </a:xfrm>
        </p:spPr>
        <p:txBody>
          <a:bodyPr/>
          <a:lstStyle/>
          <a:p>
            <a:r>
              <a:rPr lang="en-US" altLang="en-US"/>
              <a:t>Current Schedule Overview (SA/CT)</a:t>
            </a:r>
          </a:p>
        </p:txBody>
      </p:sp>
      <p:sp>
        <p:nvSpPr>
          <p:cNvPr id="8204" name="TextBox 7">
            <a:extLst>
              <a:ext uri="{FF2B5EF4-FFF2-40B4-BE49-F238E27FC236}">
                <a16:creationId xmlns:a16="http://schemas.microsoft.com/office/drawing/2014/main" id="{8CA180E8-57DD-497F-8185-8B7676FDB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1700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TSG#84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Q2/2019</a:t>
            </a:r>
          </a:p>
        </p:txBody>
      </p:sp>
      <p:sp>
        <p:nvSpPr>
          <p:cNvPr id="8205" name="TextBox 8">
            <a:extLst>
              <a:ext uri="{FF2B5EF4-FFF2-40B4-BE49-F238E27FC236}">
                <a16:creationId xmlns:a16="http://schemas.microsoft.com/office/drawing/2014/main" id="{3A85E2F0-43ED-492B-B176-4A4110D783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3888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TSG#85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Q3/2019</a:t>
            </a:r>
          </a:p>
        </p:txBody>
      </p:sp>
      <p:sp>
        <p:nvSpPr>
          <p:cNvPr id="8206" name="TextBox 9">
            <a:extLst>
              <a:ext uri="{FF2B5EF4-FFF2-40B4-BE49-F238E27FC236}">
                <a16:creationId xmlns:a16="http://schemas.microsoft.com/office/drawing/2014/main" id="{9B86FD7A-5343-4183-97DC-8CF16FA69A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6075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TSG#86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Q4/2019</a:t>
            </a:r>
          </a:p>
        </p:txBody>
      </p:sp>
      <p:sp>
        <p:nvSpPr>
          <p:cNvPr id="8207" name="TextBox 10">
            <a:extLst>
              <a:ext uri="{FF2B5EF4-FFF2-40B4-BE49-F238E27FC236}">
                <a16:creationId xmlns:a16="http://schemas.microsoft.com/office/drawing/2014/main" id="{82C060F3-2F26-4594-B7DB-663473EEB8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8263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</a:rPr>
              <a:t>TSG#87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</a:rPr>
              <a:t>Q1/2020</a:t>
            </a:r>
          </a:p>
        </p:txBody>
      </p:sp>
      <p:sp>
        <p:nvSpPr>
          <p:cNvPr id="8208" name="TextBox 11">
            <a:extLst>
              <a:ext uri="{FF2B5EF4-FFF2-40B4-BE49-F238E27FC236}">
                <a16:creationId xmlns:a16="http://schemas.microsoft.com/office/drawing/2014/main" id="{76D655E3-B2FF-4E0F-BE77-5FA02F613E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0450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TSG#88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Q2/2020</a:t>
            </a:r>
          </a:p>
        </p:txBody>
      </p:sp>
      <p:sp>
        <p:nvSpPr>
          <p:cNvPr id="8209" name="TextBox 12">
            <a:extLst>
              <a:ext uri="{FF2B5EF4-FFF2-40B4-BE49-F238E27FC236}">
                <a16:creationId xmlns:a16="http://schemas.microsoft.com/office/drawing/2014/main" id="{FD372992-060F-422A-90EA-2AD2D5080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2638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TSG#89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Q3/2020</a:t>
            </a:r>
          </a:p>
        </p:txBody>
      </p:sp>
      <p:sp>
        <p:nvSpPr>
          <p:cNvPr id="8210" name="TextBox 13">
            <a:extLst>
              <a:ext uri="{FF2B5EF4-FFF2-40B4-BE49-F238E27FC236}">
                <a16:creationId xmlns:a16="http://schemas.microsoft.com/office/drawing/2014/main" id="{AB4EE043-E263-40B1-9378-683968435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3238" y="1952625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TSG#90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Q4/2020</a:t>
            </a:r>
          </a:p>
        </p:txBody>
      </p:sp>
      <p:sp>
        <p:nvSpPr>
          <p:cNvPr id="8211" name="TextBox 14">
            <a:extLst>
              <a:ext uri="{FF2B5EF4-FFF2-40B4-BE49-F238E27FC236}">
                <a16:creationId xmlns:a16="http://schemas.microsoft.com/office/drawing/2014/main" id="{01E17918-14DD-412E-9AD8-DB1DD0A25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5425" y="1952625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TSG#91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Q1/2021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A6E37453-43F9-41B8-AF03-C016EBED3D2B}"/>
              </a:ext>
            </a:extLst>
          </p:cNvPr>
          <p:cNvSpPr/>
          <p:nvPr/>
        </p:nvSpPr>
        <p:spPr>
          <a:xfrm>
            <a:off x="2171700" y="2601913"/>
            <a:ext cx="825500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814108ED-D608-4BF8-A15F-95DB28886588}"/>
              </a:ext>
            </a:extLst>
          </p:cNvPr>
          <p:cNvSpPr/>
          <p:nvPr/>
        </p:nvSpPr>
        <p:spPr>
          <a:xfrm>
            <a:off x="5148263" y="2601913"/>
            <a:ext cx="823912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351BC014-5E42-498C-9C46-7D7421D7B912}"/>
              </a:ext>
            </a:extLst>
          </p:cNvPr>
          <p:cNvSpPr/>
          <p:nvPr/>
        </p:nvSpPr>
        <p:spPr>
          <a:xfrm>
            <a:off x="6140450" y="2601913"/>
            <a:ext cx="823913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B2E1C51D-B539-413C-B638-EF1DDD809C51}"/>
              </a:ext>
            </a:extLst>
          </p:cNvPr>
          <p:cNvSpPr/>
          <p:nvPr/>
        </p:nvSpPr>
        <p:spPr>
          <a:xfrm>
            <a:off x="7124700" y="5189538"/>
            <a:ext cx="823913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52358082-D1D0-49C3-98D6-1E29859F8269}"/>
              </a:ext>
            </a:extLst>
          </p:cNvPr>
          <p:cNvSpPr/>
          <p:nvPr/>
        </p:nvSpPr>
        <p:spPr>
          <a:xfrm>
            <a:off x="10074275" y="5189538"/>
            <a:ext cx="823913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8217" name="TextBox 27">
            <a:extLst>
              <a:ext uri="{FF2B5EF4-FFF2-40B4-BE49-F238E27FC236}">
                <a16:creationId xmlns:a16="http://schemas.microsoft.com/office/drawing/2014/main" id="{6343F50E-9C57-438E-A472-9FAD0FA70F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07613" y="1952625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TSG#92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Q2/2021</a:t>
            </a:r>
          </a:p>
        </p:txBody>
      </p:sp>
      <p:sp>
        <p:nvSpPr>
          <p:cNvPr id="8218" name="TextBox 19">
            <a:extLst>
              <a:ext uri="{FF2B5EF4-FFF2-40B4-BE49-F238E27FC236}">
                <a16:creationId xmlns:a16="http://schemas.microsoft.com/office/drawing/2014/main" id="{F63D7E39-82BB-4CB0-A85B-A07071B397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1" y="4673124"/>
            <a:ext cx="188224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rial" panose="020B0604020202020204" pitchFamily="34" charset="0"/>
              </a:rPr>
              <a:t>Rel-17  Schedule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600" dirty="0">
                <a:latin typeface="Arial" panose="020B0604020202020204" pitchFamily="34" charset="0"/>
              </a:rPr>
              <a:t>(preliminary),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600" dirty="0">
                <a:latin typeface="Arial" panose="020B0604020202020204" pitchFamily="34" charset="0"/>
              </a:rPr>
              <a:t>source SP-190529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>
              <a:latin typeface="Arial" panose="020B0604020202020204" pitchFamily="34" charset="0"/>
            </a:endParaRPr>
          </a:p>
        </p:txBody>
      </p:sp>
      <p:sp>
        <p:nvSpPr>
          <p:cNvPr id="8219" name="TextBox 32">
            <a:extLst>
              <a:ext uri="{FF2B5EF4-FFF2-40B4-BE49-F238E27FC236}">
                <a16:creationId xmlns:a16="http://schemas.microsoft.com/office/drawing/2014/main" id="{91DD8703-3184-4D71-B96D-92557992D2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8" y="2762250"/>
            <a:ext cx="17557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rial" panose="020B0604020202020204" pitchFamily="34" charset="0"/>
              </a:rPr>
              <a:t>Rel-16 Schedule 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85264EE7-CE08-4E64-BAF7-62964F888786}"/>
              </a:ext>
            </a:extLst>
          </p:cNvPr>
          <p:cNvSpPr/>
          <p:nvPr/>
        </p:nvSpPr>
        <p:spPr>
          <a:xfrm>
            <a:off x="2640013" y="4029075"/>
            <a:ext cx="909637" cy="4635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CT1#119</a:t>
            </a:r>
          </a:p>
        </p:txBody>
      </p:sp>
      <p:cxnSp>
        <p:nvCxnSpPr>
          <p:cNvPr id="40" name="Curved Connector 39">
            <a:extLst>
              <a:ext uri="{FF2B5EF4-FFF2-40B4-BE49-F238E27FC236}">
                <a16:creationId xmlns:a16="http://schemas.microsoft.com/office/drawing/2014/main" id="{BE1BF2DC-145E-43DF-8766-5D9A53B4F35E}"/>
              </a:ext>
            </a:extLst>
          </p:cNvPr>
          <p:cNvCxnSpPr>
            <a:cxnSpLocks/>
            <a:endCxn id="25" idx="0"/>
          </p:cNvCxnSpPr>
          <p:nvPr/>
        </p:nvCxnSpPr>
        <p:spPr>
          <a:xfrm>
            <a:off x="4981575" y="4695825"/>
            <a:ext cx="2554288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urved Connector 54">
            <a:extLst>
              <a:ext uri="{FF2B5EF4-FFF2-40B4-BE49-F238E27FC236}">
                <a16:creationId xmlns:a16="http://schemas.microsoft.com/office/drawing/2014/main" id="{343E2F49-B2F3-4AA4-9A26-EE34C036E443}"/>
              </a:ext>
            </a:extLst>
          </p:cNvPr>
          <p:cNvCxnSpPr>
            <a:cxnSpLocks/>
            <a:endCxn id="26" idx="0"/>
          </p:cNvCxnSpPr>
          <p:nvPr/>
        </p:nvCxnSpPr>
        <p:spPr>
          <a:xfrm>
            <a:off x="4981575" y="4695825"/>
            <a:ext cx="5503863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urved Connector 57">
            <a:extLst>
              <a:ext uri="{FF2B5EF4-FFF2-40B4-BE49-F238E27FC236}">
                <a16:creationId xmlns:a16="http://schemas.microsoft.com/office/drawing/2014/main" id="{2332434A-AA29-4026-9FCD-D5A8A14215D4}"/>
              </a:ext>
            </a:extLst>
          </p:cNvPr>
          <p:cNvCxnSpPr>
            <a:cxnSpLocks/>
            <a:endCxn id="59" idx="0"/>
          </p:cNvCxnSpPr>
          <p:nvPr/>
        </p:nvCxnSpPr>
        <p:spPr>
          <a:xfrm>
            <a:off x="4981575" y="4695825"/>
            <a:ext cx="6456363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AE51AFB-B2B9-4132-9E72-EE9D2F45458B}"/>
              </a:ext>
            </a:extLst>
          </p:cNvPr>
          <p:cNvSpPr txBox="1"/>
          <p:nvPr/>
        </p:nvSpPr>
        <p:spPr>
          <a:xfrm>
            <a:off x="2640013" y="3508375"/>
            <a:ext cx="919162" cy="2762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/>
              <a:t>exceptions</a:t>
            </a:r>
            <a:endParaRPr lang="en-US" sz="2400" dirty="0"/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AA17B2E-4354-4738-BBF1-D52383AAEE7F}"/>
              </a:ext>
            </a:extLst>
          </p:cNvPr>
          <p:cNvCxnSpPr/>
          <p:nvPr/>
        </p:nvCxnSpPr>
        <p:spPr>
          <a:xfrm flipH="1">
            <a:off x="11498263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26" name="TextBox 27">
            <a:extLst>
              <a:ext uri="{FF2B5EF4-FFF2-40B4-BE49-F238E27FC236}">
                <a16:creationId xmlns:a16="http://schemas.microsoft.com/office/drawing/2014/main" id="{47970A46-5239-4DF3-BC3E-721DBFB554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20438" y="1952625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TSG#93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Q3/2021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38DFD417-2648-4CC0-8EA1-63D24E9848BD}"/>
              </a:ext>
            </a:extLst>
          </p:cNvPr>
          <p:cNvSpPr/>
          <p:nvPr/>
        </p:nvSpPr>
        <p:spPr>
          <a:xfrm>
            <a:off x="11025188" y="5189538"/>
            <a:ext cx="825500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279A742-9783-4911-A9DD-F029DBA7A621}"/>
              </a:ext>
            </a:extLst>
          </p:cNvPr>
          <p:cNvSpPr txBox="1"/>
          <p:nvPr/>
        </p:nvSpPr>
        <p:spPr>
          <a:xfrm>
            <a:off x="5602288" y="3508375"/>
            <a:ext cx="930275" cy="4619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/>
              <a:t>potential exceptions</a:t>
            </a:r>
            <a:endParaRPr lang="en-US" sz="2400" dirty="0"/>
          </a:p>
        </p:txBody>
      </p:sp>
      <p:sp>
        <p:nvSpPr>
          <p:cNvPr id="45" name="Rounded Rectangle 33">
            <a:extLst>
              <a:ext uri="{FF2B5EF4-FFF2-40B4-BE49-F238E27FC236}">
                <a16:creationId xmlns:a16="http://schemas.microsoft.com/office/drawing/2014/main" id="{1D382513-7833-4974-86F7-AC0FBEA2FD15}"/>
              </a:ext>
            </a:extLst>
          </p:cNvPr>
          <p:cNvSpPr/>
          <p:nvPr/>
        </p:nvSpPr>
        <p:spPr>
          <a:xfrm>
            <a:off x="3617913" y="4029075"/>
            <a:ext cx="920750" cy="4762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CT1#120 CT1#121</a:t>
            </a:r>
          </a:p>
        </p:txBody>
      </p:sp>
      <p:sp>
        <p:nvSpPr>
          <p:cNvPr id="54" name="Rounded Rectangle 33">
            <a:extLst>
              <a:ext uri="{FF2B5EF4-FFF2-40B4-BE49-F238E27FC236}">
                <a16:creationId xmlns:a16="http://schemas.microsoft.com/office/drawing/2014/main" id="{F94504A4-1320-45D7-ABB9-6DB65889C99F}"/>
              </a:ext>
            </a:extLst>
          </p:cNvPr>
          <p:cNvSpPr/>
          <p:nvPr/>
        </p:nvSpPr>
        <p:spPr>
          <a:xfrm>
            <a:off x="4618355" y="4037013"/>
            <a:ext cx="890588" cy="4746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CT1#122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7C51FD3-A68B-40BB-9044-15AAE07885B0}"/>
              </a:ext>
            </a:extLst>
          </p:cNvPr>
          <p:cNvCxnSpPr/>
          <p:nvPr/>
        </p:nvCxnSpPr>
        <p:spPr>
          <a:xfrm flipH="1">
            <a:off x="2876550" y="4695825"/>
            <a:ext cx="2205038" cy="0"/>
          </a:xfrm>
          <a:prstGeom prst="line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ounded Rectangle 33">
            <a:extLst>
              <a:ext uri="{FF2B5EF4-FFF2-40B4-BE49-F238E27FC236}">
                <a16:creationId xmlns:a16="http://schemas.microsoft.com/office/drawing/2014/main" id="{B77020F9-F12E-42A9-89EE-6520880A5FCD}"/>
              </a:ext>
            </a:extLst>
          </p:cNvPr>
          <p:cNvSpPr/>
          <p:nvPr/>
        </p:nvSpPr>
        <p:spPr>
          <a:xfrm>
            <a:off x="5591492" y="4029075"/>
            <a:ext cx="920750" cy="4762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CT1#123 CT1#124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16FC5CAD-C83D-47BD-8EFF-56BA8BB49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CT1 workplan at start of CT1#119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D8D00BB-015B-40CA-8E79-86F4322D05FC}"/>
              </a:ext>
            </a:extLst>
          </p:cNvPr>
          <p:cNvGraphicFramePr>
            <a:graphicFrameLocks noGrp="1"/>
          </p:cNvGraphicFramePr>
          <p:nvPr/>
        </p:nvGraphicFramePr>
        <p:xfrm>
          <a:off x="1563688" y="1814513"/>
          <a:ext cx="6253162" cy="4806992"/>
        </p:xfrm>
        <a:graphic>
          <a:graphicData uri="http://schemas.openxmlformats.org/drawingml/2006/table">
            <a:tbl>
              <a:tblPr/>
              <a:tblGrid>
                <a:gridCol w="4896768">
                  <a:extLst>
                    <a:ext uri="{9D8B030D-6E8A-4147-A177-3AD203B41FA5}">
                      <a16:colId xmlns:a16="http://schemas.microsoft.com/office/drawing/2014/main" val="776756975"/>
                    </a:ext>
                  </a:extLst>
                </a:gridCol>
                <a:gridCol w="848738">
                  <a:extLst>
                    <a:ext uri="{9D8B030D-6E8A-4147-A177-3AD203B41FA5}">
                      <a16:colId xmlns:a16="http://schemas.microsoft.com/office/drawing/2014/main" val="3323772819"/>
                    </a:ext>
                  </a:extLst>
                </a:gridCol>
                <a:gridCol w="507656">
                  <a:extLst>
                    <a:ext uri="{9D8B030D-6E8A-4147-A177-3AD203B41FA5}">
                      <a16:colId xmlns:a16="http://schemas.microsoft.com/office/drawing/2014/main" val="3333311196"/>
                    </a:ext>
                  </a:extLst>
                </a:gridCol>
              </a:tblGrid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aspects of Vertical_LAN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Vertical_LAN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9C5700"/>
                          </a:solidFill>
                          <a:effectLst/>
                          <a:latin typeface="Calibri" panose="020F0502020204030204" pitchFamily="34" charset="0"/>
                        </a:rPr>
                        <a:t>20%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093819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aspects of 5G_CIoT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5G_CIoT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40%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8864235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aspects of V2XAPP 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V2XAPP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5387318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aspects of eV2XARC 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eV2XARC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8101871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aspects of 5G_eLCS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5G_eLCS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3846888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</a:t>
                      </a:r>
                      <a:r>
                        <a:rPr lang="de-DE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aspects</a:t>
                      </a:r>
                      <a:r>
                        <a:rPr lang="de-D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</a:t>
                      </a:r>
                      <a:r>
                        <a:rPr lang="de-D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RACS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RACS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9230761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aspects of 5WWC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5WWC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30%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2643327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 </a:t>
                      </a:r>
                      <a:r>
                        <a:rPr lang="de-DE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aspects</a:t>
                      </a:r>
                      <a:r>
                        <a:rPr lang="de-D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</a:t>
                      </a:r>
                      <a:r>
                        <a:rPr lang="de-D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eMCData2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eMCData2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15%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594141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Protocol enhancements for Mission Critical Services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MCProtoc16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42309"/>
                  </a:ext>
                </a:extLst>
              </a:tr>
              <a:tr h="144518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Stage 3 for MC Communication Interworking with Land Mobile Radio Systems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MCCI_CT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061642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Mission Critical system migration and interconnection 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MCSMI_CT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636443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Study on stages 2 and 3 of enhancements of ePWS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ePWS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85%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6016670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aspects of ePWS 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ePWS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1621968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aspects of MONASTERY2 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MONASTERY2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2230026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aspects of Multi-device and multi-identity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MuD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9C5700"/>
                          </a:solidFill>
                          <a:effectLst/>
                          <a:latin typeface="Calibri" panose="020F0502020204030204" pitchFamily="34" charset="0"/>
                        </a:rPr>
                        <a:t>35%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9318787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aspects of eNS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eNS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9478315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aspects of PARLOS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PARLOS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08154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</a:t>
                      </a:r>
                      <a:r>
                        <a:rPr lang="de-DE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aspects</a:t>
                      </a:r>
                      <a:r>
                        <a:rPr lang="de-D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</a:t>
                      </a:r>
                      <a:r>
                        <a:rPr lang="de-DE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ATSSS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ATSSS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3801158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aspect of 5G_SRVCC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5G_SRVCC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4475862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Aspects of E2E_DELAY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E2E_DELAY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3969568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aspects of VBCLTE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VBCLTE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3743266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Signalling Improvements for Network Efficiency in 5GS 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SINE_5G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5995124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aspects of xBDT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xBDT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24437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IMS Stage-3 IETF Protocol Alignment 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IMSProtoc16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45%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098357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de-DE" sz="9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Stage-3 5GS NAS protocol development 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5GProtoc16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212666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Stage-3 5GS NAS protocol development general aspects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5GProtoc16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5755060"/>
                  </a:ext>
                </a:extLst>
              </a:tr>
              <a:tr h="1958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Stage-3 5GS NAS protocol development for support for non-3GPP accesses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5GProtoc16-non3GPP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1432451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Stage-3 SAE Protocol Development for Rel16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SAES16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9901915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Stage-3 SAE Protocol Development for Rel16 general aspects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SAES16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053311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Stage-3 SAE Protocol Development for Rel16 for CS Fallback in EPS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SAES16-CSFB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1207996"/>
                  </a:ext>
                </a:extLst>
              </a:tr>
              <a:tr h="1472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Stage-3 SAE Protocol Development Rel16 for support for non-3GPP accesses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SAES16-non3GPP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790684"/>
                  </a:ext>
                </a:extLst>
              </a:tr>
              <a:tr h="1958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Withdrawal of TS 24.323 from Rel-11, Rel-12, Rel-13 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ISAT-MO-WITHDRAW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396" marR="7396" marT="7394" marB="0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373034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F4A46C7-2A02-4D9F-AFEA-7600C4672E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387829"/>
              </p:ext>
            </p:extLst>
          </p:nvPr>
        </p:nvGraphicFramePr>
        <p:xfrm>
          <a:off x="8486775" y="2066925"/>
          <a:ext cx="2898775" cy="571500"/>
        </p:xfrm>
        <a:graphic>
          <a:graphicData uri="http://schemas.openxmlformats.org/drawingml/2006/table">
            <a:tbl>
              <a:tblPr/>
              <a:tblGrid>
                <a:gridCol w="2898775">
                  <a:extLst>
                    <a:ext uri="{9D8B030D-6E8A-4147-A177-3AD203B41FA5}">
                      <a16:colId xmlns:a16="http://schemas.microsoft.com/office/drawing/2014/main" val="3641698338"/>
                    </a:ext>
                  </a:extLst>
                </a:gridCol>
              </a:tblGrid>
              <a:tr h="1905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100" b="0" i="0" u="none" strike="noStrike" noProof="0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Completion less then 20%</a:t>
                      </a:r>
                    </a:p>
                  </a:txBody>
                  <a:tcPr marL="9524" marR="9524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2769496"/>
                  </a:ext>
                </a:extLst>
              </a:tr>
              <a:tr h="1905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Completion at least 20%, less then 40%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6330248"/>
                  </a:ext>
                </a:extLst>
              </a:tr>
              <a:tr h="1905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100" b="0" i="0" u="none" strike="noStrike" noProof="0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rest</a:t>
                      </a:r>
                    </a:p>
                  </a:txBody>
                  <a:tcPr marL="9524" marR="9524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574775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E44F4CB4-8EA5-4317-874F-07B6D9129F6C}"/>
              </a:ext>
            </a:extLst>
          </p:cNvPr>
          <p:cNvSpPr txBox="1"/>
          <p:nvPr/>
        </p:nvSpPr>
        <p:spPr>
          <a:xfrm>
            <a:off x="8542020" y="3223260"/>
            <a:ext cx="2651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rgbClr val="000000"/>
                </a:solidFill>
                <a:latin typeface="Calibri" panose="020F0502020204030204" pitchFamily="34" charset="0"/>
                <a:cs typeface="+mn-cs"/>
              </a:rPr>
              <a:t>3 </a:t>
            </a:r>
            <a:r>
              <a:rPr lang="de-DE" sz="1600" b="1" dirty="0" err="1">
                <a:solidFill>
                  <a:srgbClr val="000000"/>
                </a:solidFill>
                <a:latin typeface="Calibri" panose="020F0502020204030204" pitchFamily="34" charset="0"/>
                <a:cs typeface="+mn-cs"/>
              </a:rPr>
              <a:t>new</a:t>
            </a:r>
            <a:r>
              <a:rPr lang="de-DE" sz="1600" b="1" dirty="0">
                <a:solidFill>
                  <a:srgbClr val="000000"/>
                </a:solidFill>
                <a:latin typeface="Calibri" panose="020F0502020204030204" pitchFamily="34" charset="0"/>
                <a:cs typeface="+mn-cs"/>
              </a:rPr>
              <a:t> Rel-16 </a:t>
            </a:r>
            <a:r>
              <a:rPr lang="de-DE" sz="1600" b="1" dirty="0" err="1">
                <a:solidFill>
                  <a:srgbClr val="000000"/>
                </a:solidFill>
                <a:latin typeface="Calibri" panose="020F0502020204030204" pitchFamily="34" charset="0"/>
                <a:cs typeface="+mn-cs"/>
              </a:rPr>
              <a:t>work</a:t>
            </a:r>
            <a:r>
              <a:rPr lang="de-DE" sz="1600" b="1" dirty="0">
                <a:solidFill>
                  <a:srgbClr val="000000"/>
                </a:solidFill>
                <a:latin typeface="Calibri" panose="020F0502020204030204" pitchFamily="34" charset="0"/>
                <a:cs typeface="+mn-cs"/>
              </a:rPr>
              <a:t> </a:t>
            </a:r>
            <a:r>
              <a:rPr lang="de-DE" sz="1600" b="1" dirty="0" err="1">
                <a:solidFill>
                  <a:srgbClr val="000000"/>
                </a:solidFill>
                <a:latin typeface="Calibri" panose="020F0502020204030204" pitchFamily="34" charset="0"/>
                <a:cs typeface="+mn-cs"/>
              </a:rPr>
              <a:t>items</a:t>
            </a:r>
            <a:r>
              <a:rPr lang="de-DE" sz="1600" b="1" dirty="0">
                <a:solidFill>
                  <a:srgbClr val="000000"/>
                </a:solidFill>
                <a:latin typeface="Calibri" panose="020F0502020204030204" pitchFamily="34" charset="0"/>
                <a:cs typeface="+mn-cs"/>
              </a:rPr>
              <a:t> </a:t>
            </a:r>
            <a:r>
              <a:rPr lang="de-DE" sz="1600" b="1" dirty="0" err="1">
                <a:solidFill>
                  <a:srgbClr val="000000"/>
                </a:solidFill>
                <a:latin typeface="Calibri" panose="020F0502020204030204" pitchFamily="34" charset="0"/>
                <a:cs typeface="+mn-cs"/>
              </a:rPr>
              <a:t>are</a:t>
            </a:r>
            <a:r>
              <a:rPr lang="de-DE" sz="1600" b="1" dirty="0">
                <a:solidFill>
                  <a:srgbClr val="000000"/>
                </a:solidFill>
                <a:latin typeface="Calibri" panose="020F0502020204030204" pitchFamily="34" charset="0"/>
                <a:cs typeface="+mn-cs"/>
              </a:rPr>
              <a:t> </a:t>
            </a:r>
            <a:r>
              <a:rPr lang="de-DE" sz="1600" b="1" dirty="0" err="1">
                <a:solidFill>
                  <a:srgbClr val="000000"/>
                </a:solidFill>
                <a:latin typeface="Calibri" panose="020F0502020204030204" pitchFamily="34" charset="0"/>
                <a:cs typeface="+mn-cs"/>
              </a:rPr>
              <a:t>proposed</a:t>
            </a:r>
            <a:r>
              <a:rPr lang="de-DE" sz="1600" b="1" dirty="0">
                <a:solidFill>
                  <a:srgbClr val="000000"/>
                </a:solidFill>
                <a:latin typeface="Calibri" panose="020F0502020204030204" pitchFamily="34" charset="0"/>
                <a:cs typeface="+mn-cs"/>
              </a:rPr>
              <a:t> </a:t>
            </a:r>
            <a:r>
              <a:rPr lang="de-DE" sz="1600" b="1" dirty="0" err="1">
                <a:solidFill>
                  <a:srgbClr val="000000"/>
                </a:solidFill>
                <a:latin typeface="Calibri" panose="020F0502020204030204" pitchFamily="34" charset="0"/>
                <a:cs typeface="+mn-cs"/>
              </a:rPr>
              <a:t>to</a:t>
            </a:r>
            <a:r>
              <a:rPr lang="de-DE" sz="1600" b="1" dirty="0">
                <a:solidFill>
                  <a:srgbClr val="000000"/>
                </a:solidFill>
                <a:latin typeface="Calibri" panose="020F0502020204030204" pitchFamily="34" charset="0"/>
                <a:cs typeface="+mn-cs"/>
              </a:rPr>
              <a:t> CT1#119</a:t>
            </a: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8C94BFA6-8F0B-49AD-A09E-C558163AF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de-DE" dirty="0" err="1"/>
              <a:t>January</a:t>
            </a:r>
            <a:r>
              <a:rPr lang="fr-FR" altLang="de-DE" dirty="0"/>
              <a:t> 2020 CT1 </a:t>
            </a:r>
            <a:r>
              <a:rPr lang="fr-FR" altLang="de-DE" dirty="0" err="1"/>
              <a:t>Ad-hoc</a:t>
            </a:r>
            <a:r>
              <a:rPr lang="fr-FR" altLang="de-DE" dirty="0"/>
              <a:t> meeting </a:t>
            </a:r>
            <a:endParaRPr lang="en-US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EB790B2-4B80-4ADB-8E97-28C74F27AE33}"/>
              </a:ext>
            </a:extLst>
          </p:cNvPr>
          <p:cNvSpPr txBox="1">
            <a:spLocks/>
          </p:cNvSpPr>
          <p:nvPr/>
        </p:nvSpPr>
        <p:spPr bwMode="auto">
          <a:xfrm>
            <a:off x="682624" y="1893888"/>
            <a:ext cx="10450195" cy="430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600"/>
              </a:spcBef>
              <a:defRPr/>
            </a:pPr>
            <a:r>
              <a:rPr lang="en-US" sz="2800" b="1" u="sng" dirty="0"/>
              <a:t>Background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1600" dirty="0"/>
              <a:t>Potential ad-hoc meeting in CT1 calendar for January 2020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1600" dirty="0"/>
              <a:t>TSG has provided guidance to have no more than 6 ordinary WG meetings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600" dirty="0"/>
              <a:t>Date for Rel-16 Stage-3 freeze date is March 2020, </a:t>
            </a:r>
            <a:r>
              <a:rPr lang="de-DE" sz="1600" dirty="0"/>
              <a:t>f</a:t>
            </a:r>
            <a:r>
              <a:rPr lang="en-GB" sz="1600" dirty="0"/>
              <a:t>or Rel-16 work items with granted exceptions, we can work until June 2020 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1600" dirty="0"/>
              <a:t>3 regular CT1 meetings until March 2020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1600" dirty="0"/>
              <a:t>Number of input </a:t>
            </a:r>
            <a:r>
              <a:rPr lang="en-GB" sz="1600" dirty="0" err="1"/>
              <a:t>tdocs</a:t>
            </a:r>
            <a:r>
              <a:rPr lang="en-GB" sz="1600" dirty="0"/>
              <a:t> to CT1#119 roughly 700!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1600" dirty="0"/>
              <a:t>January 2020 ad-hoc meeting is useful to complete Rel-16 work items</a:t>
            </a:r>
          </a:p>
          <a:p>
            <a:pPr>
              <a:spcBef>
                <a:spcPts val="600"/>
              </a:spcBef>
              <a:defRPr/>
            </a:pPr>
            <a:r>
              <a:rPr lang="en-GB" sz="2800" b="1" u="sng" dirty="0"/>
              <a:t>Options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1600" b="1" dirty="0"/>
              <a:t>Option#1</a:t>
            </a:r>
            <a:r>
              <a:rPr lang="en-GB" sz="1600" dirty="0"/>
              <a:t>: Schedule January 2020 CT1 Rel-16 ad-hoc meeting as per current schedule (i.e. January 13 - 17, 2020) 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1600" b="1" dirty="0"/>
              <a:t>Option#2</a:t>
            </a:r>
            <a:r>
              <a:rPr lang="en-GB" sz="1600" dirty="0"/>
              <a:t>: Skip January 2020 CT1 ad-hoc meeting</a:t>
            </a:r>
          </a:p>
          <a:p>
            <a:pPr marL="609600" lvl="1" indent="0">
              <a:buFontTx/>
              <a:buNone/>
              <a:defRPr/>
            </a:pPr>
            <a:endParaRPr lang="en-GB" sz="1800" dirty="0"/>
          </a:p>
          <a:p>
            <a:pPr marL="0" indent="0">
              <a:buFontTx/>
              <a:buNone/>
              <a:defRPr/>
            </a:pPr>
            <a:endParaRPr lang="en-GB" sz="32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B19A4295-0582-41AC-AEAA-D7CE5362C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de-DE" dirty="0"/>
              <a:t>July 2020 CT1 </a:t>
            </a:r>
            <a:r>
              <a:rPr lang="fr-FR" altLang="de-DE" dirty="0" err="1"/>
              <a:t>Ad-hoc</a:t>
            </a:r>
            <a:r>
              <a:rPr lang="fr-FR" altLang="de-DE" dirty="0"/>
              <a:t> meeting </a:t>
            </a:r>
            <a:endParaRPr lang="en-US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EB790B2-4B80-4ADB-8E97-28C74F27AE33}"/>
              </a:ext>
            </a:extLst>
          </p:cNvPr>
          <p:cNvSpPr txBox="1">
            <a:spLocks/>
          </p:cNvSpPr>
          <p:nvPr/>
        </p:nvSpPr>
        <p:spPr bwMode="auto">
          <a:xfrm>
            <a:off x="682625" y="1893888"/>
            <a:ext cx="10058400" cy="430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600"/>
              </a:spcBef>
              <a:defRPr/>
            </a:pPr>
            <a:r>
              <a:rPr lang="en-US" sz="2800" b="1" u="sng" dirty="0"/>
              <a:t>Background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1600" dirty="0"/>
              <a:t>Potential ad-hoc meeting in CT1 calendar for July 2020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1600" dirty="0"/>
              <a:t>TSG has provided guidance to have no more than 6 ordinary WG meetings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600" dirty="0"/>
              <a:t>Date for Rel-16 Stage-3 freeze date is March 2020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600" dirty="0"/>
              <a:t>F</a:t>
            </a:r>
            <a:r>
              <a:rPr lang="en-GB" sz="1600" dirty="0"/>
              <a:t>or Rel-16 WIDs with granted exceptions, we can work until June 2020 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1600" dirty="0"/>
              <a:t>Stage-2 Rel-17 freeze September 2020 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1600" dirty="0"/>
              <a:t>Is July 2020 ad-hoc meeting useful for corrections for Rel-16 work items or early start of Rel-17 work?</a:t>
            </a:r>
          </a:p>
          <a:p>
            <a:pPr>
              <a:spcBef>
                <a:spcPts val="600"/>
              </a:spcBef>
              <a:defRPr/>
            </a:pPr>
            <a:r>
              <a:rPr lang="en-GB" sz="2800" b="1" u="sng" dirty="0"/>
              <a:t>Options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1600" b="1" dirty="0"/>
              <a:t>Option#1</a:t>
            </a:r>
            <a:r>
              <a:rPr lang="en-GB" sz="1600" dirty="0"/>
              <a:t>: Schedule July 2020 CT1 ad-hoc meeting as per current schedule (i.e. July 13 - 17, 2020) 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1600" b="1" dirty="0"/>
              <a:t>Option#2</a:t>
            </a:r>
            <a:r>
              <a:rPr lang="en-GB" sz="1600" dirty="0"/>
              <a:t>: Skip July 2020 CT1 ad-hoc meeting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1600" b="1" dirty="0"/>
              <a:t>Option#3: </a:t>
            </a:r>
            <a:r>
              <a:rPr lang="en-GB" sz="1600" dirty="0"/>
              <a:t>decide later</a:t>
            </a:r>
          </a:p>
          <a:p>
            <a:pPr marL="0" indent="0">
              <a:buFontTx/>
              <a:buNone/>
              <a:defRPr/>
            </a:pPr>
            <a:endParaRPr lang="en-GB" sz="3200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CDD2216A-F840-4CD6-8AF2-3DD4881C5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de-DE"/>
              <a:t>Release 15 maintenance </a:t>
            </a:r>
            <a:endParaRPr lang="en-US" alt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798F087-022A-4F28-AB73-96204E62CE9D}"/>
              </a:ext>
            </a:extLst>
          </p:cNvPr>
          <p:cNvSpPr txBox="1">
            <a:spLocks/>
          </p:cNvSpPr>
          <p:nvPr/>
        </p:nvSpPr>
        <p:spPr bwMode="auto">
          <a:xfrm>
            <a:off x="682625" y="1893888"/>
            <a:ext cx="10058400" cy="430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GB" sz="2800" b="1" u="sng" dirty="0"/>
              <a:t>Background</a:t>
            </a:r>
            <a:endParaRPr lang="en-GB" sz="2800" dirty="0"/>
          </a:p>
          <a:p>
            <a:pPr lvl="1">
              <a:defRPr/>
            </a:pPr>
            <a:r>
              <a:rPr lang="en-GB" sz="2300" dirty="0"/>
              <a:t>Rel-15 stage-3 was frozen in June 2018</a:t>
            </a:r>
          </a:p>
          <a:p>
            <a:pPr lvl="1">
              <a:defRPr/>
            </a:pPr>
            <a:r>
              <a:rPr lang="en-GB" sz="2300" dirty="0"/>
              <a:t>Number of Rel-15 CRs decreasing</a:t>
            </a:r>
          </a:p>
          <a:p>
            <a:pPr>
              <a:defRPr/>
            </a:pPr>
            <a:r>
              <a:rPr lang="en-GB" sz="2800" b="1" u="sng" dirty="0"/>
              <a:t>Way forward</a:t>
            </a:r>
            <a:endParaRPr lang="en-GB" sz="2800" dirty="0"/>
          </a:p>
          <a:p>
            <a:pPr lvl="1">
              <a:defRPr/>
            </a:pPr>
            <a:r>
              <a:rPr lang="en-GB" sz="2400" dirty="0"/>
              <a:t>Strict usage of FASMO criterion for all Rel-15 work items</a:t>
            </a:r>
          </a:p>
          <a:p>
            <a:pPr lvl="1">
              <a:defRPr/>
            </a:pPr>
            <a:r>
              <a:rPr lang="en-GB" sz="2400" dirty="0"/>
              <a:t>Collapse Rel-15 agenda items into 15.1, 15.2, 15.3</a:t>
            </a:r>
          </a:p>
          <a:p>
            <a:pPr lvl="2">
              <a:defRPr/>
            </a:pPr>
            <a:r>
              <a:rPr lang="en-GB" sz="1800" dirty="0"/>
              <a:t>15.1 SAE and 5G  (all what was previously in 15.2.x)</a:t>
            </a:r>
          </a:p>
          <a:p>
            <a:pPr lvl="2">
              <a:defRPr/>
            </a:pPr>
            <a:r>
              <a:rPr lang="en-GB" sz="1800" dirty="0"/>
              <a:t>15.2 IMS</a:t>
            </a:r>
          </a:p>
          <a:p>
            <a:pPr lvl="2">
              <a:defRPr/>
            </a:pPr>
            <a:r>
              <a:rPr lang="en-GB" sz="1800" dirty="0"/>
              <a:t>15.3 Mission Critical</a:t>
            </a:r>
          </a:p>
          <a:p>
            <a:pPr lvl="1">
              <a:defRPr/>
            </a:pPr>
            <a:r>
              <a:rPr lang="en-GB" sz="2400" dirty="0"/>
              <a:t>Modified agenda will be used starting from CT1#120 (October 2019)</a:t>
            </a:r>
          </a:p>
          <a:p>
            <a:pPr marL="609600" lvl="1" indent="0">
              <a:buFontTx/>
              <a:buNone/>
              <a:defRPr/>
            </a:pPr>
            <a:endParaRPr lang="en-GB" sz="1800" dirty="0"/>
          </a:p>
          <a:p>
            <a:pPr marL="0" indent="0">
              <a:buFontTx/>
              <a:buNone/>
              <a:defRPr/>
            </a:pPr>
            <a:endParaRPr lang="en-GB" sz="32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95809F24-E180-4E84-9C2C-8844C65F00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/>
              <a:t>Background Material</a:t>
            </a:r>
          </a:p>
        </p:txBody>
      </p:sp>
      <p:sp>
        <p:nvSpPr>
          <p:cNvPr id="13315" name="Subtitle 2">
            <a:extLst>
              <a:ext uri="{FF2B5EF4-FFF2-40B4-BE49-F238E27FC236}">
                <a16:creationId xmlns:a16="http://schemas.microsoft.com/office/drawing/2014/main" id="{F39D1E49-1924-4511-9922-7FF1E445B7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799</Words>
  <Application>Microsoft Office PowerPoint</Application>
  <PresentationFormat>Widescreen</PresentationFormat>
  <Paragraphs>193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CT1 Planning</vt:lpstr>
      <vt:lpstr>Outline</vt:lpstr>
      <vt:lpstr>Current Schedule Overview (SA/CT)</vt:lpstr>
      <vt:lpstr>CT1 workplan at start of CT1#119</vt:lpstr>
      <vt:lpstr>January 2020 CT1 Ad-hoc meeting </vt:lpstr>
      <vt:lpstr>July 2020 CT1 Ad-hoc meeting </vt:lpstr>
      <vt:lpstr>Release 15 maintenance </vt:lpstr>
      <vt:lpstr>Background Material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Nokia-user</cp:lastModifiedBy>
  <cp:revision>728</cp:revision>
  <dcterms:created xsi:type="dcterms:W3CDTF">2010-02-05T13:52:04Z</dcterms:created>
  <dcterms:modified xsi:type="dcterms:W3CDTF">2019-08-19T12:24:05Z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1559565878</vt:lpwstr>
  </property>
</Properties>
</file>