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58" r:id="rId4"/>
    <p:sldId id="259" r:id="rId5"/>
    <p:sldId id="260" r:id="rId6"/>
    <p:sldId id="257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49E9F6-E2C6-4D62-991A-2309966476F5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C52A0-A7A3-44B7-B76F-2CF977DD5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767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C52A0-A7A3-44B7-B76F-2CF977DD5594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885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721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814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63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633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396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496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58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504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609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87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85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11363-658C-462D-893B-074973C5C564}" type="datetimeFigureOut">
              <a:rPr lang="en-GB" smtClean="0"/>
              <a:t>06/05/2019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3C54F-F2D6-4747-94EE-9BB809BEB4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248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Integrated Access and Backhaul (IAB)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Document for Information</a:t>
            </a:r>
          </a:p>
          <a:p>
            <a:r>
              <a:rPr lang="en-GB" dirty="0" smtClean="0"/>
              <a:t>Samsung R&amp;D Institute UK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871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8219256" cy="4968552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IAB allows backhaul of signalling and data using wireless connections.</a:t>
            </a:r>
          </a:p>
          <a:p>
            <a:r>
              <a:rPr lang="en-GB" b="1" dirty="0" smtClean="0"/>
              <a:t>Main reasons for having IAB: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 smtClean="0"/>
              <a:t>Deploying small cells without fibre for multi-hop scenarios</a:t>
            </a:r>
          </a:p>
          <a:p>
            <a:pPr marL="1314450" lvl="2" indent="-514350"/>
            <a:r>
              <a:rPr lang="en-GB" dirty="0"/>
              <a:t>key for enabling successful mmWave deployments</a:t>
            </a:r>
            <a:endParaRPr lang="en-GB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GB" dirty="0" smtClean="0"/>
              <a:t>Reusing the same spectrum and HW for backhaul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 smtClean="0"/>
              <a:t>Enhancing network coverage</a:t>
            </a:r>
          </a:p>
          <a:p>
            <a:r>
              <a:rPr lang="en-GB" b="1" dirty="0"/>
              <a:t>Comparison with Relay Node </a:t>
            </a:r>
            <a:r>
              <a:rPr lang="en-GB" b="1" dirty="0" smtClean="0"/>
              <a:t>(rel-10) in LTE: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GB" dirty="0" smtClean="0"/>
              <a:t>In </a:t>
            </a:r>
            <a:r>
              <a:rPr lang="en-GB" dirty="0"/>
              <a:t>IAB, </a:t>
            </a:r>
            <a:r>
              <a:rPr lang="en-GB" dirty="0" smtClean="0"/>
              <a:t>there is multi-hop </a:t>
            </a:r>
            <a:r>
              <a:rPr lang="en-GB" dirty="0"/>
              <a:t>support </a:t>
            </a:r>
            <a:r>
              <a:rPr lang="en-GB" dirty="0" smtClean="0"/>
              <a:t>between IAB nodes as </a:t>
            </a:r>
            <a:r>
              <a:rPr lang="en-GB" dirty="0"/>
              <a:t>default </a:t>
            </a:r>
            <a:endParaRPr lang="en-GB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GB" dirty="0" smtClean="0"/>
              <a:t>Each IAB (relay) node is a layer 2 relay as opposed to Relay Node in LTE which is a layer 3 relay.</a:t>
            </a:r>
            <a:endParaRPr lang="en-GB" dirty="0"/>
          </a:p>
          <a:p>
            <a:pPr marL="914400" lvl="1" indent="-514350">
              <a:buFont typeface="+mj-lt"/>
              <a:buAutoNum type="arabicPeriod"/>
            </a:pPr>
            <a:r>
              <a:rPr lang="en-GB" dirty="0" smtClean="0"/>
              <a:t>Topology adaptation taken into account</a:t>
            </a:r>
            <a:endParaRPr lang="en-GB" dirty="0"/>
          </a:p>
          <a:p>
            <a:pPr marL="914400" lvl="1" indent="-514350">
              <a:buFont typeface="+mj-lt"/>
              <a:buAutoNum type="arabicPeriod"/>
            </a:pPr>
            <a:r>
              <a:rPr lang="en-GB" dirty="0"/>
              <a:t>In LTE, </a:t>
            </a:r>
            <a:r>
              <a:rPr lang="en-GB" dirty="0" smtClean="0"/>
              <a:t>there is only a </a:t>
            </a:r>
            <a:r>
              <a:rPr lang="en-GB" dirty="0"/>
              <a:t>single stand-alone eNB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320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778098"/>
          </a:xfrm>
        </p:spPr>
        <p:txBody>
          <a:bodyPr>
            <a:normAutofit/>
          </a:bodyPr>
          <a:lstStyle/>
          <a:p>
            <a:r>
              <a:rPr lang="en-GB" sz="3200" dirty="0"/>
              <a:t>Reference diagram for IAB-architectures (SA mode)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144063"/>
              </p:ext>
            </p:extLst>
          </p:nvPr>
        </p:nvGraphicFramePr>
        <p:xfrm>
          <a:off x="467544" y="1124744"/>
          <a:ext cx="5112568" cy="533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Visio" r:id="rId3" imgW="5241968" imgH="5469846" progId="Visio.Drawing.11">
                  <p:embed/>
                </p:oleObj>
              </mc:Choice>
              <mc:Fallback>
                <p:oleObj name="Visio" r:id="rId3" imgW="5241968" imgH="546984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24744"/>
                        <a:ext cx="5112568" cy="5336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932040" y="1196752"/>
            <a:ext cx="3888432" cy="4608512"/>
          </a:xfrm>
        </p:spPr>
        <p:txBody>
          <a:bodyPr>
            <a:normAutofit fontScale="55000" lnSpcReduction="20000"/>
          </a:bodyPr>
          <a:lstStyle/>
          <a:p>
            <a:r>
              <a:rPr lang="en-GB" b="1" dirty="0"/>
              <a:t>IAB </a:t>
            </a:r>
            <a:r>
              <a:rPr lang="en-GB" b="1" dirty="0" smtClean="0"/>
              <a:t>Donor (gNB):</a:t>
            </a:r>
            <a:endParaRPr lang="en-GB" dirty="0"/>
          </a:p>
          <a:p>
            <a:pPr lvl="1"/>
            <a:r>
              <a:rPr lang="en-GB" dirty="0" smtClean="0"/>
              <a:t>is a RAN node which provides UE's interface to the core network and wirelessly backhauls traffic to and from IAB nodes.</a:t>
            </a:r>
          </a:p>
          <a:p>
            <a:pPr lvl="1"/>
            <a:r>
              <a:rPr lang="en-GB" dirty="0" smtClean="0"/>
              <a:t>consists </a:t>
            </a:r>
            <a:r>
              <a:rPr lang="en-GB" dirty="0"/>
              <a:t>of a </a:t>
            </a:r>
            <a:r>
              <a:rPr lang="en-GB" b="1" dirty="0"/>
              <a:t>DU (Distributed Unit) + CU (Central Unit</a:t>
            </a:r>
            <a:r>
              <a:rPr lang="en-GB" b="1" dirty="0" smtClean="0"/>
              <a:t>)</a:t>
            </a:r>
          </a:p>
          <a:p>
            <a:pPr lvl="1"/>
            <a:endParaRPr lang="en-GB" dirty="0"/>
          </a:p>
          <a:p>
            <a:r>
              <a:rPr lang="en-GB" b="1" dirty="0" smtClean="0"/>
              <a:t>IAB Node (relay):</a:t>
            </a:r>
            <a:endParaRPr lang="en-GB" dirty="0"/>
          </a:p>
          <a:p>
            <a:pPr lvl="1"/>
            <a:r>
              <a:rPr lang="en-GB" dirty="0" smtClean="0"/>
              <a:t>consists </a:t>
            </a:r>
            <a:r>
              <a:rPr lang="en-GB" dirty="0"/>
              <a:t>of a </a:t>
            </a:r>
            <a:r>
              <a:rPr lang="en-GB" b="1" dirty="0"/>
              <a:t>DU (Distributed Unit) + MT (Mobile Termination</a:t>
            </a:r>
            <a:r>
              <a:rPr lang="en-GB" dirty="0"/>
              <a:t>)</a:t>
            </a:r>
          </a:p>
          <a:p>
            <a:pPr lvl="1"/>
            <a:r>
              <a:rPr lang="en-GB" dirty="0" smtClean="0"/>
              <a:t>MT is a function </a:t>
            </a:r>
            <a:r>
              <a:rPr lang="en-GB" dirty="0"/>
              <a:t>residing on an IAB-node that terminates the radio interface layers of the backhaul Uu interface toward the IAB-donor or other IAB-nodes.</a:t>
            </a:r>
          </a:p>
          <a:p>
            <a:pPr lvl="1"/>
            <a:r>
              <a:rPr lang="en-GB" dirty="0" smtClean="0"/>
              <a:t>Via </a:t>
            </a:r>
            <a:r>
              <a:rPr lang="en-GB" dirty="0"/>
              <a:t>the DU, the </a:t>
            </a:r>
            <a:r>
              <a:rPr lang="en-GB" dirty="0" smtClean="0"/>
              <a:t>IAB-node </a:t>
            </a:r>
            <a:r>
              <a:rPr lang="en-GB" dirty="0"/>
              <a:t>establishes RLC-channels to UEs and to MTs of downstream IAB nodes.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3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GB" dirty="0"/>
              <a:t>Operation in SA-mode and NSA-mode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905290"/>
              </p:ext>
            </p:extLst>
          </p:nvPr>
        </p:nvGraphicFramePr>
        <p:xfrm>
          <a:off x="445191" y="1412776"/>
          <a:ext cx="8325626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Visio" r:id="rId4" imgW="10120544" imgH="3331451" progId="Visio.Drawing.11">
                  <p:embed/>
                </p:oleObj>
              </mc:Choice>
              <mc:Fallback>
                <p:oleObj name="Visio" r:id="rId4" imgW="10120544" imgH="333145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191" y="1412776"/>
                        <a:ext cx="8325626" cy="27363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55576" y="4581128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IAB-nodes operating SA-mode only uses the NR link for backhauling.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IAB-nodes operating in NSA-mode may be connected to the same or to different eNBs. UEs that also operate in NSA-node, may connect to the same or to a different eNB than the IAB-node they are connected 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 smtClean="0"/>
              <a:t>Option a) and b) </a:t>
            </a:r>
            <a:r>
              <a:rPr lang="en-GB" sz="1600" dirty="0" smtClean="0"/>
              <a:t>requires change to NGC to support authentication/authorization of the IAB-node, and key generation in the IAB-node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 smtClean="0"/>
              <a:t>Option c)</a:t>
            </a:r>
            <a:r>
              <a:rPr lang="en-GB" sz="1600" dirty="0" smtClean="0"/>
              <a:t> requires change to EPC to  support authentication/authorization of the IAB-node, and key generation in the IAB-node</a:t>
            </a:r>
          </a:p>
        </p:txBody>
      </p:sp>
    </p:spTree>
    <p:extLst>
      <p:ext uri="{BB962C8B-B14F-4D97-AF65-F5344CB8AC3E}">
        <p14:creationId xmlns:p14="http://schemas.microsoft.com/office/powerpoint/2010/main" val="4000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850" y="116632"/>
            <a:ext cx="8856984" cy="576064"/>
          </a:xfrm>
        </p:spPr>
        <p:txBody>
          <a:bodyPr>
            <a:normAutofit fontScale="90000"/>
          </a:bodyPr>
          <a:lstStyle/>
          <a:p>
            <a:r>
              <a:rPr lang="en-GB" sz="3200" dirty="0" smtClean="0"/>
              <a:t>Architecture 1a recommended for normative work</a:t>
            </a:r>
            <a:endParaRPr lang="en-GB" sz="32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432184"/>
              </p:ext>
            </p:extLst>
          </p:nvPr>
        </p:nvGraphicFramePr>
        <p:xfrm>
          <a:off x="444398" y="726731"/>
          <a:ext cx="8255203" cy="18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Visio" r:id="rId3" imgW="9125901" imgH="1996332" progId="Visio.Drawing.11">
                  <p:embed/>
                </p:oleObj>
              </mc:Choice>
              <mc:Fallback>
                <p:oleObj name="Visio" r:id="rId3" imgW="9125901" imgH="199633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398" y="726731"/>
                        <a:ext cx="8255203" cy="180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1835696" y="1377642"/>
            <a:ext cx="288032" cy="323166"/>
            <a:chOff x="8388424" y="153506"/>
            <a:chExt cx="288032" cy="338555"/>
          </a:xfrm>
        </p:grpSpPr>
        <p:sp>
          <p:nvSpPr>
            <p:cNvPr id="9" name="Oval 8"/>
            <p:cNvSpPr/>
            <p:nvPr/>
          </p:nvSpPr>
          <p:spPr>
            <a:xfrm>
              <a:off x="8388424" y="188640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400418" y="153506"/>
              <a:ext cx="276038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1</a:t>
              </a:r>
              <a:endParaRPr lang="en-GB" sz="14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129725" y="1247665"/>
            <a:ext cx="288032" cy="307776"/>
            <a:chOff x="2339752" y="1177008"/>
            <a:chExt cx="288032" cy="307776"/>
          </a:xfrm>
        </p:grpSpPr>
        <p:sp>
          <p:nvSpPr>
            <p:cNvPr id="14" name="Oval 13"/>
            <p:cNvSpPr/>
            <p:nvPr/>
          </p:nvSpPr>
          <p:spPr>
            <a:xfrm>
              <a:off x="2339752" y="1209844"/>
              <a:ext cx="288032" cy="27494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51746" y="1177008"/>
              <a:ext cx="276038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3</a:t>
              </a:r>
              <a:endParaRPr lang="en-GB" sz="14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259632" y="2184419"/>
            <a:ext cx="288032" cy="308477"/>
            <a:chOff x="683568" y="2204864"/>
            <a:chExt cx="288032" cy="308477"/>
          </a:xfrm>
        </p:grpSpPr>
        <p:sp>
          <p:nvSpPr>
            <p:cNvPr id="17" name="Oval 16"/>
            <p:cNvSpPr/>
            <p:nvPr/>
          </p:nvSpPr>
          <p:spPr>
            <a:xfrm>
              <a:off x="683568" y="2238401"/>
              <a:ext cx="288032" cy="27494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95562" y="2204864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4</a:t>
              </a:r>
              <a:endParaRPr lang="en-GB" sz="14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292080" y="1824379"/>
            <a:ext cx="288032" cy="308477"/>
            <a:chOff x="8388424" y="153506"/>
            <a:chExt cx="288032" cy="323166"/>
          </a:xfrm>
        </p:grpSpPr>
        <p:sp>
          <p:nvSpPr>
            <p:cNvPr id="20" name="Oval 19"/>
            <p:cNvSpPr/>
            <p:nvPr/>
          </p:nvSpPr>
          <p:spPr>
            <a:xfrm>
              <a:off x="8388424" y="188640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400418" y="153506"/>
              <a:ext cx="276038" cy="3224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5</a:t>
              </a:r>
              <a:endParaRPr lang="en-GB" sz="1400" dirty="0"/>
            </a:p>
          </p:txBody>
        </p:sp>
      </p:grpSp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1259632" y="2708920"/>
            <a:ext cx="7128792" cy="2808312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GB" dirty="0" smtClean="0"/>
              <a:t>The MT is the UE function in each IAB Node: 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GB" dirty="0"/>
              <a:t>C</a:t>
            </a:r>
            <a:r>
              <a:rPr lang="en-GB" dirty="0" smtClean="0"/>
              <a:t>onnects to the DU (Distributed Unit) of the upstream IAB node using NR Uu. 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GB" dirty="0"/>
              <a:t>C</a:t>
            </a:r>
            <a:r>
              <a:rPr lang="en-GB" dirty="0" smtClean="0"/>
              <a:t>onnects to the CU (Central Unit) on the IAB-donor using the RRC protocol 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GB" dirty="0" smtClean="0"/>
              <a:t>Has NAS connectivity to the core network:</a:t>
            </a:r>
          </a:p>
          <a:p>
            <a:pPr marL="1314450" lvl="2" indent="-514350">
              <a:buFont typeface="+mj-lt"/>
              <a:buAutoNum type="romanLcPeriod"/>
            </a:pPr>
            <a:r>
              <a:rPr lang="en-GB" dirty="0" smtClean="0"/>
              <a:t>Authentication </a:t>
            </a:r>
            <a:r>
              <a:rPr lang="en-GB" dirty="0"/>
              <a:t>of the IAB node is performed via the NAS connection</a:t>
            </a:r>
          </a:p>
          <a:p>
            <a:pPr marL="1314450" lvl="2" indent="-514350">
              <a:buFont typeface="+mj-lt"/>
              <a:buAutoNum type="romanLcPeriod"/>
            </a:pPr>
            <a:r>
              <a:rPr lang="en-GB" dirty="0"/>
              <a:t>The MT of the IAB Node may have a PDU session via NGC (example in the TR is for connection to OAM) </a:t>
            </a:r>
          </a:p>
          <a:p>
            <a:pPr marL="1314450" lvl="2" indent="-514350">
              <a:buFont typeface="+mj-lt"/>
              <a:buAutoNum type="romanLcPeriod"/>
            </a:pPr>
            <a:r>
              <a:rPr lang="en-GB" dirty="0"/>
              <a:t>The existing NAS Deregistration procedure </a:t>
            </a:r>
            <a:r>
              <a:rPr lang="en-GB" dirty="0" smtClean="0"/>
              <a:t>is reused </a:t>
            </a:r>
            <a:r>
              <a:rPr lang="en-GB" dirty="0"/>
              <a:t>for the IAB node release procedure</a:t>
            </a:r>
            <a:r>
              <a:rPr lang="en-GB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 smtClean="0"/>
              <a:t>The DU of the IAB Donor connects to the CU of the IAB Donor using F1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 smtClean="0"/>
              <a:t>The DU in each IAB Node connects via a </a:t>
            </a:r>
            <a:r>
              <a:rPr lang="en-GB" b="1" i="1" dirty="0" smtClean="0"/>
              <a:t>modified F1</a:t>
            </a:r>
            <a:r>
              <a:rPr lang="en-GB" dirty="0" smtClean="0"/>
              <a:t> to the CU of the IAB Donor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 smtClean="0"/>
              <a:t>UEs can connect to the DU of an IAB node or the DU of the IAB Donor</a:t>
            </a:r>
          </a:p>
          <a:p>
            <a:pPr marL="514350" indent="-514350">
              <a:buFont typeface="+mj-lt"/>
              <a:buAutoNum type="arabicParenR"/>
            </a:pPr>
            <a:r>
              <a:rPr lang="en-GB" dirty="0" smtClean="0"/>
              <a:t>The IAB Donor’s CU connects to the core network.</a:t>
            </a:r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25" name="Group 24"/>
          <p:cNvGrpSpPr/>
          <p:nvPr/>
        </p:nvGrpSpPr>
        <p:grpSpPr>
          <a:xfrm>
            <a:off x="2771800" y="2204864"/>
            <a:ext cx="288032" cy="308477"/>
            <a:chOff x="683568" y="2204864"/>
            <a:chExt cx="288032" cy="308477"/>
          </a:xfrm>
        </p:grpSpPr>
        <p:sp>
          <p:nvSpPr>
            <p:cNvPr id="26" name="Oval 25"/>
            <p:cNvSpPr/>
            <p:nvPr/>
          </p:nvSpPr>
          <p:spPr>
            <a:xfrm>
              <a:off x="683568" y="2238401"/>
              <a:ext cx="288032" cy="27494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5562" y="2204864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4</a:t>
              </a:r>
              <a:endParaRPr lang="en-GB" sz="14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139952" y="2170019"/>
            <a:ext cx="288032" cy="308477"/>
            <a:chOff x="683568" y="2204864"/>
            <a:chExt cx="288032" cy="308477"/>
          </a:xfrm>
        </p:grpSpPr>
        <p:sp>
          <p:nvSpPr>
            <p:cNvPr id="29" name="Oval 28"/>
            <p:cNvSpPr/>
            <p:nvPr/>
          </p:nvSpPr>
          <p:spPr>
            <a:xfrm>
              <a:off x="683568" y="2238401"/>
              <a:ext cx="288032" cy="27494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95562" y="2204864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4</a:t>
              </a:r>
              <a:endParaRPr lang="en-GB" sz="14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491880" y="1447026"/>
            <a:ext cx="288032" cy="307776"/>
            <a:chOff x="2339752" y="1177008"/>
            <a:chExt cx="288032" cy="307776"/>
          </a:xfrm>
        </p:grpSpPr>
        <p:sp>
          <p:nvSpPr>
            <p:cNvPr id="32" name="Oval 31"/>
            <p:cNvSpPr/>
            <p:nvPr/>
          </p:nvSpPr>
          <p:spPr>
            <a:xfrm>
              <a:off x="2339752" y="1209844"/>
              <a:ext cx="288032" cy="27494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351746" y="1177008"/>
              <a:ext cx="276038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3</a:t>
              </a:r>
              <a:endParaRPr lang="en-GB" sz="1400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539342" y="1938604"/>
            <a:ext cx="288032" cy="308477"/>
            <a:chOff x="8388424" y="153506"/>
            <a:chExt cx="288032" cy="323166"/>
          </a:xfrm>
        </p:grpSpPr>
        <p:sp>
          <p:nvSpPr>
            <p:cNvPr id="35" name="Oval 34"/>
            <p:cNvSpPr/>
            <p:nvPr/>
          </p:nvSpPr>
          <p:spPr>
            <a:xfrm>
              <a:off x="8388424" y="188640"/>
              <a:ext cx="288032" cy="28803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400418" y="153506"/>
              <a:ext cx="276038" cy="3224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2</a:t>
              </a:r>
              <a:endParaRPr lang="en-GB" sz="1400" dirty="0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434886" y="5661248"/>
            <a:ext cx="8496944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sz="1400" b="1" dirty="0" smtClean="0"/>
              <a:t>In summary: IAB </a:t>
            </a:r>
            <a:r>
              <a:rPr lang="en-GB" sz="1400" b="1" dirty="0"/>
              <a:t>Nodes relay traffic to/from UEs and each IAB Node looks a lot like a UE to the core network. It needs to </a:t>
            </a:r>
            <a:r>
              <a:rPr lang="en-GB" sz="1400" b="1" dirty="0" smtClean="0"/>
              <a:t>attach/register in order to be authenticated and </a:t>
            </a:r>
            <a:r>
              <a:rPr lang="en-GB" sz="1400" b="1" dirty="0"/>
              <a:t>authorized by the core network to operate as an </a:t>
            </a:r>
            <a:r>
              <a:rPr lang="en-GB" sz="1400" b="1" dirty="0" smtClean="0"/>
              <a:t>"IAB Node". </a:t>
            </a:r>
            <a:r>
              <a:rPr lang="en-GB" sz="1400" b="1" dirty="0"/>
              <a:t>An IAB Node </a:t>
            </a:r>
            <a:r>
              <a:rPr lang="en-GB" sz="1400" b="1" dirty="0" smtClean="0"/>
              <a:t>may need to first register/attach to the network as a "normal UE" to </a:t>
            </a:r>
            <a:r>
              <a:rPr lang="en-GB" sz="1400" b="1" dirty="0"/>
              <a:t>establish a PDU session to a DN that allows OAM </a:t>
            </a:r>
            <a:r>
              <a:rPr lang="en-GB" sz="1400" b="1" dirty="0" smtClean="0"/>
              <a:t>access for configuration.</a:t>
            </a:r>
            <a:endParaRPr lang="en-GB" sz="1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9146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Agreements and Timeline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136904" cy="5616624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GB" dirty="0" smtClean="0">
                <a:effectLst/>
              </a:rPr>
              <a:t>Work item </a:t>
            </a:r>
            <a:r>
              <a:rPr lang="en-GB" dirty="0" smtClean="0"/>
              <a:t>across </a:t>
            </a:r>
            <a:r>
              <a:rPr lang="en-GB" dirty="0"/>
              <a:t>RAN WGs, led by RAN2: </a:t>
            </a:r>
            <a:r>
              <a:rPr lang="en-GB" dirty="0" smtClean="0">
                <a:effectLst/>
              </a:rPr>
              <a:t>NR_IAB_Core (approved for Rel-16) – RP-182882</a:t>
            </a:r>
          </a:p>
          <a:p>
            <a:pPr lvl="0"/>
            <a:r>
              <a:rPr lang="en-GB" dirty="0" smtClean="0">
                <a:effectLst/>
              </a:rPr>
              <a:t>LS from RAN2 to SA2 in R2-1905475 sent from Xian meeting</a:t>
            </a:r>
          </a:p>
          <a:p>
            <a:pPr lvl="1"/>
            <a:r>
              <a:rPr lang="en-GB" dirty="0" smtClean="0">
                <a:effectLst/>
              </a:rPr>
              <a:t>The study item has been completed with conclusions captured in TR 38.874</a:t>
            </a:r>
          </a:p>
          <a:p>
            <a:pPr lvl="1"/>
            <a:r>
              <a:rPr lang="en-GB" dirty="0" smtClean="0">
                <a:effectLst/>
              </a:rPr>
              <a:t>RAN2 WID indicates that the full impact on the CN is currently unknown</a:t>
            </a:r>
          </a:p>
          <a:p>
            <a:pPr lvl="1"/>
            <a:r>
              <a:rPr lang="en-GB" dirty="0" smtClean="0">
                <a:effectLst/>
              </a:rPr>
              <a:t>In the timeframe until Rel-16 completion, RAN2 expects to make agreements for IAB</a:t>
            </a:r>
          </a:p>
          <a:p>
            <a:pPr lvl="2"/>
            <a:r>
              <a:rPr lang="en-GB" dirty="0" smtClean="0"/>
              <a:t>This n</a:t>
            </a:r>
            <a:r>
              <a:rPr lang="en-GB" dirty="0" smtClean="0">
                <a:effectLst/>
              </a:rPr>
              <a:t>eeds to be captured in stage-2 descriptions of TS 23.501, TS 23.502 and TS 24.301 (for NSA EN-DC)</a:t>
            </a:r>
          </a:p>
          <a:p>
            <a:pPr lvl="1"/>
            <a:r>
              <a:rPr lang="en-GB" dirty="0" smtClean="0">
                <a:effectLst/>
              </a:rPr>
              <a:t>This timeframe for </a:t>
            </a:r>
            <a:r>
              <a:rPr lang="en-GB" dirty="0" smtClean="0"/>
              <a:t>RAN stage 3 freeze is </a:t>
            </a:r>
            <a:r>
              <a:rPr lang="en-GB" dirty="0" smtClean="0">
                <a:effectLst/>
              </a:rPr>
              <a:t>March 2020 </a:t>
            </a:r>
          </a:p>
          <a:p>
            <a:pPr lvl="1"/>
            <a:r>
              <a:rPr lang="en-GB" dirty="0" smtClean="0">
                <a:effectLst/>
              </a:rPr>
              <a:t>Agreements by RAN3 (RAN3#103 and RAN3#103-bis)</a:t>
            </a:r>
          </a:p>
          <a:p>
            <a:pPr lvl="2"/>
            <a:r>
              <a:rPr lang="en-GB" dirty="0" smtClean="0">
                <a:effectLst/>
              </a:rPr>
              <a:t>IAB Donor needs to know that the IAB Node is not a normal UE.</a:t>
            </a:r>
          </a:p>
          <a:p>
            <a:pPr lvl="2"/>
            <a:r>
              <a:rPr lang="en-GB" dirty="0" smtClean="0">
                <a:effectLst/>
              </a:rPr>
              <a:t>Have agreed to add an “IAB Authorized” IE in the INITIAL CONTEXT SETUP REQUEST/CONTEXT MODIFICATION REQUEST messages (AMF and MME)</a:t>
            </a:r>
          </a:p>
          <a:p>
            <a:pPr lvl="2"/>
            <a:r>
              <a:rPr lang="en-GB" dirty="0"/>
              <a:t>IAB node indication to CN to be signalled in INITIAL UE MESSAGE - details are </a:t>
            </a:r>
            <a:r>
              <a:rPr lang="en-GB" dirty="0" smtClean="0"/>
              <a:t>FFS</a:t>
            </a:r>
            <a:endParaRPr lang="en-GB" dirty="0" smtClean="0">
              <a:effectLst/>
            </a:endParaRPr>
          </a:p>
          <a:p>
            <a:pPr lvl="1"/>
            <a:r>
              <a:rPr lang="en-GB" dirty="0" smtClean="0">
                <a:effectLst/>
              </a:rPr>
              <a:t>An IAB-related SI has already been approved in SA3 (FS_NR_IAB_Sec)</a:t>
            </a:r>
          </a:p>
          <a:p>
            <a:pPr lvl="2"/>
            <a:r>
              <a:rPr lang="en-GB" dirty="0" smtClean="0">
                <a:effectLst/>
              </a:rPr>
              <a:t>See SP-190460</a:t>
            </a:r>
          </a:p>
          <a:p>
            <a:pPr lvl="2"/>
            <a:r>
              <a:rPr lang="en-GB" dirty="0" smtClean="0">
                <a:effectLst/>
              </a:rPr>
              <a:t>Target for completion is September 2019</a:t>
            </a:r>
          </a:p>
          <a:p>
            <a:r>
              <a:rPr lang="en-GB" dirty="0" smtClean="0"/>
              <a:t>Discussion will happen in SA2 on the possibility of a new (feature-level) WID to be specified by SA2. CT1 would then have a Building Block WID.</a:t>
            </a:r>
          </a:p>
          <a:p>
            <a:r>
              <a:rPr lang="en-GB" dirty="0"/>
              <a:t>CT working groups need to wait for normative procedures to be available from SA2 and </a:t>
            </a:r>
            <a:r>
              <a:rPr lang="en-GB" dirty="0" smtClean="0"/>
              <a:t>SA3. </a:t>
            </a:r>
          </a:p>
          <a:p>
            <a:r>
              <a:rPr lang="en-GB" dirty="0" smtClean="0"/>
              <a:t>Impacts to CT WGs currently unknown, but expectation are that the impacts are similar to those for LTE Relay Node (see next page)</a:t>
            </a:r>
          </a:p>
          <a:p>
            <a:pPr lvl="1"/>
            <a:r>
              <a:rPr lang="en-GB" dirty="0" smtClean="0"/>
              <a:t>In CT1 changes will be need to be done in TS 24.301 (for NSA DC) and TS 24.501 (SA)</a:t>
            </a:r>
          </a:p>
        </p:txBody>
      </p:sp>
    </p:spTree>
    <p:extLst>
      <p:ext uri="{BB962C8B-B14F-4D97-AF65-F5344CB8AC3E}">
        <p14:creationId xmlns:p14="http://schemas.microsoft.com/office/powerpoint/2010/main" val="315349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Background into LTE relays (Rel-10)</a:t>
            </a:r>
            <a:endParaRPr lang="en-GB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59532" y="3356992"/>
            <a:ext cx="8424936" cy="3312368"/>
          </a:xfrm>
          <a:prstGeom prst="rect">
            <a:avLst/>
          </a:prstGeom>
          <a:noFill/>
        </p:spPr>
        <p:txBody>
          <a:bodyPr wrap="square" rtlCol="0">
            <a:normAutofit fontScale="47500" lnSpcReduction="20000"/>
          </a:bodyPr>
          <a:lstStyle/>
          <a:p>
            <a:pPr marL="514350" indent="-457200"/>
            <a:r>
              <a:rPr lang="en-GB" b="1" dirty="0" smtClean="0"/>
              <a:t>See </a:t>
            </a:r>
            <a:r>
              <a:rPr lang="en-GB" b="1" dirty="0"/>
              <a:t>subclause 4.3.20 of TS 23.401 for more details. </a:t>
            </a:r>
            <a:endParaRPr lang="en-GB" b="1" dirty="0" smtClean="0"/>
          </a:p>
          <a:p>
            <a:pPr marL="914400" lvl="1" indent="-457200"/>
            <a:r>
              <a:rPr lang="en-GB" i="1" dirty="0" smtClean="0">
                <a:effectLst/>
              </a:rPr>
              <a:t>Phase </a:t>
            </a:r>
            <a:r>
              <a:rPr lang="en-GB" i="1" dirty="0" smtClean="0">
                <a:effectLst/>
              </a:rPr>
              <a:t>1 of operation: </a:t>
            </a:r>
            <a:r>
              <a:rPr lang="en-GB" dirty="0" smtClean="0">
                <a:effectLst/>
              </a:rPr>
              <a:t>RN attaches as a "normal UE" for pre-configuration and establishes a PDN connection to obtain configuration and then detaches.</a:t>
            </a:r>
          </a:p>
          <a:p>
            <a:pPr marL="914400" lvl="1" indent="-457200"/>
            <a:r>
              <a:rPr lang="en-GB" i="1" dirty="0" smtClean="0"/>
              <a:t>Phase </a:t>
            </a:r>
            <a:r>
              <a:rPr lang="en-GB" i="1" dirty="0" smtClean="0"/>
              <a:t>2 of operation: </a:t>
            </a:r>
            <a:r>
              <a:rPr lang="en-GB" dirty="0" smtClean="0"/>
              <a:t>RN attaches for "RN operation"</a:t>
            </a:r>
            <a:endParaRPr lang="en-GB" dirty="0" smtClean="0">
              <a:effectLst/>
            </a:endParaRPr>
          </a:p>
          <a:p>
            <a:pPr marL="514350" indent="-457200"/>
            <a:r>
              <a:rPr lang="en-GB" b="1" dirty="0" smtClean="0">
                <a:effectLst/>
              </a:rPr>
              <a:t>CT1 impacts (TS 24.301): See CP-110679</a:t>
            </a:r>
          </a:p>
          <a:p>
            <a:pPr marL="914400" lvl="1" indent="-457200"/>
            <a:r>
              <a:rPr lang="en-GB" dirty="0"/>
              <a:t>N</a:t>
            </a:r>
            <a:r>
              <a:rPr lang="en-GB" dirty="0" smtClean="0"/>
              <a:t>ew "definition" and "general </a:t>
            </a:r>
            <a:r>
              <a:rPr lang="en-GB" dirty="0"/>
              <a:t>clause" in 24.301 </a:t>
            </a:r>
            <a:r>
              <a:rPr lang="en-GB" dirty="0" smtClean="0"/>
              <a:t>on relay nodes</a:t>
            </a:r>
          </a:p>
          <a:p>
            <a:pPr marL="914400" lvl="1" indent="-457200"/>
            <a:r>
              <a:rPr lang="en-GB" dirty="0" smtClean="0"/>
              <a:t>Change to clause on "establishment </a:t>
            </a:r>
            <a:r>
              <a:rPr lang="en-GB" dirty="0"/>
              <a:t>of a NAS signalling </a:t>
            </a:r>
            <a:r>
              <a:rPr lang="en-GB" dirty="0" smtClean="0"/>
              <a:t>connection" </a:t>
            </a:r>
            <a:r>
              <a:rPr lang="en-GB" dirty="0"/>
              <a:t>for </a:t>
            </a:r>
            <a:r>
              <a:rPr lang="en-GB" dirty="0" smtClean="0"/>
              <a:t>RN operation </a:t>
            </a:r>
            <a:r>
              <a:rPr lang="en-GB" dirty="0"/>
              <a:t>(i.e. indication to RRC that the attach/register is for </a:t>
            </a:r>
            <a:r>
              <a:rPr lang="en-GB" dirty="0" smtClean="0"/>
              <a:t>RN operation)</a:t>
            </a:r>
          </a:p>
          <a:p>
            <a:pPr marL="914400" lvl="1" indent="-457200"/>
            <a:r>
              <a:rPr lang="en-GB" dirty="0" smtClean="0"/>
              <a:t>Addition of use </a:t>
            </a:r>
            <a:r>
              <a:rPr lang="en-GB" dirty="0"/>
              <a:t>of cause #35 "Requested service option not authorized in this </a:t>
            </a:r>
            <a:r>
              <a:rPr lang="en-GB" dirty="0" smtClean="0"/>
              <a:t>PLMN" to handle </a:t>
            </a:r>
            <a:r>
              <a:rPr lang="en-GB" dirty="0"/>
              <a:t>the case where the subscription data does not indicate that the subscription includes a permission to operate as an </a:t>
            </a:r>
            <a:r>
              <a:rPr lang="en-GB" dirty="0" smtClean="0"/>
              <a:t>RN node</a:t>
            </a:r>
            <a:r>
              <a:rPr lang="en-GB" dirty="0"/>
              <a:t>, then the </a:t>
            </a:r>
            <a:r>
              <a:rPr lang="en-GB" dirty="0" smtClean="0"/>
              <a:t>MME </a:t>
            </a:r>
            <a:r>
              <a:rPr lang="en-GB" dirty="0"/>
              <a:t>shall reject the NAS procedure (e.g. </a:t>
            </a:r>
            <a:r>
              <a:rPr lang="en-GB" dirty="0" smtClean="0"/>
              <a:t>Attach </a:t>
            </a:r>
            <a:r>
              <a:rPr lang="en-GB" dirty="0"/>
              <a:t>Request, Tracking Area Update Request, Service Request) with an appropriate cause value (e.g. one that avoids retries on this PLMN yet does not harm a </a:t>
            </a:r>
            <a:r>
              <a:rPr lang="en-GB" dirty="0" smtClean="0"/>
              <a:t>RN node </a:t>
            </a:r>
            <a:r>
              <a:rPr lang="en-GB" dirty="0"/>
              <a:t>that has unexpectedly performed PLMN reselection</a:t>
            </a:r>
            <a:r>
              <a:rPr lang="en-GB" dirty="0" smtClean="0"/>
              <a:t>).</a:t>
            </a:r>
          </a:p>
          <a:p>
            <a:pPr marL="514350" indent="-457200"/>
            <a:r>
              <a:rPr lang="en-GB" b="1" dirty="0" smtClean="0"/>
              <a:t>CT6 impacts (TS 31.101 and TS 31.102): See CP-110467 and CP-110235</a:t>
            </a:r>
          </a:p>
          <a:p>
            <a:pPr marL="914400" lvl="1" indent="-457200"/>
            <a:r>
              <a:rPr lang="en-GB" dirty="0"/>
              <a:t>Introduction of Secure Channel for relay nodes </a:t>
            </a:r>
            <a:endParaRPr lang="en-GB" dirty="0" smtClean="0"/>
          </a:p>
          <a:p>
            <a:pPr marL="914400" lvl="1" indent="-457200"/>
            <a:r>
              <a:rPr lang="en-GB" dirty="0" smtClean="0"/>
              <a:t>Description of the usage </a:t>
            </a:r>
            <a:r>
              <a:rPr lang="en-GB" dirty="0"/>
              <a:t>of USIM-RN and </a:t>
            </a:r>
            <a:r>
              <a:rPr lang="en-GB" dirty="0" smtClean="0"/>
              <a:t>USIM-INI Certificates, where USIM-INI is used for Phase 1 and USIM-RN is  used for Phase 2.</a:t>
            </a:r>
            <a:endParaRPr lang="en-GB" dirty="0"/>
          </a:p>
          <a:p>
            <a:pPr marL="914400" lvl="1" indent="-457200"/>
            <a:endParaRPr lang="en-GB" dirty="0"/>
          </a:p>
          <a:p>
            <a:pPr marL="914400" lvl="1" indent="-457200"/>
            <a:endParaRPr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527160"/>
              </p:ext>
            </p:extLst>
          </p:nvPr>
        </p:nvGraphicFramePr>
        <p:xfrm>
          <a:off x="1763687" y="908720"/>
          <a:ext cx="5654413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Picture" r:id="rId3" imgW="5834003" imgH="2302130" progId="Word.Picture.8">
                  <p:embed/>
                </p:oleObj>
              </mc:Choice>
              <mc:Fallback>
                <p:oleObj name="Picture" r:id="rId3" imgW="5834003" imgH="2302130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7" y="908720"/>
                        <a:ext cx="5654413" cy="223224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640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1111</Words>
  <Application>Microsoft Office PowerPoint</Application>
  <PresentationFormat>On-screen Show (4:3)</PresentationFormat>
  <Paragraphs>81</Paragraphs>
  <Slides>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Office Theme</vt:lpstr>
      <vt:lpstr>Visio</vt:lpstr>
      <vt:lpstr>Picture</vt:lpstr>
      <vt:lpstr>Integrated Access and Backhaul (IAB)</vt:lpstr>
      <vt:lpstr>Introduction</vt:lpstr>
      <vt:lpstr>Reference diagram for IAB-architectures (SA mode)</vt:lpstr>
      <vt:lpstr>Operation in SA-mode and NSA-mode</vt:lpstr>
      <vt:lpstr>Architecture 1a recommended for normative work</vt:lpstr>
      <vt:lpstr>Agreements and Timeline</vt:lpstr>
      <vt:lpstr>Background into LTE relays (Rel-10)</vt:lpstr>
    </vt:vector>
  </TitlesOfParts>
  <Company>SERI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Integrated Access and Backhaul (IAB)</dc:title>
  <dc:creator>ct#116rk3</dc:creator>
  <cp:lastModifiedBy>ct1#117-1</cp:lastModifiedBy>
  <cp:revision>43</cp:revision>
  <dcterms:created xsi:type="dcterms:W3CDTF">2019-05-01T08:41:36Z</dcterms:created>
  <dcterms:modified xsi:type="dcterms:W3CDTF">2019-05-06T07:39:11Z</dcterms:modified>
</cp:coreProperties>
</file>