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3" r:id="rId2"/>
    <p:sldId id="258" r:id="rId3"/>
    <p:sldId id="259" r:id="rId4"/>
    <p:sldId id="260"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varScale="1">
        <p:scale>
          <a:sx n="108" d="100"/>
          <a:sy n="108" d="100"/>
        </p:scale>
        <p:origin x="33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45BD43-012C-4451-82F2-2D9184796E1E}" type="datetimeFigureOut">
              <a:rPr lang="en-US" smtClean="0"/>
              <a:t>09-Apr-18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73BADE-342A-4540-8B2A-188073FB8FB2}" type="slidenum">
              <a:rPr lang="en-US" smtClean="0"/>
              <a:t>‹#›</a:t>
            </a:fld>
            <a:endParaRPr lang="en-US"/>
          </a:p>
        </p:txBody>
      </p:sp>
    </p:spTree>
    <p:extLst>
      <p:ext uri="{BB962C8B-B14F-4D97-AF65-F5344CB8AC3E}">
        <p14:creationId xmlns:p14="http://schemas.microsoft.com/office/powerpoint/2010/main" val="332189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a:xfrm>
            <a:off x="382588" y="685800"/>
            <a:ext cx="6096000" cy="3429000"/>
          </a:xfrm>
          <a:ln/>
        </p:spPr>
      </p:sp>
      <p:sp>
        <p:nvSpPr>
          <p:cNvPr id="20482" name="Notes Placeholder 2"/>
          <p:cNvSpPr>
            <a:spLocks noGrp="1"/>
          </p:cNvSpPr>
          <p:nvPr>
            <p:ph type="body" idx="1"/>
          </p:nvPr>
        </p:nvSpPr>
        <p:spPr>
          <a:noFill/>
          <a:ln/>
        </p:spPr>
        <p:txBody>
          <a:bodyPr lIns="90690" tIns="45345" rIns="90690" bIns="45345"/>
          <a:lstStyle/>
          <a:p>
            <a:endParaRPr lang="en-US"/>
          </a:p>
        </p:txBody>
      </p:sp>
      <p:sp>
        <p:nvSpPr>
          <p:cNvPr id="20483" name="Slide Number Placeholder 3"/>
          <p:cNvSpPr txBox="1">
            <a:spLocks noGrp="1"/>
          </p:cNvSpPr>
          <p:nvPr/>
        </p:nvSpPr>
        <p:spPr bwMode="auto">
          <a:xfrm>
            <a:off x="3885710" y="8686288"/>
            <a:ext cx="2972290" cy="457712"/>
          </a:xfrm>
          <a:prstGeom prst="rect">
            <a:avLst/>
          </a:prstGeom>
          <a:noFill/>
          <a:ln w="9525">
            <a:noFill/>
            <a:miter lim="800000"/>
            <a:headEnd/>
            <a:tailEnd/>
          </a:ln>
        </p:spPr>
        <p:txBody>
          <a:bodyPr lIns="90690" tIns="45345" rIns="90690" bIns="45345" anchor="b"/>
          <a:lstStyle/>
          <a:p>
            <a:pPr algn="r" defTabSz="906463"/>
            <a:fld id="{0B17D150-27C0-4F50-9FBB-19FDB5CFC78B}" type="slidenum">
              <a:rPr lang="en-GB" sz="1200"/>
              <a:pPr algn="r" defTabSz="906463"/>
              <a:t>3</a:t>
            </a:fld>
            <a:endParaRPr lang="en-GB" sz="1200"/>
          </a:p>
        </p:txBody>
      </p:sp>
    </p:spTree>
    <p:extLst>
      <p:ext uri="{BB962C8B-B14F-4D97-AF65-F5344CB8AC3E}">
        <p14:creationId xmlns:p14="http://schemas.microsoft.com/office/powerpoint/2010/main" val="3834847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B78DB6D-8D6F-FE4D-9C4A-2E3125F4E88D}" type="slidenum">
              <a:rPr lang="en-US" smtClean="0"/>
              <a:t>4</a:t>
            </a:fld>
            <a:endParaRPr lang="en-US"/>
          </a:p>
        </p:txBody>
      </p:sp>
    </p:spTree>
    <p:extLst>
      <p:ext uri="{BB962C8B-B14F-4D97-AF65-F5344CB8AC3E}">
        <p14:creationId xmlns:p14="http://schemas.microsoft.com/office/powerpoint/2010/main" val="697453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4FE0E55-079B-4EF0-A45D-2890C393B33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D5387592-B256-4190-8557-3EC77B2D82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A0C67C64-ED82-4750-9E5B-5006FFBCEB43}"/>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5" name="Footer Placeholder 4">
            <a:extLst>
              <a:ext uri="{FF2B5EF4-FFF2-40B4-BE49-F238E27FC236}">
                <a16:creationId xmlns="" xmlns:a16="http://schemas.microsoft.com/office/drawing/2014/main" id="{3A1E02C6-3F20-4C53-A185-5D9E370C67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7659E6D-85BE-4208-8696-8BB3CADA1D90}"/>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2050744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997B422-BE61-496A-93D6-1F3949310F4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D7E4D734-90A8-4FAC-BAEC-3113E6A4992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F4E879C-A1CB-40D9-AE52-5BE5F2154745}"/>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5" name="Footer Placeholder 4">
            <a:extLst>
              <a:ext uri="{FF2B5EF4-FFF2-40B4-BE49-F238E27FC236}">
                <a16:creationId xmlns="" xmlns:a16="http://schemas.microsoft.com/office/drawing/2014/main" id="{6148A4E3-7145-49A7-BA5A-32FF725CB1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662AD8F9-B35F-4340-A7F6-19E02DF87D8A}"/>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4123938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E390A7E4-40AE-4E9A-9342-6D29D00BE08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7A20F5DC-D453-4EDB-8F55-49F01A687D7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B3F5AE4-9BE6-462E-B563-83AF0F7A0434}"/>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5" name="Footer Placeholder 4">
            <a:extLst>
              <a:ext uri="{FF2B5EF4-FFF2-40B4-BE49-F238E27FC236}">
                <a16:creationId xmlns="" xmlns:a16="http://schemas.microsoft.com/office/drawing/2014/main" id="{06217281-066A-479E-8603-5DA0EE6ACB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03831DA-85B9-42A0-BE42-DD1CD5A494EA}"/>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1199884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2E7C15-9D43-4CEF-B450-2EED90B8D3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D1AEF21A-BEFB-4AFD-B734-56F6401F760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280923A-D512-49DE-A7A0-99EA18A4C877}"/>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5" name="Footer Placeholder 4">
            <a:extLst>
              <a:ext uri="{FF2B5EF4-FFF2-40B4-BE49-F238E27FC236}">
                <a16:creationId xmlns="" xmlns:a16="http://schemas.microsoft.com/office/drawing/2014/main" id="{CA0ED7C2-2138-4615-8014-A9464C2D90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71CCA8F-BB55-4B51-9F8B-BB3DFC101DBA}"/>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1009631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157D4A-74CC-47A4-8E4B-634700B724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5985383F-2920-459D-ABCE-4B2FB9C7BD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C503728A-D568-4677-8C7B-03123F142A82}"/>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5" name="Footer Placeholder 4">
            <a:extLst>
              <a:ext uri="{FF2B5EF4-FFF2-40B4-BE49-F238E27FC236}">
                <a16:creationId xmlns="" xmlns:a16="http://schemas.microsoft.com/office/drawing/2014/main" id="{7F913E32-238D-4734-BB86-2EDB816057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6EA8A4DC-FCA3-48FF-B8D4-E464F65DCC7E}"/>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748019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5737F9-830F-4E6D-82D1-9A5252CBB3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75E6F4F5-BB1C-4A3C-B447-1C6AFC5BEA6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5DC42970-FD04-4AAA-AC8B-467EAB0AE54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C9EAF67-3213-471B-8C47-29B7FC28E4EA}"/>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6" name="Footer Placeholder 5">
            <a:extLst>
              <a:ext uri="{FF2B5EF4-FFF2-40B4-BE49-F238E27FC236}">
                <a16:creationId xmlns="" xmlns:a16="http://schemas.microsoft.com/office/drawing/2014/main" id="{D1278EA4-027B-4AA2-B010-E6B43BCF6D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ADF0A495-48B4-448B-9EA1-E47DDB3D768D}"/>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3242414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D5DA90-51B4-4734-A798-B4DC8C0B240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78066A1B-6BBA-4B5E-AB25-68E8CE1E88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9D316C9D-3654-4295-A43A-DFCB99BFA0F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22CDD7F3-C729-4BFF-8C48-9B26BFD61C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AA55192C-51B3-461D-9FFC-87C15D89DD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832EB9ED-0011-4989-93AA-DF1B6EE60E3E}"/>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8" name="Footer Placeholder 7">
            <a:extLst>
              <a:ext uri="{FF2B5EF4-FFF2-40B4-BE49-F238E27FC236}">
                <a16:creationId xmlns="" xmlns:a16="http://schemas.microsoft.com/office/drawing/2014/main" id="{CC617E49-BB6B-492F-A36E-601D3E35845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6FEF394D-AC82-4231-9C2D-1105B05D9495}"/>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613277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2133EA-C8C8-4CAE-B25D-F42D5CC757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1A0F24E6-14A2-43FF-ACEC-4AC3FED1723B}"/>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4" name="Footer Placeholder 3">
            <a:extLst>
              <a:ext uri="{FF2B5EF4-FFF2-40B4-BE49-F238E27FC236}">
                <a16:creationId xmlns="" xmlns:a16="http://schemas.microsoft.com/office/drawing/2014/main" id="{CB10850E-E1FD-4153-9C36-F247403C70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CD6D4374-24A4-4CC0-AC75-DBCDEB8FDC21}"/>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573147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4C06FE6-6D09-4531-8EF4-74BCAFCF1F35}"/>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3" name="Footer Placeholder 2">
            <a:extLst>
              <a:ext uri="{FF2B5EF4-FFF2-40B4-BE49-F238E27FC236}">
                <a16:creationId xmlns="" xmlns:a16="http://schemas.microsoft.com/office/drawing/2014/main" id="{1B9BD4D2-5267-45A3-BE26-32DFC65884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58FBD3AB-110D-4EC7-A919-C7F2D69A75E8}"/>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444895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9D39A21-4022-43A6-AF21-932A4E5960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5A4A727E-F94A-4C4E-B868-01E6586DC7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EF5A80FC-D1BB-46DD-81A0-83C4C63FFF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1B41968C-67FA-460C-8904-6B705B719F57}"/>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6" name="Footer Placeholder 5">
            <a:extLst>
              <a:ext uri="{FF2B5EF4-FFF2-40B4-BE49-F238E27FC236}">
                <a16:creationId xmlns="" xmlns:a16="http://schemas.microsoft.com/office/drawing/2014/main" id="{A90DF258-C86E-4172-8FE7-D634942082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177DE0D0-0B14-415B-80AF-CBB56BD2009D}"/>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2837418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A3AB34-C3B1-4485-8DEE-4EF7FB8124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C3D432BB-A2E5-42F6-B3A3-DAF416BA8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FBB3F37D-9EE5-47F1-8682-90A008B6C2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C6B50E7A-2234-4197-B49D-D0CBCE748C15}"/>
              </a:ext>
            </a:extLst>
          </p:cNvPr>
          <p:cNvSpPr>
            <a:spLocks noGrp="1"/>
          </p:cNvSpPr>
          <p:nvPr>
            <p:ph type="dt" sz="half" idx="10"/>
          </p:nvPr>
        </p:nvSpPr>
        <p:spPr/>
        <p:txBody>
          <a:bodyPr/>
          <a:lstStyle/>
          <a:p>
            <a:fld id="{B18A759C-DE78-4B25-992A-8FC9419A8950}" type="datetimeFigureOut">
              <a:rPr lang="en-US" smtClean="0"/>
              <a:t>09-Apr-18</a:t>
            </a:fld>
            <a:endParaRPr lang="en-US"/>
          </a:p>
        </p:txBody>
      </p:sp>
      <p:sp>
        <p:nvSpPr>
          <p:cNvPr id="6" name="Footer Placeholder 5">
            <a:extLst>
              <a:ext uri="{FF2B5EF4-FFF2-40B4-BE49-F238E27FC236}">
                <a16:creationId xmlns="" xmlns:a16="http://schemas.microsoft.com/office/drawing/2014/main" id="{F4CD498C-4F9E-4659-9574-40AA12EDE9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D632DCAF-CFA2-42C1-BFFA-7125079A9CF6}"/>
              </a:ext>
            </a:extLst>
          </p:cNvPr>
          <p:cNvSpPr>
            <a:spLocks noGrp="1"/>
          </p:cNvSpPr>
          <p:nvPr>
            <p:ph type="sldNum" sz="quarter" idx="12"/>
          </p:nvPr>
        </p:nvSpPr>
        <p:spPr/>
        <p:txBody>
          <a:bodyPr/>
          <a:lstStyle/>
          <a:p>
            <a:fld id="{BE958BC4-BCAA-48C0-BDF1-0107CFD3B486}" type="slidenum">
              <a:rPr lang="en-US" smtClean="0"/>
              <a:t>‹#›</a:t>
            </a:fld>
            <a:endParaRPr lang="en-US"/>
          </a:p>
        </p:txBody>
      </p:sp>
    </p:spTree>
    <p:extLst>
      <p:ext uri="{BB962C8B-B14F-4D97-AF65-F5344CB8AC3E}">
        <p14:creationId xmlns:p14="http://schemas.microsoft.com/office/powerpoint/2010/main" val="100784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3E9B564-4F80-4989-BFC3-49B93408FA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7871E02D-1B94-46DB-BC55-EC5B087664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3F42114-9D49-4879-8161-A451CAE1D8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8A759C-DE78-4B25-992A-8FC9419A8950}" type="datetimeFigureOut">
              <a:rPr lang="en-US" smtClean="0"/>
              <a:t>09-Apr-18</a:t>
            </a:fld>
            <a:endParaRPr lang="en-US"/>
          </a:p>
        </p:txBody>
      </p:sp>
      <p:sp>
        <p:nvSpPr>
          <p:cNvPr id="5" name="Footer Placeholder 4">
            <a:extLst>
              <a:ext uri="{FF2B5EF4-FFF2-40B4-BE49-F238E27FC236}">
                <a16:creationId xmlns="" xmlns:a16="http://schemas.microsoft.com/office/drawing/2014/main" id="{FCDA15DE-2D53-46B1-B15E-1D83CDA67B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A261D7DC-6C17-4DE0-8FD0-D2B582CCC1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958BC4-BCAA-48C0-BDF1-0107CFD3B486}" type="slidenum">
              <a:rPr lang="en-US" smtClean="0"/>
              <a:t>‹#›</a:t>
            </a:fld>
            <a:endParaRPr lang="en-US"/>
          </a:p>
        </p:txBody>
      </p:sp>
    </p:spTree>
    <p:extLst>
      <p:ext uri="{BB962C8B-B14F-4D97-AF65-F5344CB8AC3E}">
        <p14:creationId xmlns:p14="http://schemas.microsoft.com/office/powerpoint/2010/main" val="29565014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4510A4-BCE6-4F5F-933B-AA710CE73861}"/>
              </a:ext>
            </a:extLst>
          </p:cNvPr>
          <p:cNvSpPr>
            <a:spLocks noGrp="1"/>
          </p:cNvSpPr>
          <p:nvPr>
            <p:ph type="ctrTitle"/>
          </p:nvPr>
        </p:nvSpPr>
        <p:spPr>
          <a:xfrm>
            <a:off x="1558834" y="2001929"/>
            <a:ext cx="9144000" cy="2387600"/>
          </a:xfrm>
        </p:spPr>
        <p:txBody>
          <a:bodyPr/>
          <a:lstStyle/>
          <a:p>
            <a:r>
              <a:rPr lang="en-US" dirty="0"/>
              <a:t>Redefine 3GPP TS 24.229 </a:t>
            </a:r>
            <a:r>
              <a:rPr lang="en-US" dirty="0" err="1"/>
              <a:t>Emerg-reg</a:t>
            </a:r>
            <a:r>
              <a:rPr lang="en-US" dirty="0"/>
              <a:t> timer</a:t>
            </a:r>
          </a:p>
        </p:txBody>
      </p:sp>
      <p:sp>
        <p:nvSpPr>
          <p:cNvPr id="3" name="Subtitle 2">
            <a:extLst>
              <a:ext uri="{FF2B5EF4-FFF2-40B4-BE49-F238E27FC236}">
                <a16:creationId xmlns="" xmlns:a16="http://schemas.microsoft.com/office/drawing/2014/main" id="{65D8C9D8-4ACA-4698-A5C9-94A8F73C4B5D}"/>
              </a:ext>
            </a:extLst>
          </p:cNvPr>
          <p:cNvSpPr>
            <a:spLocks noGrp="1"/>
          </p:cNvSpPr>
          <p:nvPr>
            <p:ph type="subTitle" idx="1"/>
          </p:nvPr>
        </p:nvSpPr>
        <p:spPr>
          <a:xfrm>
            <a:off x="1558834" y="4481604"/>
            <a:ext cx="9144000" cy="1655762"/>
          </a:xfrm>
        </p:spPr>
        <p:txBody>
          <a:bodyPr/>
          <a:lstStyle/>
          <a:p>
            <a:r>
              <a:rPr lang="en-GB" dirty="0"/>
              <a:t>T-Mobile US, Intel</a:t>
            </a:r>
            <a:endParaRPr lang="en-US" dirty="0"/>
          </a:p>
        </p:txBody>
      </p:sp>
      <p:sp>
        <p:nvSpPr>
          <p:cNvPr id="4" name="Subtitle 2">
            <a:extLst>
              <a:ext uri="{FF2B5EF4-FFF2-40B4-BE49-F238E27FC236}">
                <a16:creationId xmlns="" xmlns:a16="http://schemas.microsoft.com/office/drawing/2014/main" id="{65D8C9D8-4ACA-4698-A5C9-94A8F73C4B5D}"/>
              </a:ext>
            </a:extLst>
          </p:cNvPr>
          <p:cNvSpPr txBox="1">
            <a:spLocks/>
          </p:cNvSpPr>
          <p:nvPr/>
        </p:nvSpPr>
        <p:spPr>
          <a:xfrm>
            <a:off x="766354" y="397284"/>
            <a:ext cx="10789920" cy="6330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1600" b="1" dirty="0" smtClean="0"/>
              <a:t>3GPP CT WG1#110</a:t>
            </a:r>
            <a:r>
              <a:rPr lang="en-GB" sz="1600" b="1" dirty="0"/>
              <a:t>							</a:t>
            </a:r>
            <a:r>
              <a:rPr lang="en-GB" sz="1600" b="1" dirty="0" smtClean="0"/>
              <a:t>	</a:t>
            </a:r>
            <a:r>
              <a:rPr lang="en-GB" sz="1600" b="1" smtClean="0"/>
              <a:t>	</a:t>
            </a:r>
            <a:r>
              <a:rPr lang="en-GB" sz="1600" b="1" smtClean="0"/>
              <a:t>C1-182281</a:t>
            </a:r>
            <a:endParaRPr lang="en-GB" sz="1600" b="1" dirty="0" smtClean="0"/>
          </a:p>
          <a:p>
            <a:pPr algn="l"/>
            <a:r>
              <a:rPr lang="en-GB" sz="1600" b="1" dirty="0" smtClean="0"/>
              <a:t>April 16 – 20, 2018, Kunming, P. R. China</a:t>
            </a:r>
            <a:endParaRPr lang="en-GB" sz="1600" b="1" dirty="0"/>
          </a:p>
        </p:txBody>
      </p:sp>
    </p:spTree>
    <p:extLst>
      <p:ext uri="{BB962C8B-B14F-4D97-AF65-F5344CB8AC3E}">
        <p14:creationId xmlns:p14="http://schemas.microsoft.com/office/powerpoint/2010/main" val="2583502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 xmlns:a16="http://schemas.microsoft.com/office/drawing/2014/main" id="{03812663-9728-4121-8E76-A109CC5ED27E}"/>
              </a:ext>
            </a:extLst>
          </p:cNvPr>
          <p:cNvSpPr txBox="1">
            <a:spLocks noChangeArrowheads="1"/>
          </p:cNvSpPr>
          <p:nvPr/>
        </p:nvSpPr>
        <p:spPr>
          <a:xfrm>
            <a:off x="1503266" y="556727"/>
            <a:ext cx="8942917" cy="381000"/>
          </a:xfrm>
          <a:prstGeom prst="rect">
            <a:avLst/>
          </a:prstGeom>
        </p:spPr>
        <p:txBody>
          <a:bodyPr vert="horz" lIns="121920" tIns="60960" rIns="121920" bIns="60960" rtlCol="0" anchor="ctr">
            <a:normAutofit fontScale="60000" lnSpcReduction="20000"/>
          </a:bodyPr>
          <a:lst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a:lstStyle>
          <a:p>
            <a:endParaRPr lang="en-GB" sz="3200" dirty="0">
              <a:latin typeface="Calibri" pitchFamily="34" charset="0"/>
            </a:endParaRPr>
          </a:p>
        </p:txBody>
      </p:sp>
      <p:sp>
        <p:nvSpPr>
          <p:cNvPr id="6" name="Rectangle 4">
            <a:extLst>
              <a:ext uri="{FF2B5EF4-FFF2-40B4-BE49-F238E27FC236}">
                <a16:creationId xmlns="" xmlns:a16="http://schemas.microsoft.com/office/drawing/2014/main" id="{DC022B10-D7C8-4395-BDB6-E256F549E856}"/>
              </a:ext>
            </a:extLst>
          </p:cNvPr>
          <p:cNvSpPr txBox="1">
            <a:spLocks noChangeArrowheads="1"/>
          </p:cNvSpPr>
          <p:nvPr/>
        </p:nvSpPr>
        <p:spPr>
          <a:xfrm>
            <a:off x="1706466" y="759927"/>
            <a:ext cx="8942917" cy="381000"/>
          </a:xfrm>
          <a:prstGeom prst="rect">
            <a:avLst/>
          </a:prstGeom>
        </p:spPr>
        <p:txBody>
          <a:bodyPr vert="horz" lIns="121920" tIns="60960" rIns="121920" bIns="60960" rtlCol="0" anchor="ctr">
            <a:noAutofit/>
          </a:bodyPr>
          <a:lst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a:lstStyle>
          <a:p>
            <a:r>
              <a:rPr lang="en-GB" sz="3200" dirty="0"/>
              <a:t>Two issues were fixed with the recent changes to 3GPP TS 24.229 &amp; TS 24.301</a:t>
            </a:r>
            <a:endParaRPr lang="en-GB" sz="3200" dirty="0">
              <a:latin typeface="Calibri" pitchFamily="34" charset="0"/>
            </a:endParaRPr>
          </a:p>
        </p:txBody>
      </p:sp>
      <p:sp>
        <p:nvSpPr>
          <p:cNvPr id="7" name="Rectangle 6">
            <a:extLst>
              <a:ext uri="{FF2B5EF4-FFF2-40B4-BE49-F238E27FC236}">
                <a16:creationId xmlns="" xmlns:a16="http://schemas.microsoft.com/office/drawing/2014/main" id="{917EEFBC-AB84-4C5B-9187-A8FF1C01551E}"/>
              </a:ext>
            </a:extLst>
          </p:cNvPr>
          <p:cNvSpPr/>
          <p:nvPr/>
        </p:nvSpPr>
        <p:spPr>
          <a:xfrm>
            <a:off x="768627" y="1828563"/>
            <a:ext cx="10694504" cy="4708981"/>
          </a:xfrm>
          <a:prstGeom prst="rect">
            <a:avLst/>
          </a:prstGeom>
        </p:spPr>
        <p:txBody>
          <a:bodyPr wrap="square">
            <a:spAutoFit/>
          </a:bodyPr>
          <a:lstStyle/>
          <a:p>
            <a:r>
              <a:rPr lang="en-GB" sz="2000" dirty="0"/>
              <a:t>CR-5657 and changes in TS 24.229 Table 7.8.1: </a:t>
            </a:r>
            <a:br>
              <a:rPr lang="en-GB" sz="2000" dirty="0"/>
            </a:br>
            <a:endParaRPr lang="en-GB" sz="2000" dirty="0"/>
          </a:p>
          <a:p>
            <a:pPr lvl="1"/>
            <a:r>
              <a:rPr lang="en-GB" sz="2000" dirty="0"/>
              <a:t>Value of ‘</a:t>
            </a:r>
            <a:r>
              <a:rPr lang="en-GB" sz="2000" u="sng" dirty="0" err="1"/>
              <a:t>Emerg-reg</a:t>
            </a:r>
            <a:r>
              <a:rPr lang="en-GB" sz="2000" dirty="0"/>
              <a:t>’ timer was changed from</a:t>
            </a:r>
            <a:r>
              <a:rPr lang="zh-TW" altLang="en-US" sz="2000" dirty="0"/>
              <a:t> </a:t>
            </a:r>
            <a:r>
              <a:rPr lang="en-US" altLang="zh-TW" sz="2000" dirty="0"/>
              <a:t>128s (shared with Timer F)</a:t>
            </a:r>
            <a:r>
              <a:rPr lang="en-GB" sz="2000" dirty="0"/>
              <a:t> to (2s-15s) which fixed the long IMS registration delay.</a:t>
            </a:r>
          </a:p>
          <a:p>
            <a:pPr lvl="1"/>
            <a:endParaRPr lang="en-GB" sz="2000" dirty="0"/>
          </a:p>
          <a:p>
            <a:pPr lvl="1"/>
            <a:r>
              <a:rPr lang="en-GB" sz="2000" dirty="0"/>
              <a:t>Value of ‘</a:t>
            </a:r>
            <a:r>
              <a:rPr lang="en-GB" sz="2000" u="sng" dirty="0" err="1"/>
              <a:t>Emerg</a:t>
            </a:r>
            <a:r>
              <a:rPr lang="en-GB" sz="2000" u="sng" dirty="0"/>
              <a:t>-request’</a:t>
            </a:r>
            <a:r>
              <a:rPr lang="en-GB" sz="2000" dirty="0"/>
              <a:t> timer was changed from 128s (shared with Timer B) to (5s-15s) which fixed the long SIP INVITE.</a:t>
            </a:r>
            <a:br>
              <a:rPr lang="en-GB" sz="2000" dirty="0"/>
            </a:br>
            <a:endParaRPr lang="en-GB" sz="2000" dirty="0"/>
          </a:p>
          <a:p>
            <a:r>
              <a:rPr lang="en-US" sz="2000" u="sng" dirty="0">
                <a:solidFill>
                  <a:srgbClr val="FF0000"/>
                </a:solidFill>
              </a:rPr>
              <a:t>C1-165383</a:t>
            </a:r>
            <a:r>
              <a:rPr lang="en-GB" sz="2000" dirty="0">
                <a:solidFill>
                  <a:srgbClr val="FF0000"/>
                </a:solidFill>
              </a:rPr>
              <a:t> and changes in TS 24.301 Section 6.5.1.5: </a:t>
            </a:r>
          </a:p>
          <a:p>
            <a:endParaRPr lang="en-GB" sz="2000" dirty="0">
              <a:solidFill>
                <a:srgbClr val="FF0000"/>
              </a:solidFill>
            </a:endParaRPr>
          </a:p>
          <a:p>
            <a:r>
              <a:rPr lang="en-GB" sz="2000" dirty="0">
                <a:solidFill>
                  <a:srgbClr val="FF0000"/>
                </a:solidFill>
              </a:rPr>
              <a:t>	Value of E-PDN retransmission attempt was changed from 4 to 0 </a:t>
            </a:r>
            <a:r>
              <a:rPr lang="en-GB" sz="2000" i="1" dirty="0">
                <a:solidFill>
                  <a:srgbClr val="FF0000"/>
                </a:solidFill>
              </a:rPr>
              <a:t>(“I</a:t>
            </a:r>
            <a:r>
              <a:rPr lang="en-US" sz="2000" i="1" dirty="0" err="1">
                <a:solidFill>
                  <a:srgbClr val="FF0000"/>
                </a:solidFill>
              </a:rPr>
              <a:t>ndication</a:t>
            </a:r>
            <a:r>
              <a:rPr lang="en-US" sz="2000" i="1" dirty="0">
                <a:solidFill>
                  <a:srgbClr val="FF0000"/>
                </a:solidFill>
              </a:rPr>
              <a:t> to upper layers on first expiry of T3482 for emergency bearer services”</a:t>
            </a:r>
            <a:r>
              <a:rPr lang="en-US" sz="2000" dirty="0">
                <a:solidFill>
                  <a:srgbClr val="FF0000"/>
                </a:solidFill>
              </a:rPr>
              <a:t>).  The maximum wait time on E-PDN was changed from 40s (shared with T3482 non-emergency) to 8s.</a:t>
            </a:r>
            <a:endParaRPr lang="en-GB" sz="2000" dirty="0">
              <a:solidFill>
                <a:srgbClr val="FF0000"/>
              </a:solidFill>
            </a:endParaRPr>
          </a:p>
          <a:p>
            <a:pPr lvl="1"/>
            <a:endParaRPr lang="en-GB" sz="2000" b="1" u="sng" dirty="0"/>
          </a:p>
          <a:p>
            <a:pPr lvl="1"/>
            <a:r>
              <a:rPr lang="en-GB" sz="2000" b="1" u="sng" dirty="0"/>
              <a:t>But…….we can still do better</a:t>
            </a:r>
            <a:r>
              <a:rPr lang="en-GB" sz="2000" dirty="0"/>
              <a:t>:</a:t>
            </a:r>
          </a:p>
        </p:txBody>
      </p:sp>
    </p:spTree>
    <p:extLst>
      <p:ext uri="{BB962C8B-B14F-4D97-AF65-F5344CB8AC3E}">
        <p14:creationId xmlns:p14="http://schemas.microsoft.com/office/powerpoint/2010/main" val="660269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ChangeArrowheads="1"/>
          </p:cNvSpPr>
          <p:nvPr/>
        </p:nvSpPr>
        <p:spPr bwMode="auto">
          <a:xfrm>
            <a:off x="508000" y="1219200"/>
            <a:ext cx="11176000" cy="4724400"/>
          </a:xfrm>
          <a:prstGeom prst="rect">
            <a:avLst/>
          </a:prstGeom>
          <a:noFill/>
          <a:ln w="9525">
            <a:noFill/>
            <a:miter lim="800000"/>
            <a:headEnd/>
            <a:tailEnd/>
          </a:ln>
        </p:spPr>
        <p:txBody>
          <a:bodyPr/>
          <a:lstStyle/>
          <a:p>
            <a:pPr marL="380990" indent="-380990">
              <a:spcBef>
                <a:spcPct val="20000"/>
              </a:spcBef>
              <a:buSzPct val="50000"/>
              <a:buFont typeface="Wingdings 2" pitchFamily="18" charset="2"/>
              <a:buChar char="¢"/>
            </a:pPr>
            <a:endParaRPr lang="en-GB" sz="2400" dirty="0">
              <a:sym typeface="Wingdings 3" pitchFamily="18" charset="2"/>
            </a:endParaRPr>
          </a:p>
          <a:p>
            <a:pPr marL="507987" indent="-507987">
              <a:spcBef>
                <a:spcPct val="20000"/>
              </a:spcBef>
              <a:buClr>
                <a:srgbClr val="CD0921"/>
              </a:buClr>
              <a:buSzPct val="50000"/>
            </a:pPr>
            <a:endParaRPr lang="en-IE" sz="2400" dirty="0">
              <a:sym typeface="Wingdings 3" pitchFamily="18" charset="2"/>
            </a:endParaRPr>
          </a:p>
        </p:txBody>
      </p:sp>
      <p:sp>
        <p:nvSpPr>
          <p:cNvPr id="19458" name="Rectangle 4"/>
          <p:cNvSpPr>
            <a:spLocks noGrp="1" noChangeArrowheads="1"/>
          </p:cNvSpPr>
          <p:nvPr>
            <p:ph type="title" idx="4294967295"/>
          </p:nvPr>
        </p:nvSpPr>
        <p:spPr>
          <a:xfrm>
            <a:off x="1503266" y="556727"/>
            <a:ext cx="8942917" cy="381000"/>
          </a:xfrm>
        </p:spPr>
        <p:txBody>
          <a:bodyPr>
            <a:normAutofit fontScale="90000"/>
          </a:bodyPr>
          <a:lstStyle/>
          <a:p>
            <a:pPr eaLnBrk="1" hangingPunct="1"/>
            <a:r>
              <a:rPr lang="en-IE" dirty="0">
                <a:latin typeface="Calibri" pitchFamily="34" charset="0"/>
              </a:rPr>
              <a:t>Problem Statements</a:t>
            </a:r>
            <a:endParaRPr lang="en-GB" dirty="0">
              <a:latin typeface="Calibri" pitchFamily="34" charset="0"/>
            </a:endParaRPr>
          </a:p>
        </p:txBody>
      </p:sp>
      <p:sp>
        <p:nvSpPr>
          <p:cNvPr id="4" name="Content Placeholder 4">
            <a:extLst>
              <a:ext uri="{FF2B5EF4-FFF2-40B4-BE49-F238E27FC236}">
                <a16:creationId xmlns="" xmlns:a16="http://schemas.microsoft.com/office/drawing/2014/main" id="{3153DECF-2B23-4CE7-8584-DC56A6B0BCD0}"/>
              </a:ext>
            </a:extLst>
          </p:cNvPr>
          <p:cNvSpPr txBox="1">
            <a:spLocks/>
          </p:cNvSpPr>
          <p:nvPr/>
        </p:nvSpPr>
        <p:spPr>
          <a:xfrm>
            <a:off x="508000" y="1280161"/>
            <a:ext cx="10972800" cy="4724400"/>
          </a:xfrm>
          <a:prstGeom prst="rect">
            <a:avLst/>
          </a:prstGeom>
        </p:spPr>
        <p:txBody>
          <a:bodyPr>
            <a:noAutofit/>
          </a:bodyPr>
          <a:lstStyle>
            <a:lvl1pPr marL="381000" indent="-381000" algn="l" rtl="0" fontAlgn="base">
              <a:spcBef>
                <a:spcPct val="20000"/>
              </a:spcBef>
              <a:spcAft>
                <a:spcPct val="0"/>
              </a:spcAft>
              <a:buClr>
                <a:srgbClr val="CD0921"/>
              </a:buClr>
              <a:buSzPct val="50000"/>
              <a:buFont typeface="Wingdings 2" pitchFamily="18" charset="2"/>
              <a:buChar char="¢"/>
              <a:defRPr sz="2000">
                <a:solidFill>
                  <a:srgbClr val="606060"/>
                </a:solidFill>
                <a:latin typeface="Arial Narrow" pitchFamily="34" charset="0"/>
                <a:ea typeface="Arial" pitchFamily="-110" charset="0"/>
                <a:cs typeface="+mn-cs"/>
              </a:defRPr>
            </a:lvl1pPr>
            <a:lvl2pPr marL="800100" indent="-342900" algn="l" rtl="0" fontAlgn="base">
              <a:spcBef>
                <a:spcPct val="20000"/>
              </a:spcBef>
              <a:spcAft>
                <a:spcPct val="0"/>
              </a:spcAft>
              <a:buClr>
                <a:srgbClr val="CD0921"/>
              </a:buClr>
              <a:buSzPct val="50000"/>
              <a:buFont typeface="Arial" charset="0"/>
              <a:buChar char="–"/>
              <a:defRPr sz="2000">
                <a:solidFill>
                  <a:srgbClr val="606060"/>
                </a:solidFill>
                <a:latin typeface="Arial Narrow" pitchFamily="34" charset="0"/>
                <a:ea typeface="Arial" pitchFamily="-110" charset="0"/>
                <a:cs typeface="+mn-cs"/>
              </a:defRPr>
            </a:lvl2pPr>
            <a:lvl3pPr marL="1219200" indent="-304800" algn="l" rtl="0" fontAlgn="base">
              <a:spcBef>
                <a:spcPct val="20000"/>
              </a:spcBef>
              <a:spcAft>
                <a:spcPct val="0"/>
              </a:spcAft>
              <a:buClr>
                <a:srgbClr val="CD0921"/>
              </a:buClr>
              <a:buSzPct val="50000"/>
              <a:buFont typeface="Arial" charset="0"/>
              <a:buChar char="•"/>
              <a:defRPr sz="2000">
                <a:solidFill>
                  <a:srgbClr val="606060"/>
                </a:solidFill>
                <a:latin typeface="Arial Narrow" pitchFamily="34" charset="0"/>
                <a:ea typeface="Arial" pitchFamily="-110" charset="0"/>
                <a:cs typeface="+mn-cs"/>
              </a:defRPr>
            </a:lvl3pPr>
            <a:lvl4pPr marL="1676400" indent="-304800" algn="l" rtl="0" fontAlgn="base">
              <a:spcBef>
                <a:spcPct val="20000"/>
              </a:spcBef>
              <a:spcAft>
                <a:spcPct val="0"/>
              </a:spcAft>
              <a:buClr>
                <a:srgbClr val="CD0921"/>
              </a:buClr>
              <a:buSzPct val="50000"/>
              <a:buFont typeface="Arial" charset="0"/>
              <a:buChar char="–"/>
              <a:defRPr sz="2000">
                <a:solidFill>
                  <a:srgbClr val="606060"/>
                </a:solidFill>
                <a:latin typeface="Arial Narrow" pitchFamily="34" charset="0"/>
                <a:ea typeface="Arial" pitchFamily="-110" charset="0"/>
                <a:cs typeface="+mn-cs"/>
              </a:defRPr>
            </a:lvl4pPr>
            <a:lvl5pPr marL="2095500" indent="-266700" algn="l" rtl="0" fontAlgn="base">
              <a:spcBef>
                <a:spcPct val="20000"/>
              </a:spcBef>
              <a:spcAft>
                <a:spcPct val="0"/>
              </a:spcAft>
              <a:buClr>
                <a:srgbClr val="CD0921"/>
              </a:buClr>
              <a:buFont typeface="Arial" charset="0"/>
              <a:buAutoNum type="arabicPeriod"/>
              <a:defRPr sz="2000">
                <a:solidFill>
                  <a:srgbClr val="606060"/>
                </a:solidFill>
                <a:latin typeface="Arial Narrow" pitchFamily="34" charset="0"/>
                <a:ea typeface="Arial" pitchFamily="-110" charset="0"/>
                <a:cs typeface="+mn-cs"/>
              </a:defRPr>
            </a:lvl5pPr>
            <a:lvl6pPr marL="25527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6pPr>
            <a:lvl7pPr marL="30099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7pPr>
            <a:lvl8pPr marL="34671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8pPr>
            <a:lvl9pPr marL="3924300" indent="-266700" algn="l" rtl="0" eaLnBrk="1" fontAlgn="base" hangingPunct="1">
              <a:spcBef>
                <a:spcPct val="20000"/>
              </a:spcBef>
              <a:spcAft>
                <a:spcPct val="0"/>
              </a:spcAft>
              <a:buClr>
                <a:srgbClr val="CD0921"/>
              </a:buClr>
              <a:buFont typeface="Arial" charset="0"/>
              <a:buAutoNum type="arabicPeriod"/>
              <a:defRPr sz="1400">
                <a:solidFill>
                  <a:schemeClr val="tx1"/>
                </a:solidFill>
                <a:latin typeface="+mn-lt"/>
                <a:cs typeface="+mn-cs"/>
              </a:defRPr>
            </a:lvl9pPr>
          </a:lstStyle>
          <a:p>
            <a:pPr marL="0" indent="0">
              <a:buNone/>
            </a:pPr>
            <a:endParaRPr lang="en-GB" dirty="0">
              <a:latin typeface="+mn-lt"/>
            </a:endParaRPr>
          </a:p>
          <a:p>
            <a:r>
              <a:rPr lang="en-GB" dirty="0">
                <a:solidFill>
                  <a:srgbClr val="FF0000"/>
                </a:solidFill>
                <a:latin typeface="Arial" panose="020B0604020202020204" pitchFamily="34" charset="0"/>
                <a:cs typeface="Arial" panose="020B0604020202020204" pitchFamily="34" charset="0"/>
              </a:rPr>
              <a:t>When a PDN connection is delayed up to 7.9s (T3482 has a default value of 8s) and a </a:t>
            </a:r>
            <a:r>
              <a:rPr lang="en-GB" dirty="0" err="1">
                <a:solidFill>
                  <a:srgbClr val="FF0000"/>
                </a:solidFill>
                <a:latin typeface="Arial" panose="020B0604020202020204" pitchFamily="34" charset="0"/>
                <a:cs typeface="Arial" panose="020B0604020202020204" pitchFamily="34" charset="0"/>
              </a:rPr>
              <a:t>Emerg-reg</a:t>
            </a:r>
            <a:r>
              <a:rPr lang="en-GB" dirty="0">
                <a:solidFill>
                  <a:srgbClr val="FF0000"/>
                </a:solidFill>
                <a:latin typeface="Arial" panose="020B0604020202020204" pitchFamily="34" charset="0"/>
                <a:cs typeface="Arial" panose="020B0604020202020204" pitchFamily="34" charset="0"/>
              </a:rPr>
              <a:t> value 8s is used on an average network, </a:t>
            </a:r>
            <a:r>
              <a:rPr lang="en-GB" dirty="0">
                <a:solidFill>
                  <a:schemeClr val="tx1"/>
                </a:solidFill>
                <a:latin typeface="Arial" panose="020B0604020202020204" pitchFamily="34" charset="0"/>
                <a:cs typeface="Arial" panose="020B0604020202020204" pitchFamily="34" charset="0"/>
              </a:rPr>
              <a:t>a total silence call experience of over 15s is long enough to cause users to panic.  When users are frustrated, they hang up the emergency calls and dial again.  When thousandths people are all panic and making multiple call attempts, they don’t help the network and PSAP holistically.  </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 </a:t>
            </a:r>
          </a:p>
          <a:p>
            <a:pPr marL="0" indent="0">
              <a:buNone/>
            </a:pPr>
            <a:r>
              <a:rPr lang="en-US" sz="2133" dirty="0">
                <a:solidFill>
                  <a:schemeClr val="tx1"/>
                </a:solidFill>
                <a:latin typeface="Arial" panose="020B0604020202020204" pitchFamily="34" charset="0"/>
                <a:cs typeface="Arial" panose="020B0604020202020204" pitchFamily="34" charset="0"/>
              </a:rPr>
              <a:t>Timer expiry often leads to CSFB procedure; CSFB requires network to grant “extended service request”, and takes ~7s.</a:t>
            </a:r>
          </a:p>
          <a:p>
            <a:pPr marL="0" indent="0">
              <a:buNone/>
            </a:pPr>
            <a:endParaRPr lang="en-GB" dirty="0">
              <a:latin typeface="+mn-lt"/>
            </a:endParaRPr>
          </a:p>
          <a:p>
            <a:r>
              <a:rPr lang="en-GB" dirty="0">
                <a:solidFill>
                  <a:schemeClr val="tx1"/>
                </a:solidFill>
                <a:latin typeface="+mn-lt"/>
              </a:rPr>
              <a:t>There is no timer to guard </a:t>
            </a:r>
            <a:r>
              <a:rPr lang="en-GB" dirty="0">
                <a:solidFill>
                  <a:prstClr val="black"/>
                </a:solidFill>
                <a:latin typeface="Arial"/>
              </a:rPr>
              <a:t>the initial preparation phase of the emergency call, i.e. </a:t>
            </a:r>
            <a:r>
              <a:rPr lang="en-GB" dirty="0">
                <a:solidFill>
                  <a:schemeClr val="tx1"/>
                </a:solidFill>
                <a:latin typeface="+mn-lt"/>
              </a:rPr>
              <a:t>internal communication from IMS stack to modem </a:t>
            </a:r>
            <a:r>
              <a:rPr lang="en-GB" dirty="0" smtClean="0">
                <a:solidFill>
                  <a:schemeClr val="tx1"/>
                </a:solidFill>
                <a:latin typeface="+mn-lt"/>
              </a:rPr>
              <a:t>and back to </a:t>
            </a:r>
            <a:r>
              <a:rPr lang="en-GB" dirty="0">
                <a:solidFill>
                  <a:schemeClr val="tx1"/>
                </a:solidFill>
                <a:latin typeface="+mn-lt"/>
              </a:rPr>
              <a:t>IMS </a:t>
            </a:r>
            <a:r>
              <a:rPr lang="en-GB" dirty="0" smtClean="0">
                <a:solidFill>
                  <a:schemeClr val="tx1"/>
                </a:solidFill>
                <a:latin typeface="+mn-lt"/>
              </a:rPr>
              <a:t>until </a:t>
            </a:r>
            <a:r>
              <a:rPr lang="en-GB" dirty="0">
                <a:solidFill>
                  <a:schemeClr val="tx1"/>
                </a:solidFill>
                <a:latin typeface="+mn-lt"/>
              </a:rPr>
              <a:t>sending the emergency 9-1-1 request.</a:t>
            </a:r>
            <a:endParaRPr lang="en-US" kern="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2949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a:extLst>
              <a:ext uri="{FF2B5EF4-FFF2-40B4-BE49-F238E27FC236}">
                <a16:creationId xmlns="" xmlns:a16="http://schemas.microsoft.com/office/drawing/2014/main" id="{DCBB7FD2-C4F7-4C58-8704-39FEA8262891}"/>
              </a:ext>
            </a:extLst>
          </p:cNvPr>
          <p:cNvSpPr/>
          <p:nvPr/>
        </p:nvSpPr>
        <p:spPr>
          <a:xfrm>
            <a:off x="9281222" y="3952883"/>
            <a:ext cx="2590183" cy="53234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3" name="Rectangle 102">
            <a:extLst>
              <a:ext uri="{FF2B5EF4-FFF2-40B4-BE49-F238E27FC236}">
                <a16:creationId xmlns="" xmlns:a16="http://schemas.microsoft.com/office/drawing/2014/main" id="{DA6EEB3B-CF35-4538-9661-7D44A126179E}"/>
              </a:ext>
            </a:extLst>
          </p:cNvPr>
          <p:cNvSpPr/>
          <p:nvPr/>
        </p:nvSpPr>
        <p:spPr>
          <a:xfrm>
            <a:off x="9089148" y="4657588"/>
            <a:ext cx="2767969" cy="775096"/>
          </a:xfrm>
          <a:prstGeom prst="rect">
            <a:avLst/>
          </a:prstGeom>
          <a:solidFill>
            <a:schemeClr val="accent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graphicFrame>
        <p:nvGraphicFramePr>
          <p:cNvPr id="6" name="Table 5">
            <a:extLst>
              <a:ext uri="{FF2B5EF4-FFF2-40B4-BE49-F238E27FC236}">
                <a16:creationId xmlns="" xmlns:a16="http://schemas.microsoft.com/office/drawing/2014/main" id="{B17DF41D-4C8F-4C10-802A-955B7F5F121D}"/>
              </a:ext>
            </a:extLst>
          </p:cNvPr>
          <p:cNvGraphicFramePr>
            <a:graphicFrameLocks noGrp="1"/>
          </p:cNvGraphicFramePr>
          <p:nvPr>
            <p:extLst/>
          </p:nvPr>
        </p:nvGraphicFramePr>
        <p:xfrm>
          <a:off x="575886" y="1665057"/>
          <a:ext cx="10959676" cy="624728"/>
        </p:xfrm>
        <a:graphic>
          <a:graphicData uri="http://schemas.openxmlformats.org/drawingml/2006/table">
            <a:tbl>
              <a:tblPr firstRow="1" bandRow="1">
                <a:tableStyleId>{21E4AEA4-8DFA-4A89-87EB-49C32662AFE0}</a:tableStyleId>
              </a:tblPr>
              <a:tblGrid>
                <a:gridCol w="6421263">
                  <a:extLst>
                    <a:ext uri="{9D8B030D-6E8A-4147-A177-3AD203B41FA5}">
                      <a16:colId xmlns="" xmlns:a16="http://schemas.microsoft.com/office/drawing/2014/main" val="20000"/>
                    </a:ext>
                  </a:extLst>
                </a:gridCol>
                <a:gridCol w="993913">
                  <a:extLst>
                    <a:ext uri="{9D8B030D-6E8A-4147-A177-3AD203B41FA5}">
                      <a16:colId xmlns="" xmlns:a16="http://schemas.microsoft.com/office/drawing/2014/main" val="20002"/>
                    </a:ext>
                  </a:extLst>
                </a:gridCol>
                <a:gridCol w="1205948">
                  <a:extLst>
                    <a:ext uri="{9D8B030D-6E8A-4147-A177-3AD203B41FA5}">
                      <a16:colId xmlns="" xmlns:a16="http://schemas.microsoft.com/office/drawing/2014/main" val="20003"/>
                    </a:ext>
                  </a:extLst>
                </a:gridCol>
                <a:gridCol w="2338552">
                  <a:extLst>
                    <a:ext uri="{9D8B030D-6E8A-4147-A177-3AD203B41FA5}">
                      <a16:colId xmlns="" xmlns:a16="http://schemas.microsoft.com/office/drawing/2014/main" val="20004"/>
                    </a:ext>
                  </a:extLst>
                </a:gridCol>
              </a:tblGrid>
              <a:tr h="609488">
                <a:tc>
                  <a:txBody>
                    <a:bodyPr/>
                    <a:lstStyle/>
                    <a:p>
                      <a:pPr algn="ctr"/>
                      <a:r>
                        <a:rPr lang="en-US" sz="1100" dirty="0"/>
                        <a:t>9-1-1 UI, E-PDN, E-REG</a:t>
                      </a:r>
                    </a:p>
                  </a:txBody>
                  <a:tcPr marL="121807" marR="121807" marT="60904" marB="60904"/>
                </a:tc>
                <a:tc>
                  <a:txBody>
                    <a:bodyPr/>
                    <a:lstStyle/>
                    <a:p>
                      <a:pPr algn="ctr"/>
                      <a:r>
                        <a:rPr lang="en-US" sz="1100" dirty="0"/>
                        <a:t>911 Request</a:t>
                      </a:r>
                      <a:br>
                        <a:rPr lang="en-US" sz="1100" dirty="0"/>
                      </a:br>
                      <a:r>
                        <a:rPr lang="en-US" sz="1100" dirty="0"/>
                        <a:t>(Invite)</a:t>
                      </a:r>
                    </a:p>
                  </a:txBody>
                  <a:tcPr marL="121807" marR="121807" marT="60904" marB="60904"/>
                </a:tc>
                <a:tc>
                  <a:txBody>
                    <a:bodyPr/>
                    <a:lstStyle/>
                    <a:p>
                      <a:pPr algn="ctr"/>
                      <a:r>
                        <a:rPr lang="en-US" sz="1100" dirty="0"/>
                        <a:t>100 Trying</a:t>
                      </a:r>
                    </a:p>
                  </a:txBody>
                  <a:tcPr marL="121807" marR="121807" marT="60904" marB="60904"/>
                </a:tc>
                <a:tc>
                  <a:txBody>
                    <a:bodyPr/>
                    <a:lstStyle/>
                    <a:p>
                      <a:pPr algn="ctr"/>
                      <a:r>
                        <a:rPr lang="en-US" sz="1100" dirty="0"/>
                        <a:t>183 Session In Progress</a:t>
                      </a:r>
                    </a:p>
                    <a:p>
                      <a:pPr algn="ctr"/>
                      <a:r>
                        <a:rPr lang="en-US" sz="1100" dirty="0"/>
                        <a:t>Dedicated Bearer / 180 Ringing</a:t>
                      </a:r>
                    </a:p>
                    <a:p>
                      <a:pPr algn="ctr"/>
                      <a:r>
                        <a:rPr lang="en-US" sz="1100" dirty="0"/>
                        <a:t>Final Response (200OK/ Error)</a:t>
                      </a:r>
                    </a:p>
                  </a:txBody>
                  <a:tcPr marL="121807" marR="121807" marT="60904" marB="60904"/>
                </a:tc>
                <a:extLst>
                  <a:ext uri="{0D108BD9-81ED-4DB2-BD59-A6C34878D82A}">
                    <a16:rowId xmlns="" xmlns:a16="http://schemas.microsoft.com/office/drawing/2014/main" val="10000"/>
                  </a:ext>
                </a:extLst>
              </a:tr>
            </a:tbl>
          </a:graphicData>
        </a:graphic>
      </p:graphicFrame>
      <p:graphicFrame>
        <p:nvGraphicFramePr>
          <p:cNvPr id="20" name="Table 19">
            <a:extLst>
              <a:ext uri="{FF2B5EF4-FFF2-40B4-BE49-F238E27FC236}">
                <a16:creationId xmlns="" xmlns:a16="http://schemas.microsoft.com/office/drawing/2014/main" id="{2022D61E-26D2-46BB-85E0-12B56C5D8250}"/>
              </a:ext>
            </a:extLst>
          </p:cNvPr>
          <p:cNvGraphicFramePr>
            <a:graphicFrameLocks noGrp="1"/>
          </p:cNvGraphicFramePr>
          <p:nvPr>
            <p:extLst/>
          </p:nvPr>
        </p:nvGraphicFramePr>
        <p:xfrm>
          <a:off x="580627" y="1306625"/>
          <a:ext cx="10959676" cy="345601"/>
        </p:xfrm>
        <a:graphic>
          <a:graphicData uri="http://schemas.openxmlformats.org/drawingml/2006/table">
            <a:tbl>
              <a:tblPr firstRow="1" bandRow="1">
                <a:tableStyleId>{21E4AEA4-8DFA-4A89-87EB-49C32662AFE0}</a:tableStyleId>
              </a:tblPr>
              <a:tblGrid>
                <a:gridCol w="7383929">
                  <a:extLst>
                    <a:ext uri="{9D8B030D-6E8A-4147-A177-3AD203B41FA5}">
                      <a16:colId xmlns="" xmlns:a16="http://schemas.microsoft.com/office/drawing/2014/main" val="20000"/>
                    </a:ext>
                  </a:extLst>
                </a:gridCol>
                <a:gridCol w="1219200">
                  <a:extLst>
                    <a:ext uri="{9D8B030D-6E8A-4147-A177-3AD203B41FA5}">
                      <a16:colId xmlns="" xmlns:a16="http://schemas.microsoft.com/office/drawing/2014/main" val="2979980897"/>
                    </a:ext>
                  </a:extLst>
                </a:gridCol>
                <a:gridCol w="2356547">
                  <a:extLst>
                    <a:ext uri="{9D8B030D-6E8A-4147-A177-3AD203B41FA5}">
                      <a16:colId xmlns="" xmlns:a16="http://schemas.microsoft.com/office/drawing/2014/main" val="20004"/>
                    </a:ext>
                  </a:extLst>
                </a:gridCol>
              </a:tblGrid>
              <a:tr h="345601">
                <a:tc>
                  <a:txBody>
                    <a:bodyPr/>
                    <a:lstStyle/>
                    <a:p>
                      <a:pPr algn="ctr"/>
                      <a:r>
                        <a:rPr lang="en-US" sz="1100" dirty="0"/>
                        <a:t>UE responsible</a:t>
                      </a:r>
                    </a:p>
                  </a:txBody>
                  <a:tcPr marL="121807" marR="121807" marT="60904" marB="60904"/>
                </a:tc>
                <a:tc>
                  <a:txBody>
                    <a:bodyPr/>
                    <a:lstStyle/>
                    <a:p>
                      <a:pPr algn="ctr"/>
                      <a:r>
                        <a:rPr lang="en-US" sz="1100" dirty="0"/>
                        <a:t>UE &amp; Network</a:t>
                      </a:r>
                    </a:p>
                  </a:txBody>
                  <a:tcPr marL="121807" marR="121807" marT="60904" marB="60904"/>
                </a:tc>
                <a:tc>
                  <a:txBody>
                    <a:bodyPr/>
                    <a:lstStyle/>
                    <a:p>
                      <a:pPr algn="ctr"/>
                      <a:r>
                        <a:rPr lang="en-US" sz="1100" dirty="0"/>
                        <a:t>Network &amp; PSAP responsible</a:t>
                      </a:r>
                    </a:p>
                  </a:txBody>
                  <a:tcPr marL="121807" marR="121807" marT="60904" marB="60904"/>
                </a:tc>
                <a:extLst>
                  <a:ext uri="{0D108BD9-81ED-4DB2-BD59-A6C34878D82A}">
                    <a16:rowId xmlns="" xmlns:a16="http://schemas.microsoft.com/office/drawing/2014/main" val="10000"/>
                  </a:ext>
                </a:extLst>
              </a:tr>
            </a:tbl>
          </a:graphicData>
        </a:graphic>
      </p:graphicFrame>
      <p:sp>
        <p:nvSpPr>
          <p:cNvPr id="4" name="TextBox 3">
            <a:extLst>
              <a:ext uri="{FF2B5EF4-FFF2-40B4-BE49-F238E27FC236}">
                <a16:creationId xmlns="" xmlns:a16="http://schemas.microsoft.com/office/drawing/2014/main" id="{27FCF2DD-C071-458E-AAD7-3737BD50FFC9}"/>
              </a:ext>
            </a:extLst>
          </p:cNvPr>
          <p:cNvSpPr txBox="1"/>
          <p:nvPr/>
        </p:nvSpPr>
        <p:spPr>
          <a:xfrm>
            <a:off x="10715580" y="2832404"/>
            <a:ext cx="1139392" cy="307777"/>
          </a:xfrm>
          <a:prstGeom prst="rect">
            <a:avLst/>
          </a:prstGeom>
          <a:noFill/>
          <a:ln>
            <a:noFill/>
          </a:ln>
        </p:spPr>
        <p:txBody>
          <a:bodyPr wrap="square" rtlCol="0">
            <a:spAutoFit/>
          </a:bodyPr>
          <a:lstStyle/>
          <a:p>
            <a:r>
              <a:rPr lang="en-US" sz="1400" b="1" dirty="0">
                <a:solidFill>
                  <a:srgbClr val="FF0000"/>
                </a:solidFill>
              </a:rPr>
              <a:t> UE internal</a:t>
            </a:r>
          </a:p>
        </p:txBody>
      </p:sp>
      <p:sp>
        <p:nvSpPr>
          <p:cNvPr id="5" name="Rectangle 4">
            <a:extLst>
              <a:ext uri="{FF2B5EF4-FFF2-40B4-BE49-F238E27FC236}">
                <a16:creationId xmlns="" xmlns:a16="http://schemas.microsoft.com/office/drawing/2014/main" id="{202F4173-9C07-40EC-A612-22C3EAA72135}"/>
              </a:ext>
            </a:extLst>
          </p:cNvPr>
          <p:cNvSpPr/>
          <p:nvPr/>
        </p:nvSpPr>
        <p:spPr>
          <a:xfrm>
            <a:off x="986085" y="2469308"/>
            <a:ext cx="322475" cy="2712291"/>
          </a:xfrm>
          <a:prstGeom prst="rect">
            <a:avLst/>
          </a:prstGeom>
          <a:solidFill>
            <a:srgbClr val="0070C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E-PDN</a:t>
            </a:r>
          </a:p>
          <a:p>
            <a:pPr algn="ctr"/>
            <a:r>
              <a:rPr lang="en-US" sz="1400" dirty="0"/>
              <a:t> REQ</a:t>
            </a:r>
          </a:p>
        </p:txBody>
      </p:sp>
      <p:cxnSp>
        <p:nvCxnSpPr>
          <p:cNvPr id="7" name="Straight Arrow Connector 6">
            <a:extLst>
              <a:ext uri="{FF2B5EF4-FFF2-40B4-BE49-F238E27FC236}">
                <a16:creationId xmlns="" xmlns:a16="http://schemas.microsoft.com/office/drawing/2014/main" id="{236447FE-B5C3-4644-BFF1-810E62E20FB0}"/>
              </a:ext>
            </a:extLst>
          </p:cNvPr>
          <p:cNvCxnSpPr>
            <a:cxnSpLocks/>
          </p:cNvCxnSpPr>
          <p:nvPr/>
        </p:nvCxnSpPr>
        <p:spPr>
          <a:xfrm flipV="1">
            <a:off x="4647970" y="3994797"/>
            <a:ext cx="1517804" cy="1"/>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 xmlns:a16="http://schemas.microsoft.com/office/drawing/2014/main" id="{24E3AB1D-F9EB-477A-BF27-2BACF223728F}"/>
              </a:ext>
            </a:extLst>
          </p:cNvPr>
          <p:cNvSpPr txBox="1"/>
          <p:nvPr/>
        </p:nvSpPr>
        <p:spPr>
          <a:xfrm>
            <a:off x="4673303" y="3702788"/>
            <a:ext cx="1373959" cy="523220"/>
          </a:xfrm>
          <a:prstGeom prst="rect">
            <a:avLst/>
          </a:prstGeom>
          <a:noFill/>
          <a:ln w="19050">
            <a:solidFill>
              <a:srgbClr val="00B050"/>
            </a:solidFill>
            <a:prstDash val="sysDash"/>
          </a:ln>
        </p:spPr>
        <p:txBody>
          <a:bodyPr wrap="square" rtlCol="0">
            <a:spAutoFit/>
          </a:bodyPr>
          <a:lstStyle/>
          <a:p>
            <a:pPr algn="ctr"/>
            <a:r>
              <a:rPr lang="en-US" sz="1400" b="1" dirty="0"/>
              <a:t>(Emerg-REG)</a:t>
            </a:r>
            <a:br>
              <a:rPr lang="en-US" sz="1400" b="1" dirty="0"/>
            </a:br>
            <a:r>
              <a:rPr lang="en-US" sz="1400" b="1" dirty="0"/>
              <a:t>2s to 15s</a:t>
            </a:r>
          </a:p>
        </p:txBody>
      </p:sp>
      <p:sp>
        <p:nvSpPr>
          <p:cNvPr id="9" name="Rectangle 8">
            <a:extLst>
              <a:ext uri="{FF2B5EF4-FFF2-40B4-BE49-F238E27FC236}">
                <a16:creationId xmlns="" xmlns:a16="http://schemas.microsoft.com/office/drawing/2014/main" id="{29F534B9-7FA3-4828-B37B-CAC0F3F72CE1}"/>
              </a:ext>
            </a:extLst>
          </p:cNvPr>
          <p:cNvSpPr/>
          <p:nvPr/>
        </p:nvSpPr>
        <p:spPr>
          <a:xfrm>
            <a:off x="3444144" y="4981279"/>
            <a:ext cx="3072285" cy="420756"/>
          </a:xfrm>
          <a:prstGeom prst="rect">
            <a:avLst/>
          </a:prstGeom>
        </p:spPr>
        <p:txBody>
          <a:bodyPr wrap="square">
            <a:spAutoFit/>
          </a:bodyPr>
          <a:lstStyle/>
          <a:p>
            <a:pPr algn="ctr"/>
            <a:r>
              <a:rPr lang="en-US" sz="1067" dirty="0"/>
              <a:t>** Other NAS &amp; SIP signaling timers (T3417, A, D, E, and K) are omitted in the slide. </a:t>
            </a:r>
          </a:p>
        </p:txBody>
      </p:sp>
      <p:sp>
        <p:nvSpPr>
          <p:cNvPr id="10" name="Rectangle 9">
            <a:extLst>
              <a:ext uri="{FF2B5EF4-FFF2-40B4-BE49-F238E27FC236}">
                <a16:creationId xmlns="" xmlns:a16="http://schemas.microsoft.com/office/drawing/2014/main" id="{EC593E6E-AE59-4B0B-A1F7-4A6CAAAC9197}"/>
              </a:ext>
            </a:extLst>
          </p:cNvPr>
          <p:cNvSpPr/>
          <p:nvPr/>
        </p:nvSpPr>
        <p:spPr>
          <a:xfrm>
            <a:off x="6831410" y="2466820"/>
            <a:ext cx="302061" cy="2608763"/>
          </a:xfrm>
          <a:prstGeom prst="rect">
            <a:avLst/>
          </a:prstGeom>
          <a:solidFill>
            <a:srgbClr val="0070C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INVITE</a:t>
            </a:r>
          </a:p>
        </p:txBody>
      </p:sp>
      <p:sp>
        <p:nvSpPr>
          <p:cNvPr id="11" name="Rectangle 10">
            <a:extLst>
              <a:ext uri="{FF2B5EF4-FFF2-40B4-BE49-F238E27FC236}">
                <a16:creationId xmlns="" xmlns:a16="http://schemas.microsoft.com/office/drawing/2014/main" id="{843B4509-E7F8-4A7A-8A43-8D55BDC69D32}"/>
              </a:ext>
            </a:extLst>
          </p:cNvPr>
          <p:cNvSpPr/>
          <p:nvPr/>
        </p:nvSpPr>
        <p:spPr>
          <a:xfrm>
            <a:off x="8883094" y="2469308"/>
            <a:ext cx="271143" cy="1933349"/>
          </a:xfrm>
          <a:prstGeom prst="rect">
            <a:avLst/>
          </a:prstGeom>
          <a:solidFill>
            <a:srgbClr val="0070C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100</a:t>
            </a:r>
          </a:p>
        </p:txBody>
      </p:sp>
      <p:cxnSp>
        <p:nvCxnSpPr>
          <p:cNvPr id="12" name="Straight Arrow Connector 11">
            <a:extLst>
              <a:ext uri="{FF2B5EF4-FFF2-40B4-BE49-F238E27FC236}">
                <a16:creationId xmlns="" xmlns:a16="http://schemas.microsoft.com/office/drawing/2014/main" id="{1C0487D9-4B7A-44F4-95B3-49C8689376CB}"/>
              </a:ext>
            </a:extLst>
          </p:cNvPr>
          <p:cNvCxnSpPr>
            <a:cxnSpLocks/>
          </p:cNvCxnSpPr>
          <p:nvPr/>
        </p:nvCxnSpPr>
        <p:spPr>
          <a:xfrm>
            <a:off x="7127482" y="3125525"/>
            <a:ext cx="1739429" cy="0"/>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 xmlns:a16="http://schemas.microsoft.com/office/drawing/2014/main" id="{5B024D40-B6F3-4B63-8924-C5ABAE5DDD62}"/>
              </a:ext>
            </a:extLst>
          </p:cNvPr>
          <p:cNvCxnSpPr>
            <a:cxnSpLocks/>
          </p:cNvCxnSpPr>
          <p:nvPr/>
        </p:nvCxnSpPr>
        <p:spPr>
          <a:xfrm>
            <a:off x="1331505" y="2725995"/>
            <a:ext cx="2313995" cy="11624"/>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 xmlns:a16="http://schemas.microsoft.com/office/drawing/2014/main" id="{BDAD764A-701C-407B-94E7-66EFBEC3CF1B}"/>
              </a:ext>
            </a:extLst>
          </p:cNvPr>
          <p:cNvSpPr txBox="1"/>
          <p:nvPr/>
        </p:nvSpPr>
        <p:spPr>
          <a:xfrm>
            <a:off x="1367003" y="2469308"/>
            <a:ext cx="2230864" cy="523220"/>
          </a:xfrm>
          <a:prstGeom prst="rect">
            <a:avLst/>
          </a:prstGeom>
          <a:noFill/>
          <a:ln>
            <a:noFill/>
          </a:ln>
        </p:spPr>
        <p:txBody>
          <a:bodyPr wrap="square" rtlCol="0">
            <a:spAutoFit/>
          </a:bodyPr>
          <a:lstStyle/>
          <a:p>
            <a:pPr algn="ctr"/>
            <a:r>
              <a:rPr lang="en-US" sz="1400" b="1" dirty="0"/>
              <a:t> E-PDN T3482 </a:t>
            </a:r>
            <a:br>
              <a:rPr lang="en-US" sz="1400" b="1" dirty="0"/>
            </a:br>
            <a:r>
              <a:rPr lang="en-US" sz="1400" b="1" dirty="0"/>
              <a:t>8s (no retry)</a:t>
            </a:r>
          </a:p>
        </p:txBody>
      </p:sp>
      <p:cxnSp>
        <p:nvCxnSpPr>
          <p:cNvPr id="15" name="Straight Arrow Connector 14">
            <a:extLst>
              <a:ext uri="{FF2B5EF4-FFF2-40B4-BE49-F238E27FC236}">
                <a16:creationId xmlns="" xmlns:a16="http://schemas.microsoft.com/office/drawing/2014/main" id="{03E481ED-9E35-46CB-BBB2-4558F8241E50}"/>
              </a:ext>
            </a:extLst>
          </p:cNvPr>
          <p:cNvCxnSpPr>
            <a:cxnSpLocks/>
          </p:cNvCxnSpPr>
          <p:nvPr/>
        </p:nvCxnSpPr>
        <p:spPr>
          <a:xfrm flipV="1">
            <a:off x="10625363" y="3625384"/>
            <a:ext cx="1095133" cy="5521"/>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 xmlns:a16="http://schemas.microsoft.com/office/drawing/2014/main" id="{EFEF52CB-4090-484B-A1A1-2D90E0F175DC}"/>
              </a:ext>
            </a:extLst>
          </p:cNvPr>
          <p:cNvSpPr txBox="1"/>
          <p:nvPr/>
        </p:nvSpPr>
        <p:spPr>
          <a:xfrm>
            <a:off x="10688013" y="3312085"/>
            <a:ext cx="922025" cy="307777"/>
          </a:xfrm>
          <a:prstGeom prst="rect">
            <a:avLst/>
          </a:prstGeom>
          <a:noFill/>
          <a:ln>
            <a:noFill/>
          </a:ln>
        </p:spPr>
        <p:txBody>
          <a:bodyPr wrap="square" rtlCol="0">
            <a:spAutoFit/>
          </a:bodyPr>
          <a:lstStyle/>
          <a:p>
            <a:r>
              <a:rPr lang="en-US" sz="1400" b="1" dirty="0"/>
              <a:t> 3GPP</a:t>
            </a:r>
          </a:p>
        </p:txBody>
      </p:sp>
      <p:cxnSp>
        <p:nvCxnSpPr>
          <p:cNvPr id="17" name="Straight Arrow Connector 16">
            <a:extLst>
              <a:ext uri="{FF2B5EF4-FFF2-40B4-BE49-F238E27FC236}">
                <a16:creationId xmlns="" xmlns:a16="http://schemas.microsoft.com/office/drawing/2014/main" id="{7FBC79AD-1516-4837-9E9A-CC0922303F06}"/>
              </a:ext>
            </a:extLst>
          </p:cNvPr>
          <p:cNvCxnSpPr>
            <a:cxnSpLocks/>
          </p:cNvCxnSpPr>
          <p:nvPr/>
        </p:nvCxnSpPr>
        <p:spPr>
          <a:xfrm>
            <a:off x="9532996" y="2696554"/>
            <a:ext cx="2221003" cy="1"/>
          </a:xfrm>
          <a:prstGeom prst="straightConnector1">
            <a:avLst/>
          </a:prstGeom>
          <a:ln>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 xmlns:a16="http://schemas.microsoft.com/office/drawing/2014/main" id="{167044E3-4B9B-4462-B43A-2F05D228A54C}"/>
              </a:ext>
            </a:extLst>
          </p:cNvPr>
          <p:cNvSpPr txBox="1"/>
          <p:nvPr/>
        </p:nvSpPr>
        <p:spPr>
          <a:xfrm>
            <a:off x="9532997" y="2360844"/>
            <a:ext cx="2225772" cy="307777"/>
          </a:xfrm>
          <a:prstGeom prst="rect">
            <a:avLst/>
          </a:prstGeom>
          <a:noFill/>
          <a:ln>
            <a:noFill/>
          </a:ln>
        </p:spPr>
        <p:txBody>
          <a:bodyPr wrap="square" rtlCol="0">
            <a:spAutoFit/>
          </a:bodyPr>
          <a:lstStyle/>
          <a:p>
            <a:r>
              <a:rPr lang="en-US" sz="1400" b="1" dirty="0"/>
              <a:t> </a:t>
            </a:r>
            <a:r>
              <a:rPr lang="en-US" sz="1400" b="1" dirty="0">
                <a:highlight>
                  <a:srgbClr val="FFFF00"/>
                </a:highlight>
              </a:rPr>
              <a:t>new proposal to 3GPP</a:t>
            </a:r>
          </a:p>
        </p:txBody>
      </p:sp>
      <p:cxnSp>
        <p:nvCxnSpPr>
          <p:cNvPr id="21" name="Straight Arrow Connector 20">
            <a:extLst>
              <a:ext uri="{FF2B5EF4-FFF2-40B4-BE49-F238E27FC236}">
                <a16:creationId xmlns="" xmlns:a16="http://schemas.microsoft.com/office/drawing/2014/main" id="{64503071-BDFE-404C-A1EF-F17C92B48110}"/>
              </a:ext>
            </a:extLst>
          </p:cNvPr>
          <p:cNvCxnSpPr>
            <a:cxnSpLocks/>
          </p:cNvCxnSpPr>
          <p:nvPr/>
        </p:nvCxnSpPr>
        <p:spPr>
          <a:xfrm>
            <a:off x="10542557" y="3118731"/>
            <a:ext cx="1205507" cy="0"/>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 xmlns:a16="http://schemas.microsoft.com/office/drawing/2014/main" id="{EF967E4B-C7C1-41EF-A943-67833D7367DB}"/>
              </a:ext>
            </a:extLst>
          </p:cNvPr>
          <p:cNvSpPr/>
          <p:nvPr/>
        </p:nvSpPr>
        <p:spPr>
          <a:xfrm>
            <a:off x="456264" y="2685866"/>
            <a:ext cx="276673" cy="728141"/>
          </a:xfrm>
          <a:prstGeom prst="rect">
            <a:avLst/>
          </a:prstGeom>
          <a:solidFill>
            <a:schemeClr val="bg1">
              <a:lumMod val="5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911</a:t>
            </a:r>
          </a:p>
        </p:txBody>
      </p:sp>
      <p:cxnSp>
        <p:nvCxnSpPr>
          <p:cNvPr id="24" name="Straight Arrow Connector 23">
            <a:extLst>
              <a:ext uri="{FF2B5EF4-FFF2-40B4-BE49-F238E27FC236}">
                <a16:creationId xmlns="" xmlns:a16="http://schemas.microsoft.com/office/drawing/2014/main" id="{367B4270-A51B-41CE-8260-BBD850B7D357}"/>
              </a:ext>
            </a:extLst>
          </p:cNvPr>
          <p:cNvCxnSpPr>
            <a:cxnSpLocks/>
            <a:stCxn id="23" idx="3"/>
          </p:cNvCxnSpPr>
          <p:nvPr/>
        </p:nvCxnSpPr>
        <p:spPr>
          <a:xfrm>
            <a:off x="732937" y="3049936"/>
            <a:ext cx="219468" cy="0"/>
          </a:xfrm>
          <a:prstGeom prst="straightConnector1">
            <a:avLst/>
          </a:prstGeom>
          <a:ln>
            <a:solidFill>
              <a:schemeClr val="tx1"/>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 xmlns:a16="http://schemas.microsoft.com/office/drawing/2014/main" id="{BCEDBDAF-8514-4FC5-AF63-5B0D162C2D79}"/>
              </a:ext>
            </a:extLst>
          </p:cNvPr>
          <p:cNvSpPr txBox="1"/>
          <p:nvPr/>
        </p:nvSpPr>
        <p:spPr>
          <a:xfrm>
            <a:off x="7327634" y="2837075"/>
            <a:ext cx="1536417" cy="738664"/>
          </a:xfrm>
          <a:prstGeom prst="rect">
            <a:avLst/>
          </a:prstGeom>
          <a:noFill/>
          <a:ln>
            <a:noFill/>
          </a:ln>
        </p:spPr>
        <p:txBody>
          <a:bodyPr wrap="square" rtlCol="0">
            <a:spAutoFit/>
          </a:bodyPr>
          <a:lstStyle/>
          <a:p>
            <a:pPr algn="ctr"/>
            <a:r>
              <a:rPr lang="en-US" sz="1400" b="1" dirty="0"/>
              <a:t>(</a:t>
            </a:r>
            <a:r>
              <a:rPr lang="en-US" sz="1400" b="1" dirty="0" err="1"/>
              <a:t>Auth</a:t>
            </a:r>
            <a:r>
              <a:rPr lang="en-US" sz="1400" b="1" dirty="0"/>
              <a:t> </a:t>
            </a:r>
            <a:r>
              <a:rPr lang="en-US" sz="1400" b="1" dirty="0" err="1"/>
              <a:t>Emerg</a:t>
            </a:r>
            <a:r>
              <a:rPr lang="en-US" sz="1400" b="1" dirty="0"/>
              <a:t>-Request)</a:t>
            </a:r>
            <a:br>
              <a:rPr lang="en-US" sz="1400" b="1" dirty="0"/>
            </a:br>
            <a:r>
              <a:rPr lang="en-US" sz="1400" b="1" dirty="0"/>
              <a:t>5s to 15s</a:t>
            </a:r>
          </a:p>
        </p:txBody>
      </p:sp>
      <p:sp>
        <p:nvSpPr>
          <p:cNvPr id="30" name="Rectangle 29">
            <a:extLst>
              <a:ext uri="{FF2B5EF4-FFF2-40B4-BE49-F238E27FC236}">
                <a16:creationId xmlns="" xmlns:a16="http://schemas.microsoft.com/office/drawing/2014/main" id="{A3D02930-66A2-4C73-894B-B2817696B80D}"/>
              </a:ext>
            </a:extLst>
          </p:cNvPr>
          <p:cNvSpPr/>
          <p:nvPr/>
        </p:nvSpPr>
        <p:spPr>
          <a:xfrm>
            <a:off x="388523" y="5450053"/>
            <a:ext cx="11715892" cy="825547"/>
          </a:xfrm>
          <a:prstGeom prst="rect">
            <a:avLst/>
          </a:prstGeom>
        </p:spPr>
        <p:txBody>
          <a:bodyPr wrap="square">
            <a:spAutoFit/>
          </a:bodyPr>
          <a:lstStyle/>
          <a:p>
            <a:pPr marL="228594" indent="-228594">
              <a:lnSpc>
                <a:spcPct val="115000"/>
              </a:lnSpc>
              <a:spcAft>
                <a:spcPts val="1333"/>
              </a:spcAft>
              <a:buFont typeface="Arial" panose="020B0604020202020204" pitchFamily="34" charset="0"/>
              <a:buChar char="•"/>
            </a:pPr>
            <a:r>
              <a:rPr lang="en-GB" sz="1067" dirty="0">
                <a:latin typeface="Arial" panose="020B0604020202020204" pitchFamily="34" charset="0"/>
                <a:ea typeface="SimSun" panose="02010600030101010101" pitchFamily="2" charset="-122"/>
                <a:cs typeface="Times New Roman" panose="02020603050405020304" pitchFamily="18" charset="0"/>
              </a:rPr>
              <a:t>Flexible sharing </a:t>
            </a:r>
            <a:r>
              <a:rPr lang="en-US" sz="1067" dirty="0">
                <a:latin typeface="Arial" panose="020B0604020202020204" pitchFamily="34" charset="0"/>
                <a:ea typeface="SimSun" panose="02010600030101010101" pitchFamily="2" charset="-122"/>
                <a:cs typeface="Times New Roman" panose="02020603050405020304" pitchFamily="18" charset="0"/>
              </a:rPr>
              <a:t>of time interval </a:t>
            </a:r>
            <a:r>
              <a:rPr lang="en-US" sz="1067" dirty="0" err="1">
                <a:latin typeface="Arial" panose="020B0604020202020204" pitchFamily="34" charset="0"/>
                <a:ea typeface="SimSun" panose="02010600030101010101" pitchFamily="2" charset="-122"/>
                <a:cs typeface="Times New Roman" panose="02020603050405020304" pitchFamily="18" charset="0"/>
              </a:rPr>
              <a:t>Emerg</a:t>
            </a:r>
            <a:r>
              <a:rPr lang="en-US" sz="1067" dirty="0">
                <a:latin typeface="Arial" panose="020B0604020202020204" pitchFamily="34" charset="0"/>
                <a:ea typeface="SimSun" panose="02010600030101010101" pitchFamily="2" charset="-122"/>
                <a:cs typeface="Times New Roman" panose="02020603050405020304" pitchFamily="18" charset="0"/>
              </a:rPr>
              <a:t>-Reg between E-PDN establishment and IMS emergency registration</a:t>
            </a:r>
            <a:r>
              <a:rPr lang="en-GB" sz="1067" dirty="0">
                <a:latin typeface="Arial" panose="020B0604020202020204" pitchFamily="34" charset="0"/>
                <a:ea typeface="SimSun" panose="02010600030101010101" pitchFamily="2" charset="-122"/>
                <a:cs typeface="Times New Roman" panose="02020603050405020304" pitchFamily="18" charset="0"/>
              </a:rPr>
              <a:t>.  </a:t>
            </a:r>
            <a:r>
              <a:rPr lang="en-GB" sz="1067" dirty="0" smtClean="0">
                <a:latin typeface="Arial" panose="020B0604020202020204" pitchFamily="34" charset="0"/>
                <a:ea typeface="SimSun" panose="02010600030101010101" pitchFamily="2" charset="-122"/>
                <a:cs typeface="Times New Roman" panose="02020603050405020304" pitchFamily="18" charset="0"/>
              </a:rPr>
              <a:t>E.g</a:t>
            </a:r>
            <a:r>
              <a:rPr lang="en-GB" sz="1067" dirty="0">
                <a:latin typeface="Arial" panose="020B0604020202020204" pitchFamily="34" charset="0"/>
                <a:ea typeface="SimSun" panose="02010600030101010101" pitchFamily="2" charset="-122"/>
                <a:cs typeface="Times New Roman" panose="02020603050405020304" pitchFamily="18" charset="0"/>
              </a:rPr>
              <a:t>. if E-PDN takes only 2s, the rest of the time wait can be given to emergency-registration.  If E-PDN takes +8s, 3GPP already has solution to send anonymous INVITE by aborting emergency-registration.</a:t>
            </a:r>
            <a:endParaRPr lang="en-US" sz="1067" dirty="0">
              <a:latin typeface="Arial" panose="020B0604020202020204" pitchFamily="34" charset="0"/>
              <a:ea typeface="SimSun" panose="02010600030101010101" pitchFamily="2" charset="-122"/>
              <a:cs typeface="Times New Roman" panose="02020603050405020304" pitchFamily="18" charset="0"/>
            </a:endParaRPr>
          </a:p>
          <a:p>
            <a:pPr marL="228594" indent="-228594">
              <a:lnSpc>
                <a:spcPct val="115000"/>
              </a:lnSpc>
              <a:spcAft>
                <a:spcPts val="1333"/>
              </a:spcAft>
              <a:buFont typeface="Arial" panose="020B0604020202020204" pitchFamily="34" charset="0"/>
              <a:buChar char="•"/>
            </a:pPr>
            <a:r>
              <a:rPr lang="en-GB" sz="1067" dirty="0">
                <a:latin typeface="Arial" panose="020B0604020202020204" pitchFamily="34" charset="0"/>
                <a:ea typeface="SimSun" panose="02010600030101010101" pitchFamily="2" charset="-122"/>
                <a:cs typeface="Times New Roman" panose="02020603050405020304" pitchFamily="18" charset="0"/>
              </a:rPr>
              <a:t>At the expiry of </a:t>
            </a:r>
            <a:r>
              <a:rPr lang="en-GB" sz="1067" dirty="0" err="1">
                <a:latin typeface="Arial" panose="020B0604020202020204" pitchFamily="34" charset="0"/>
                <a:ea typeface="SimSun" panose="02010600030101010101" pitchFamily="2" charset="-122"/>
                <a:cs typeface="Times New Roman" panose="02020603050405020304" pitchFamily="18" charset="0"/>
              </a:rPr>
              <a:t>Emerg-reg</a:t>
            </a:r>
            <a:r>
              <a:rPr lang="en-GB" sz="1067" dirty="0">
                <a:latin typeface="Arial" panose="020B0604020202020204" pitchFamily="34" charset="0"/>
                <a:ea typeface="SimSun" panose="02010600030101010101" pitchFamily="2" charset="-122"/>
                <a:cs typeface="Times New Roman" panose="02020603050405020304" pitchFamily="18" charset="0"/>
              </a:rPr>
              <a:t>, the IMS stack state machine </a:t>
            </a:r>
            <a:r>
              <a:rPr lang="en-GB" sz="1067" dirty="0">
                <a:solidFill>
                  <a:prstClr val="black"/>
                </a:solidFill>
                <a:latin typeface="Arial" panose="020B0604020202020204" pitchFamily="34" charset="0"/>
                <a:ea typeface="SimSun" panose="02010600030101010101" pitchFamily="2" charset="-122"/>
                <a:cs typeface="Times New Roman" panose="02020603050405020304" pitchFamily="18" charset="0"/>
              </a:rPr>
              <a:t>can recover </a:t>
            </a:r>
            <a:r>
              <a:rPr lang="en-GB" sz="1067" dirty="0">
                <a:latin typeface="Arial" panose="020B0604020202020204" pitchFamily="34" charset="0"/>
                <a:ea typeface="SimSun" panose="02010600030101010101" pitchFamily="2" charset="-122"/>
                <a:cs typeface="Times New Roman" panose="02020603050405020304" pitchFamily="18" charset="0"/>
              </a:rPr>
              <a:t>from being “stuck” and send anonymous INVITE.  See “red dot line” in the diagram.</a:t>
            </a:r>
            <a:endParaRPr lang="en-US" sz="1067" dirty="0">
              <a:latin typeface="Arial" panose="020B0604020202020204" pitchFamily="34" charset="0"/>
              <a:ea typeface="SimSun" panose="02010600030101010101" pitchFamily="2" charset="-122"/>
              <a:cs typeface="Times New Roman" panose="02020603050405020304" pitchFamily="18" charset="0"/>
            </a:endParaRPr>
          </a:p>
        </p:txBody>
      </p:sp>
      <p:sp>
        <p:nvSpPr>
          <p:cNvPr id="31" name="Title 1">
            <a:extLst>
              <a:ext uri="{FF2B5EF4-FFF2-40B4-BE49-F238E27FC236}">
                <a16:creationId xmlns="" xmlns:a16="http://schemas.microsoft.com/office/drawing/2014/main" id="{F205D52D-D8E4-4B3B-AABF-DB06E8699BA1}"/>
              </a:ext>
            </a:extLst>
          </p:cNvPr>
          <p:cNvSpPr txBox="1">
            <a:spLocks/>
          </p:cNvSpPr>
          <p:nvPr/>
        </p:nvSpPr>
        <p:spPr>
          <a:xfrm>
            <a:off x="1246317" y="381235"/>
            <a:ext cx="11000097" cy="927100"/>
          </a:xfrm>
          <a:prstGeom prst="rect">
            <a:avLst/>
          </a:prstGeom>
        </p:spPr>
        <p:txBody>
          <a:bodyPr/>
          <a:lst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a:lstStyle>
          <a:p>
            <a:r>
              <a:rPr lang="en-US" sz="3200" dirty="0"/>
              <a:t>Proposal – Redefine Timer </a:t>
            </a:r>
            <a:r>
              <a:rPr lang="en-US" sz="3200" dirty="0" err="1"/>
              <a:t>Emerg-reg</a:t>
            </a:r>
            <a:r>
              <a:rPr lang="en-US" sz="3200" dirty="0"/>
              <a:t> to solve the problem</a:t>
            </a:r>
          </a:p>
        </p:txBody>
      </p:sp>
      <p:sp>
        <p:nvSpPr>
          <p:cNvPr id="46" name="Rectangle 45">
            <a:extLst>
              <a:ext uri="{FF2B5EF4-FFF2-40B4-BE49-F238E27FC236}">
                <a16:creationId xmlns="" xmlns:a16="http://schemas.microsoft.com/office/drawing/2014/main" id="{CC8B6ACE-6A0A-4A99-9282-180FD609001A}"/>
              </a:ext>
            </a:extLst>
          </p:cNvPr>
          <p:cNvSpPr/>
          <p:nvPr/>
        </p:nvSpPr>
        <p:spPr>
          <a:xfrm>
            <a:off x="4340060" y="2466819"/>
            <a:ext cx="288867" cy="2223989"/>
          </a:xfrm>
          <a:prstGeom prst="rect">
            <a:avLst/>
          </a:prstGeom>
          <a:solidFill>
            <a:srgbClr val="0070C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REG</a:t>
            </a:r>
          </a:p>
          <a:p>
            <a:pPr algn="ctr"/>
            <a:r>
              <a:rPr lang="en-US" sz="1400" dirty="0"/>
              <a:t/>
            </a:r>
            <a:br>
              <a:rPr lang="en-US" sz="1400" dirty="0"/>
            </a:br>
            <a:r>
              <a:rPr lang="en-US" sz="1400" dirty="0"/>
              <a:t>REQ</a:t>
            </a:r>
          </a:p>
        </p:txBody>
      </p:sp>
      <p:sp>
        <p:nvSpPr>
          <p:cNvPr id="47" name="Rectangle 46">
            <a:extLst>
              <a:ext uri="{FF2B5EF4-FFF2-40B4-BE49-F238E27FC236}">
                <a16:creationId xmlns="" xmlns:a16="http://schemas.microsoft.com/office/drawing/2014/main" id="{E55DE29A-184B-410F-91C7-DA7AF3FA5B43}"/>
              </a:ext>
            </a:extLst>
          </p:cNvPr>
          <p:cNvSpPr/>
          <p:nvPr/>
        </p:nvSpPr>
        <p:spPr>
          <a:xfrm>
            <a:off x="3647181" y="2466819"/>
            <a:ext cx="300344" cy="2223989"/>
          </a:xfrm>
          <a:prstGeom prst="rect">
            <a:avLst/>
          </a:prstGeom>
          <a:solidFill>
            <a:srgbClr val="0070C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E-PDN</a:t>
            </a:r>
          </a:p>
          <a:p>
            <a:pPr algn="ctr"/>
            <a:r>
              <a:rPr lang="en-US" sz="1400" dirty="0"/>
              <a:t> RES</a:t>
            </a:r>
          </a:p>
        </p:txBody>
      </p:sp>
      <p:cxnSp>
        <p:nvCxnSpPr>
          <p:cNvPr id="25" name="Straight Arrow Connector 24">
            <a:extLst>
              <a:ext uri="{FF2B5EF4-FFF2-40B4-BE49-F238E27FC236}">
                <a16:creationId xmlns="" xmlns:a16="http://schemas.microsoft.com/office/drawing/2014/main" id="{95DFF074-EE3D-48BD-9406-6253037CBE69}"/>
              </a:ext>
            </a:extLst>
          </p:cNvPr>
          <p:cNvCxnSpPr>
            <a:cxnSpLocks/>
          </p:cNvCxnSpPr>
          <p:nvPr/>
        </p:nvCxnSpPr>
        <p:spPr>
          <a:xfrm flipV="1">
            <a:off x="3947526" y="3103132"/>
            <a:ext cx="674239" cy="9779"/>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 xmlns:a16="http://schemas.microsoft.com/office/drawing/2014/main" id="{7889F744-6B3F-402C-BFCA-B79FA373409F}"/>
              </a:ext>
            </a:extLst>
          </p:cNvPr>
          <p:cNvSpPr/>
          <p:nvPr/>
        </p:nvSpPr>
        <p:spPr>
          <a:xfrm>
            <a:off x="6150008" y="2466819"/>
            <a:ext cx="318533" cy="2299923"/>
          </a:xfrm>
          <a:prstGeom prst="rect">
            <a:avLst/>
          </a:prstGeom>
          <a:solidFill>
            <a:srgbClr val="0070C0"/>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REG</a:t>
            </a:r>
            <a:br>
              <a:rPr lang="en-US" sz="1400" dirty="0"/>
            </a:br>
            <a:r>
              <a:rPr lang="en-US" sz="1400" dirty="0"/>
              <a:t/>
            </a:r>
            <a:br>
              <a:rPr lang="en-US" sz="1400" dirty="0"/>
            </a:br>
            <a:r>
              <a:rPr lang="en-US" sz="1400" dirty="0"/>
              <a:t>RES</a:t>
            </a:r>
          </a:p>
        </p:txBody>
      </p:sp>
      <p:cxnSp>
        <p:nvCxnSpPr>
          <p:cNvPr id="63" name="Straight Arrow Connector 62">
            <a:extLst>
              <a:ext uri="{FF2B5EF4-FFF2-40B4-BE49-F238E27FC236}">
                <a16:creationId xmlns="" xmlns:a16="http://schemas.microsoft.com/office/drawing/2014/main" id="{BDAE4F37-D938-40F1-B916-D0DD89340139}"/>
              </a:ext>
            </a:extLst>
          </p:cNvPr>
          <p:cNvCxnSpPr>
            <a:cxnSpLocks/>
          </p:cNvCxnSpPr>
          <p:nvPr/>
        </p:nvCxnSpPr>
        <p:spPr>
          <a:xfrm flipV="1">
            <a:off x="1331505" y="3112910"/>
            <a:ext cx="2305939" cy="1"/>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 xmlns:a16="http://schemas.microsoft.com/office/drawing/2014/main" id="{6D7EC29F-5D7B-4306-83BC-43A48E138989}"/>
              </a:ext>
            </a:extLst>
          </p:cNvPr>
          <p:cNvSpPr txBox="1"/>
          <p:nvPr/>
        </p:nvSpPr>
        <p:spPr>
          <a:xfrm>
            <a:off x="1873810" y="3078957"/>
            <a:ext cx="1247415" cy="307777"/>
          </a:xfrm>
          <a:prstGeom prst="rect">
            <a:avLst/>
          </a:prstGeom>
          <a:noFill/>
          <a:ln>
            <a:noFill/>
          </a:ln>
        </p:spPr>
        <p:txBody>
          <a:bodyPr wrap="square" rtlCol="0">
            <a:spAutoFit/>
          </a:bodyPr>
          <a:lstStyle/>
          <a:p>
            <a:r>
              <a:rPr lang="en-US" sz="1400" b="1" dirty="0">
                <a:solidFill>
                  <a:schemeClr val="bg1">
                    <a:lumMod val="50000"/>
                  </a:schemeClr>
                </a:solidFill>
              </a:rPr>
              <a:t> successful</a:t>
            </a:r>
          </a:p>
        </p:txBody>
      </p:sp>
      <p:cxnSp>
        <p:nvCxnSpPr>
          <p:cNvPr id="70" name="Straight Arrow Connector 69">
            <a:extLst>
              <a:ext uri="{FF2B5EF4-FFF2-40B4-BE49-F238E27FC236}">
                <a16:creationId xmlns="" xmlns:a16="http://schemas.microsoft.com/office/drawing/2014/main" id="{8B2ACD0F-3277-4013-A7B4-690E0A921F70}"/>
              </a:ext>
            </a:extLst>
          </p:cNvPr>
          <p:cNvCxnSpPr>
            <a:cxnSpLocks/>
          </p:cNvCxnSpPr>
          <p:nvPr/>
        </p:nvCxnSpPr>
        <p:spPr>
          <a:xfrm>
            <a:off x="4627671" y="3119028"/>
            <a:ext cx="1525964" cy="6307"/>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71" name="TextBox 70">
            <a:extLst>
              <a:ext uri="{FF2B5EF4-FFF2-40B4-BE49-F238E27FC236}">
                <a16:creationId xmlns="" xmlns:a16="http://schemas.microsoft.com/office/drawing/2014/main" id="{B820BFEA-972C-4CCD-932F-563034A6B4B4}"/>
              </a:ext>
            </a:extLst>
          </p:cNvPr>
          <p:cNvSpPr txBox="1"/>
          <p:nvPr/>
        </p:nvSpPr>
        <p:spPr>
          <a:xfrm>
            <a:off x="4762671" y="3086331"/>
            <a:ext cx="1247415" cy="307777"/>
          </a:xfrm>
          <a:prstGeom prst="rect">
            <a:avLst/>
          </a:prstGeom>
          <a:noFill/>
          <a:ln>
            <a:noFill/>
          </a:ln>
        </p:spPr>
        <p:txBody>
          <a:bodyPr wrap="square" rtlCol="0">
            <a:spAutoFit/>
          </a:bodyPr>
          <a:lstStyle/>
          <a:p>
            <a:r>
              <a:rPr lang="en-US" sz="1400" b="1" dirty="0">
                <a:solidFill>
                  <a:schemeClr val="bg1">
                    <a:lumMod val="50000"/>
                  </a:schemeClr>
                </a:solidFill>
              </a:rPr>
              <a:t> successful</a:t>
            </a:r>
          </a:p>
        </p:txBody>
      </p:sp>
      <p:cxnSp>
        <p:nvCxnSpPr>
          <p:cNvPr id="78" name="Straight Arrow Connector 77">
            <a:extLst>
              <a:ext uri="{FF2B5EF4-FFF2-40B4-BE49-F238E27FC236}">
                <a16:creationId xmlns="" xmlns:a16="http://schemas.microsoft.com/office/drawing/2014/main" id="{002EAF2F-A625-4814-8B4B-BB514B678B51}"/>
              </a:ext>
            </a:extLst>
          </p:cNvPr>
          <p:cNvCxnSpPr>
            <a:cxnSpLocks/>
            <a:stCxn id="86" idx="6"/>
          </p:cNvCxnSpPr>
          <p:nvPr/>
        </p:nvCxnSpPr>
        <p:spPr>
          <a:xfrm flipV="1">
            <a:off x="6246470" y="3959827"/>
            <a:ext cx="855441" cy="3309"/>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84" name="Oval 83">
            <a:extLst>
              <a:ext uri="{FF2B5EF4-FFF2-40B4-BE49-F238E27FC236}">
                <a16:creationId xmlns="" xmlns:a16="http://schemas.microsoft.com/office/drawing/2014/main" id="{0E381C42-EB57-4112-B421-D680F5C8B55F}"/>
              </a:ext>
            </a:extLst>
          </p:cNvPr>
          <p:cNvSpPr/>
          <p:nvPr/>
        </p:nvSpPr>
        <p:spPr>
          <a:xfrm>
            <a:off x="3497213" y="2586950"/>
            <a:ext cx="284084" cy="307157"/>
          </a:xfrm>
          <a:prstGeom prst="ellipse">
            <a:avLst/>
          </a:prstGeom>
          <a:solidFill>
            <a:srgbClr val="FC0006">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5" name="Oval 84">
            <a:extLst>
              <a:ext uri="{FF2B5EF4-FFF2-40B4-BE49-F238E27FC236}">
                <a16:creationId xmlns="" xmlns:a16="http://schemas.microsoft.com/office/drawing/2014/main" id="{B9732205-3FCA-4FC3-AA37-8D19258D40A7}"/>
              </a:ext>
            </a:extLst>
          </p:cNvPr>
          <p:cNvSpPr/>
          <p:nvPr/>
        </p:nvSpPr>
        <p:spPr>
          <a:xfrm>
            <a:off x="6645973" y="4788200"/>
            <a:ext cx="284084" cy="307157"/>
          </a:xfrm>
          <a:prstGeom prst="ellipse">
            <a:avLst/>
          </a:prstGeom>
          <a:solidFill>
            <a:srgbClr val="FC0006">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6" name="Oval 85">
            <a:extLst>
              <a:ext uri="{FF2B5EF4-FFF2-40B4-BE49-F238E27FC236}">
                <a16:creationId xmlns="" xmlns:a16="http://schemas.microsoft.com/office/drawing/2014/main" id="{C24E6B70-565C-445D-B811-CA2833800F66}"/>
              </a:ext>
            </a:extLst>
          </p:cNvPr>
          <p:cNvSpPr/>
          <p:nvPr/>
        </p:nvSpPr>
        <p:spPr>
          <a:xfrm>
            <a:off x="5962386" y="3809558"/>
            <a:ext cx="284084" cy="307157"/>
          </a:xfrm>
          <a:prstGeom prst="ellipse">
            <a:avLst/>
          </a:prstGeom>
          <a:solidFill>
            <a:srgbClr val="FFFF00">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7" name="TextBox 86">
            <a:extLst>
              <a:ext uri="{FF2B5EF4-FFF2-40B4-BE49-F238E27FC236}">
                <a16:creationId xmlns="" xmlns:a16="http://schemas.microsoft.com/office/drawing/2014/main" id="{BC78B60C-D445-43CC-859E-B207241D0D4B}"/>
              </a:ext>
            </a:extLst>
          </p:cNvPr>
          <p:cNvSpPr txBox="1"/>
          <p:nvPr/>
        </p:nvSpPr>
        <p:spPr>
          <a:xfrm>
            <a:off x="7133471" y="3670930"/>
            <a:ext cx="1777413" cy="738664"/>
          </a:xfrm>
          <a:prstGeom prst="rect">
            <a:avLst/>
          </a:prstGeom>
          <a:noFill/>
          <a:ln>
            <a:noFill/>
          </a:ln>
        </p:spPr>
        <p:txBody>
          <a:bodyPr wrap="square" rtlCol="0">
            <a:spAutoFit/>
          </a:bodyPr>
          <a:lstStyle/>
          <a:p>
            <a:pPr algn="ctr"/>
            <a:r>
              <a:rPr lang="en-US" sz="1400" b="1" dirty="0"/>
              <a:t>(Anonymous </a:t>
            </a:r>
            <a:r>
              <a:rPr lang="en-US" sz="1400" b="1" dirty="0" err="1"/>
              <a:t>Emerg</a:t>
            </a:r>
            <a:r>
              <a:rPr lang="en-US" sz="1400" b="1" dirty="0"/>
              <a:t>-Request)</a:t>
            </a:r>
            <a:br>
              <a:rPr lang="en-US" sz="1400" b="1" dirty="0"/>
            </a:br>
            <a:r>
              <a:rPr lang="en-US" sz="1400" b="1" dirty="0"/>
              <a:t>5s to 15s</a:t>
            </a:r>
          </a:p>
        </p:txBody>
      </p:sp>
      <p:cxnSp>
        <p:nvCxnSpPr>
          <p:cNvPr id="88" name="Straight Arrow Connector 87">
            <a:extLst>
              <a:ext uri="{FF2B5EF4-FFF2-40B4-BE49-F238E27FC236}">
                <a16:creationId xmlns="" xmlns:a16="http://schemas.microsoft.com/office/drawing/2014/main" id="{FBB901C1-323F-40CF-86AB-726653A2A999}"/>
              </a:ext>
            </a:extLst>
          </p:cNvPr>
          <p:cNvCxnSpPr>
            <a:cxnSpLocks/>
          </p:cNvCxnSpPr>
          <p:nvPr/>
        </p:nvCxnSpPr>
        <p:spPr>
          <a:xfrm>
            <a:off x="7131227" y="3963136"/>
            <a:ext cx="1731939" cy="0"/>
          </a:xfrm>
          <a:prstGeom prst="straightConnector1">
            <a:avLst/>
          </a:prstGeom>
          <a:ln>
            <a:solidFill>
              <a:srgbClr val="0070C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2" name="Straight Arrow Connector 91">
            <a:extLst>
              <a:ext uri="{FF2B5EF4-FFF2-40B4-BE49-F238E27FC236}">
                <a16:creationId xmlns="" xmlns:a16="http://schemas.microsoft.com/office/drawing/2014/main" id="{E3BBF459-4785-4950-9F9D-55076227B5D8}"/>
              </a:ext>
            </a:extLst>
          </p:cNvPr>
          <p:cNvCxnSpPr>
            <a:cxnSpLocks/>
          </p:cNvCxnSpPr>
          <p:nvPr/>
        </p:nvCxnSpPr>
        <p:spPr>
          <a:xfrm>
            <a:off x="3913189" y="3189809"/>
            <a:ext cx="717689" cy="627415"/>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100" name="Oval 99">
            <a:extLst>
              <a:ext uri="{FF2B5EF4-FFF2-40B4-BE49-F238E27FC236}">
                <a16:creationId xmlns="" xmlns:a16="http://schemas.microsoft.com/office/drawing/2014/main" id="{75FAE0A5-5AD6-490B-9A26-0635ED05FA57}"/>
              </a:ext>
            </a:extLst>
          </p:cNvPr>
          <p:cNvSpPr/>
          <p:nvPr/>
        </p:nvSpPr>
        <p:spPr>
          <a:xfrm>
            <a:off x="9168029" y="4770180"/>
            <a:ext cx="284084" cy="307157"/>
          </a:xfrm>
          <a:prstGeom prst="ellipse">
            <a:avLst/>
          </a:prstGeom>
          <a:solidFill>
            <a:srgbClr val="FC0006">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02" name="TextBox 101">
            <a:extLst>
              <a:ext uri="{FF2B5EF4-FFF2-40B4-BE49-F238E27FC236}">
                <a16:creationId xmlns="" xmlns:a16="http://schemas.microsoft.com/office/drawing/2014/main" id="{F5C3ECB5-0110-47C9-A133-1EB68BB0BD07}"/>
              </a:ext>
            </a:extLst>
          </p:cNvPr>
          <p:cNvSpPr txBox="1"/>
          <p:nvPr/>
        </p:nvSpPr>
        <p:spPr>
          <a:xfrm>
            <a:off x="9395261" y="4615751"/>
            <a:ext cx="2501479" cy="830997"/>
          </a:xfrm>
          <a:prstGeom prst="rect">
            <a:avLst/>
          </a:prstGeom>
          <a:noFill/>
        </p:spPr>
        <p:txBody>
          <a:bodyPr wrap="square" rtlCol="0">
            <a:spAutoFit/>
          </a:bodyPr>
          <a:lstStyle/>
          <a:p>
            <a:r>
              <a:rPr lang="en-US" sz="1600" dirty="0"/>
              <a:t>Timeout and no E-PDN conn, CSFB or 3GPP TS 23.167 2</a:t>
            </a:r>
            <a:r>
              <a:rPr lang="en-US" sz="1600" baseline="30000" dirty="0"/>
              <a:t>nd</a:t>
            </a:r>
            <a:r>
              <a:rPr lang="en-US" sz="1600" dirty="0"/>
              <a:t> attempt</a:t>
            </a:r>
          </a:p>
        </p:txBody>
      </p:sp>
      <p:sp>
        <p:nvSpPr>
          <p:cNvPr id="107" name="Oval 106">
            <a:extLst>
              <a:ext uri="{FF2B5EF4-FFF2-40B4-BE49-F238E27FC236}">
                <a16:creationId xmlns="" xmlns:a16="http://schemas.microsoft.com/office/drawing/2014/main" id="{1AE1F1C2-89A8-46D4-BCBA-164C4C999DB6}"/>
              </a:ext>
            </a:extLst>
          </p:cNvPr>
          <p:cNvSpPr/>
          <p:nvPr/>
        </p:nvSpPr>
        <p:spPr>
          <a:xfrm>
            <a:off x="9379709" y="4065476"/>
            <a:ext cx="284084" cy="307157"/>
          </a:xfrm>
          <a:prstGeom prst="ellipse">
            <a:avLst/>
          </a:prstGeom>
          <a:solidFill>
            <a:srgbClr val="FFFF00">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8" name="TextBox 107">
            <a:extLst>
              <a:ext uri="{FF2B5EF4-FFF2-40B4-BE49-F238E27FC236}">
                <a16:creationId xmlns="" xmlns:a16="http://schemas.microsoft.com/office/drawing/2014/main" id="{21D17096-5457-40DE-901A-755E3CEA5CAE}"/>
              </a:ext>
            </a:extLst>
          </p:cNvPr>
          <p:cNvSpPr txBox="1"/>
          <p:nvPr/>
        </p:nvSpPr>
        <p:spPr>
          <a:xfrm>
            <a:off x="9762279" y="3919093"/>
            <a:ext cx="2568664" cy="584775"/>
          </a:xfrm>
          <a:prstGeom prst="rect">
            <a:avLst/>
          </a:prstGeom>
          <a:noFill/>
        </p:spPr>
        <p:txBody>
          <a:bodyPr wrap="square" rtlCol="0">
            <a:spAutoFit/>
          </a:bodyPr>
          <a:lstStyle/>
          <a:p>
            <a:r>
              <a:rPr lang="en-US" sz="1600" dirty="0"/>
              <a:t>Timeout and not emergency registered</a:t>
            </a:r>
          </a:p>
        </p:txBody>
      </p:sp>
      <p:cxnSp>
        <p:nvCxnSpPr>
          <p:cNvPr id="22" name="Straight Arrow Connector 21">
            <a:extLst>
              <a:ext uri="{FF2B5EF4-FFF2-40B4-BE49-F238E27FC236}">
                <a16:creationId xmlns="" xmlns:a16="http://schemas.microsoft.com/office/drawing/2014/main" id="{B82F928E-F2E2-4773-AD95-7014F4E47D11}"/>
              </a:ext>
            </a:extLst>
          </p:cNvPr>
          <p:cNvCxnSpPr>
            <a:cxnSpLocks/>
          </p:cNvCxnSpPr>
          <p:nvPr/>
        </p:nvCxnSpPr>
        <p:spPr>
          <a:xfrm>
            <a:off x="6121842" y="3125335"/>
            <a:ext cx="974951" cy="0"/>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 xmlns:a16="http://schemas.microsoft.com/office/drawing/2014/main" id="{6B095B3C-7C02-4C78-92A0-3CC99C39FC2D}"/>
              </a:ext>
            </a:extLst>
          </p:cNvPr>
          <p:cNvCxnSpPr>
            <a:cxnSpLocks/>
            <a:stCxn id="8" idx="2"/>
          </p:cNvCxnSpPr>
          <p:nvPr/>
        </p:nvCxnSpPr>
        <p:spPr>
          <a:xfrm>
            <a:off x="5360283" y="4226008"/>
            <a:ext cx="0" cy="638251"/>
          </a:xfrm>
          <a:prstGeom prst="straightConnector1">
            <a:avLst/>
          </a:prstGeom>
          <a:ln>
            <a:solidFill>
              <a:srgbClr val="00B05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9" name="TextBox 28">
            <a:extLst>
              <a:ext uri="{FF2B5EF4-FFF2-40B4-BE49-F238E27FC236}">
                <a16:creationId xmlns="" xmlns:a16="http://schemas.microsoft.com/office/drawing/2014/main" id="{54416974-2595-450A-B0D2-C09AD327BA35}"/>
              </a:ext>
            </a:extLst>
          </p:cNvPr>
          <p:cNvSpPr txBox="1"/>
          <p:nvPr/>
        </p:nvSpPr>
        <p:spPr>
          <a:xfrm>
            <a:off x="1651401" y="4627601"/>
            <a:ext cx="2868304" cy="523220"/>
          </a:xfrm>
          <a:prstGeom prst="rect">
            <a:avLst/>
          </a:prstGeom>
          <a:noFill/>
        </p:spPr>
        <p:txBody>
          <a:bodyPr wrap="square" rtlCol="0">
            <a:spAutoFit/>
          </a:bodyPr>
          <a:lstStyle/>
          <a:p>
            <a:r>
              <a:rPr lang="en-US" sz="1400" b="1" dirty="0">
                <a:highlight>
                  <a:srgbClr val="FFFF00"/>
                </a:highlight>
              </a:rPr>
              <a:t>Redefine Emerg-REG</a:t>
            </a:r>
            <a:br>
              <a:rPr lang="en-US" sz="1400" b="1" dirty="0">
                <a:highlight>
                  <a:srgbClr val="FFFF00"/>
                </a:highlight>
              </a:rPr>
            </a:br>
            <a:r>
              <a:rPr lang="en-US" sz="1400" b="1" dirty="0">
                <a:highlight>
                  <a:srgbClr val="FFFF00"/>
                </a:highlight>
              </a:rPr>
              <a:t>8s to 20s</a:t>
            </a:r>
          </a:p>
        </p:txBody>
      </p:sp>
      <p:sp>
        <p:nvSpPr>
          <p:cNvPr id="74" name="Oval 73">
            <a:extLst>
              <a:ext uri="{FF2B5EF4-FFF2-40B4-BE49-F238E27FC236}">
                <a16:creationId xmlns="" xmlns:a16="http://schemas.microsoft.com/office/drawing/2014/main" id="{312C0C2A-673F-4AED-876B-773E16497CCC}"/>
              </a:ext>
            </a:extLst>
          </p:cNvPr>
          <p:cNvSpPr/>
          <p:nvPr/>
        </p:nvSpPr>
        <p:spPr>
          <a:xfrm>
            <a:off x="6648429" y="4614002"/>
            <a:ext cx="284084" cy="307157"/>
          </a:xfrm>
          <a:prstGeom prst="ellipse">
            <a:avLst/>
          </a:prstGeom>
          <a:solidFill>
            <a:srgbClr val="FFFF00">
              <a:alpha val="30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cxnSp>
        <p:nvCxnSpPr>
          <p:cNvPr id="75" name="Straight Arrow Connector 74">
            <a:extLst>
              <a:ext uri="{FF2B5EF4-FFF2-40B4-BE49-F238E27FC236}">
                <a16:creationId xmlns="" xmlns:a16="http://schemas.microsoft.com/office/drawing/2014/main" id="{86CB5573-53E7-4E26-AAA7-9A9C5F10B9A2}"/>
              </a:ext>
            </a:extLst>
          </p:cNvPr>
          <p:cNvCxnSpPr>
            <a:cxnSpLocks/>
          </p:cNvCxnSpPr>
          <p:nvPr/>
        </p:nvCxnSpPr>
        <p:spPr>
          <a:xfrm flipV="1">
            <a:off x="6852752" y="3987936"/>
            <a:ext cx="262741" cy="606291"/>
          </a:xfrm>
          <a:prstGeom prst="straightConnector1">
            <a:avLst/>
          </a:prstGeom>
          <a:ln>
            <a:solidFill>
              <a:srgbClr val="FF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 xmlns:a16="http://schemas.microsoft.com/office/drawing/2014/main" id="{81B5AC8D-1243-4237-A1AA-9CE878939163}"/>
              </a:ext>
            </a:extLst>
          </p:cNvPr>
          <p:cNvCxnSpPr>
            <a:cxnSpLocks/>
          </p:cNvCxnSpPr>
          <p:nvPr/>
        </p:nvCxnSpPr>
        <p:spPr>
          <a:xfrm flipV="1">
            <a:off x="1308561" y="4885571"/>
            <a:ext cx="5522849" cy="27575"/>
          </a:xfrm>
          <a:prstGeom prst="straightConnector1">
            <a:avLst/>
          </a:prstGeom>
          <a:ln>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5903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657F65-3C29-4C71-845C-F1123071980F}"/>
              </a:ext>
            </a:extLst>
          </p:cNvPr>
          <p:cNvSpPr txBox="1">
            <a:spLocks/>
          </p:cNvSpPr>
          <p:nvPr/>
        </p:nvSpPr>
        <p:spPr>
          <a:xfrm>
            <a:off x="1246317" y="381235"/>
            <a:ext cx="11000097" cy="927100"/>
          </a:xfrm>
          <a:prstGeom prst="rect">
            <a:avLst/>
          </a:prstGeom>
        </p:spPr>
        <p:txBody>
          <a:bodyPr/>
          <a:lst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a:lstStyle>
          <a:p>
            <a:r>
              <a:rPr lang="en-US" sz="3200" dirty="0"/>
              <a:t>Next Steps – Page 1/2</a:t>
            </a:r>
          </a:p>
        </p:txBody>
      </p:sp>
      <p:sp>
        <p:nvSpPr>
          <p:cNvPr id="4" name="Rectangle 2">
            <a:extLst>
              <a:ext uri="{FF2B5EF4-FFF2-40B4-BE49-F238E27FC236}">
                <a16:creationId xmlns="" xmlns:a16="http://schemas.microsoft.com/office/drawing/2014/main" id="{BB8DCF1E-785E-4ACB-A32F-E8CABE9036ED}"/>
              </a:ext>
            </a:extLst>
          </p:cNvPr>
          <p:cNvSpPr txBox="1">
            <a:spLocks noChangeArrowheads="1"/>
          </p:cNvSpPr>
          <p:nvPr/>
        </p:nvSpPr>
        <p:spPr bwMode="auto">
          <a:xfrm>
            <a:off x="416560" y="1383555"/>
            <a:ext cx="111451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lvl1pPr marL="342900" indent="-342900" algn="l" defTabSz="457200" rtl="0" eaLnBrk="0" latinLnBrk="0" hangingPunct="0">
              <a:spcBef>
                <a:spcPct val="20000"/>
              </a:spcBef>
              <a:buClr>
                <a:srgbClr val="FF0000"/>
              </a:buClr>
              <a:buFont typeface="Wingdings" charset="2"/>
              <a:buChar char="§"/>
              <a:tabLst>
                <a:tab pos="228600" algn="l"/>
                <a:tab pos="457200" algn="l"/>
              </a:tabLst>
              <a:defRPr sz="2400" kern="1200">
                <a:solidFill>
                  <a:schemeClr val="tx1"/>
                </a:solidFill>
                <a:latin typeface="Arial" panose="020B0604020202020204" pitchFamily="34" charset="0"/>
                <a:ea typeface="+mn-ea"/>
                <a:cs typeface="+mn-cs"/>
              </a:defRPr>
            </a:lvl1pPr>
            <a:lvl2pPr marL="800100" indent="-342900" algn="l" defTabSz="914400" rtl="0" eaLnBrk="0" fontAlgn="base" latinLnBrk="0" hangingPunct="0">
              <a:spcBef>
                <a:spcPct val="20000"/>
              </a:spcBef>
              <a:spcAft>
                <a:spcPct val="0"/>
              </a:spcAft>
              <a:buClr>
                <a:srgbClr val="CD0921"/>
              </a:buClr>
              <a:buSzPct val="50000"/>
              <a:buFont typeface="Arial" pitchFamily="-110" charset="0"/>
              <a:buChar char="–"/>
              <a:tabLst>
                <a:tab pos="228600" algn="l"/>
                <a:tab pos="457200" algn="l"/>
              </a:tabLst>
              <a:defRPr sz="2000" kern="1200">
                <a:solidFill>
                  <a:schemeClr val="tx1"/>
                </a:solidFill>
                <a:latin typeface="Arial" panose="020B0604020202020204" pitchFamily="34" charset="0"/>
                <a:ea typeface="+mn-ea"/>
                <a:cs typeface="+mn-cs"/>
              </a:defRPr>
            </a:lvl2pPr>
            <a:lvl3pPr marL="1219200" indent="-304800" algn="l" defTabSz="914400" rtl="0" eaLnBrk="0" fontAlgn="base" latinLnBrk="0" hangingPunct="0">
              <a:spcBef>
                <a:spcPct val="20000"/>
              </a:spcBef>
              <a:spcAft>
                <a:spcPct val="0"/>
              </a:spcAft>
              <a:buClr>
                <a:srgbClr val="CD0921"/>
              </a:buClr>
              <a:buSzPct val="50000"/>
              <a:buFont typeface="Arial" pitchFamily="-110" charset="0"/>
              <a:buChar char="•"/>
              <a:tabLst>
                <a:tab pos="228600" algn="l"/>
                <a:tab pos="457200" algn="l"/>
              </a:tabLst>
              <a:defRPr sz="1800" kern="1200">
                <a:solidFill>
                  <a:schemeClr val="tx1"/>
                </a:solidFill>
                <a:latin typeface="Arial" panose="020B0604020202020204" pitchFamily="34" charset="0"/>
                <a:ea typeface="+mn-ea"/>
                <a:cs typeface="+mn-cs"/>
              </a:defRPr>
            </a:lvl3pPr>
            <a:lvl4pPr marL="1600200" indent="-228600" algn="l" defTabSz="457200" rtl="0" eaLnBrk="0" latinLnBrk="0" hangingPunct="0">
              <a:spcBef>
                <a:spcPct val="20000"/>
              </a:spcBef>
              <a:buClr>
                <a:srgbClr val="FF0000"/>
              </a:buClr>
              <a:buSzPct val="50000"/>
              <a:buFont typeface="Arial" panose="020B0604020202020204" pitchFamily="34" charset="0"/>
              <a:buChar char="•"/>
              <a:tabLst>
                <a:tab pos="228600" algn="l"/>
                <a:tab pos="457200" algn="l"/>
              </a:tabLst>
              <a:defRPr sz="1600" kern="1200">
                <a:solidFill>
                  <a:schemeClr val="tx1"/>
                </a:solidFill>
                <a:latin typeface="Arial" panose="020B0604020202020204" pitchFamily="34" charset="0"/>
                <a:ea typeface="+mn-ea"/>
                <a:cs typeface="+mn-cs"/>
              </a:defRPr>
            </a:lvl4pPr>
            <a:lvl5pPr marL="2057400" indent="-228600" algn="l" defTabSz="457200" rtl="0" eaLnBrk="0" latinLnBrk="0" hangingPunct="0">
              <a:spcBef>
                <a:spcPct val="20000"/>
              </a:spcBef>
              <a:buClr>
                <a:srgbClr val="FF0000"/>
              </a:buClr>
              <a:buSzPct val="50000"/>
              <a:buFont typeface="Arial" panose="020B0604020202020204" pitchFamily="34" charset="0"/>
              <a:buChar char="•"/>
              <a:tabLst>
                <a:tab pos="228600" algn="l"/>
                <a:tab pos="457200" algn="l"/>
              </a:tabLst>
              <a:defRPr sz="14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9pPr>
          </a:lstStyle>
          <a:p>
            <a:pPr>
              <a:spcBef>
                <a:spcPct val="0"/>
              </a:spcBef>
              <a:buClrTx/>
              <a:buFont typeface="Arial" panose="020B0604020202020204" pitchFamily="34" charset="0"/>
              <a:buChar char="•"/>
            </a:pPr>
            <a:r>
              <a:rPr lang="en-GB" altLang="zh-CN" sz="2000" dirty="0">
                <a:ea typeface="SimSun" panose="02010600030101010101" pitchFamily="2" charset="-122"/>
                <a:cs typeface="Arial" panose="020B0604020202020204" pitchFamily="34" charset="0"/>
              </a:rPr>
              <a:t>Contribute CR to 3GPP 24.229 Table 7.8.1 IM CN subsystem to redefine </a:t>
            </a:r>
            <a:r>
              <a:rPr lang="en-GB" altLang="zh-CN" sz="2000" dirty="0" err="1">
                <a:ea typeface="SimSun" panose="02010600030101010101" pitchFamily="2" charset="-122"/>
                <a:cs typeface="Arial" panose="020B0604020202020204" pitchFamily="34" charset="0"/>
              </a:rPr>
              <a:t>emerg-reg</a:t>
            </a:r>
            <a:r>
              <a:rPr lang="en-GB" altLang="zh-CN" sz="2000" dirty="0">
                <a:ea typeface="SimSun" panose="02010600030101010101" pitchFamily="2" charset="-122"/>
                <a:cs typeface="Arial" panose="020B0604020202020204" pitchFamily="34" charset="0"/>
              </a:rPr>
              <a:t> timer</a:t>
            </a:r>
            <a:endParaRPr lang="en-GB" altLang="zh-CN" sz="2000" b="1" dirty="0">
              <a:ea typeface="SimSun" panose="02010600030101010101" pitchFamily="2" charset="-122"/>
              <a:cs typeface="Arial" panose="020B0604020202020204" pitchFamily="34" charset="0"/>
            </a:endParaRPr>
          </a:p>
        </p:txBody>
      </p:sp>
      <p:sp>
        <p:nvSpPr>
          <p:cNvPr id="5" name="Rectangle 4">
            <a:extLst>
              <a:ext uri="{FF2B5EF4-FFF2-40B4-BE49-F238E27FC236}">
                <a16:creationId xmlns="" xmlns:a16="http://schemas.microsoft.com/office/drawing/2014/main" id="{4168D725-4100-4926-A7A1-03428B457B55}"/>
              </a:ext>
            </a:extLst>
          </p:cNvPr>
          <p:cNvSpPr/>
          <p:nvPr/>
        </p:nvSpPr>
        <p:spPr>
          <a:xfrm>
            <a:off x="416560" y="5825364"/>
            <a:ext cx="10814264" cy="400110"/>
          </a:xfrm>
          <a:prstGeom prst="rect">
            <a:avLst/>
          </a:prstGeom>
        </p:spPr>
        <p:txBody>
          <a:bodyPr wrap="square">
            <a:spAutoFit/>
          </a:bodyPr>
          <a:lstStyle/>
          <a:p>
            <a:pPr marL="228594" indent="-228594">
              <a:buFont typeface="Arial" panose="020B0604020202020204" pitchFamily="34" charset="0"/>
              <a:buChar char="•"/>
            </a:pPr>
            <a:r>
              <a:rPr lang="en-GB" altLang="zh-CN" sz="2000" dirty="0">
                <a:latin typeface="Arial" panose="020B0604020202020204" pitchFamily="34" charset="0"/>
                <a:ea typeface="SimSun" panose="02010600030101010101" pitchFamily="2" charset="-122"/>
                <a:cs typeface="Arial" panose="020B0604020202020204" pitchFamily="34" charset="0"/>
              </a:rPr>
              <a:t>If CR to 3GPP 24.229 is approved, then introduce a CR to IR.92 to incorporate the change.</a:t>
            </a:r>
            <a:endParaRPr lang="en-US" sz="2000" dirty="0">
              <a:latin typeface="Arial" panose="020B0604020202020204" pitchFamily="34" charset="0"/>
              <a:ea typeface="SimSun" panose="02010600030101010101" pitchFamily="2" charset="-122"/>
              <a:cs typeface="Arial" panose="020B0604020202020204" pitchFamily="34" charset="0"/>
            </a:endParaRPr>
          </a:p>
        </p:txBody>
      </p:sp>
      <p:graphicFrame>
        <p:nvGraphicFramePr>
          <p:cNvPr id="3" name="Table 2">
            <a:extLst>
              <a:ext uri="{FF2B5EF4-FFF2-40B4-BE49-F238E27FC236}">
                <a16:creationId xmlns="" xmlns:a16="http://schemas.microsoft.com/office/drawing/2014/main" id="{B7ED3534-FEBF-48F7-8C27-3642069B13B0}"/>
              </a:ext>
            </a:extLst>
          </p:cNvPr>
          <p:cNvGraphicFramePr>
            <a:graphicFrameLocks noGrp="1"/>
          </p:cNvGraphicFramePr>
          <p:nvPr>
            <p:extLst/>
          </p:nvPr>
        </p:nvGraphicFramePr>
        <p:xfrm>
          <a:off x="615406" y="1899700"/>
          <a:ext cx="10351588" cy="1682425"/>
        </p:xfrm>
        <a:graphic>
          <a:graphicData uri="http://schemas.openxmlformats.org/drawingml/2006/table">
            <a:tbl>
              <a:tblPr>
                <a:tableStyleId>{5C22544A-7EE6-4342-B048-85BDC9FD1C3A}</a:tableStyleId>
              </a:tblPr>
              <a:tblGrid>
                <a:gridCol w="959012">
                  <a:extLst>
                    <a:ext uri="{9D8B030D-6E8A-4147-A177-3AD203B41FA5}">
                      <a16:colId xmlns="" xmlns:a16="http://schemas.microsoft.com/office/drawing/2014/main" val="375071851"/>
                    </a:ext>
                  </a:extLst>
                </a:gridCol>
                <a:gridCol w="1824995">
                  <a:extLst>
                    <a:ext uri="{9D8B030D-6E8A-4147-A177-3AD203B41FA5}">
                      <a16:colId xmlns="" xmlns:a16="http://schemas.microsoft.com/office/drawing/2014/main" val="3368349141"/>
                    </a:ext>
                  </a:extLst>
                </a:gridCol>
                <a:gridCol w="2214341">
                  <a:extLst>
                    <a:ext uri="{9D8B030D-6E8A-4147-A177-3AD203B41FA5}">
                      <a16:colId xmlns="" xmlns:a16="http://schemas.microsoft.com/office/drawing/2014/main" val="2841902426"/>
                    </a:ext>
                  </a:extLst>
                </a:gridCol>
                <a:gridCol w="2204005">
                  <a:extLst>
                    <a:ext uri="{9D8B030D-6E8A-4147-A177-3AD203B41FA5}">
                      <a16:colId xmlns="" xmlns:a16="http://schemas.microsoft.com/office/drawing/2014/main" val="2306509862"/>
                    </a:ext>
                  </a:extLst>
                </a:gridCol>
                <a:gridCol w="3149235">
                  <a:extLst>
                    <a:ext uri="{9D8B030D-6E8A-4147-A177-3AD203B41FA5}">
                      <a16:colId xmlns="" xmlns:a16="http://schemas.microsoft.com/office/drawing/2014/main" val="2553553748"/>
                    </a:ext>
                  </a:extLst>
                </a:gridCol>
              </a:tblGrid>
              <a:tr h="427313">
                <a:tc>
                  <a:txBody>
                    <a:bodyPr/>
                    <a:lstStyle/>
                    <a:p>
                      <a:pPr marL="0" marR="0" algn="ctr" hangingPunct="0">
                        <a:spcBef>
                          <a:spcPts val="0"/>
                        </a:spcBef>
                        <a:spcAft>
                          <a:spcPts val="0"/>
                        </a:spcAft>
                      </a:pPr>
                      <a:r>
                        <a:rPr lang="en-GB" sz="1200">
                          <a:effectLst/>
                        </a:rPr>
                        <a:t>Timer </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1853" marR="11853" marT="11853" marB="0"/>
                </a:tc>
                <a:tc>
                  <a:txBody>
                    <a:bodyPr/>
                    <a:lstStyle/>
                    <a:p>
                      <a:pPr marL="0" marR="0" algn="ctr" hangingPunct="0">
                        <a:spcBef>
                          <a:spcPts val="0"/>
                        </a:spcBef>
                        <a:spcAft>
                          <a:spcPts val="0"/>
                        </a:spcAft>
                      </a:pPr>
                      <a:r>
                        <a:rPr lang="en-GB" sz="1200">
                          <a:effectLst/>
                        </a:rPr>
                        <a:t>Value to be applied at the UE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1853" marR="11853" marT="11853" marB="0"/>
                </a:tc>
                <a:tc>
                  <a:txBody>
                    <a:bodyPr/>
                    <a:lstStyle/>
                    <a:p>
                      <a:pPr marL="0" marR="0" algn="ctr" hangingPunct="0">
                        <a:spcBef>
                          <a:spcPts val="0"/>
                        </a:spcBef>
                        <a:spcAft>
                          <a:spcPts val="0"/>
                        </a:spcAft>
                      </a:pPr>
                      <a:r>
                        <a:rPr lang="en-GB" sz="1200">
                          <a:effectLst/>
                        </a:rPr>
                        <a:t>Value to be applied at the P-CSCF</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lgn="ctr" hangingPunct="0">
                        <a:spcBef>
                          <a:spcPts val="0"/>
                        </a:spcBef>
                        <a:spcAft>
                          <a:spcPts val="0"/>
                        </a:spcAft>
                      </a:pPr>
                      <a:r>
                        <a:rPr lang="en-GB" sz="1200">
                          <a:effectLst/>
                        </a:rPr>
                        <a:t>Value to be applied at the S-CSCF</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lgn="ctr" hangingPunct="0">
                        <a:spcBef>
                          <a:spcPts val="0"/>
                        </a:spcBef>
                        <a:spcAft>
                          <a:spcPts val="0"/>
                        </a:spcAft>
                      </a:pPr>
                      <a:r>
                        <a:rPr lang="en-GB" sz="1200">
                          <a:effectLst/>
                        </a:rPr>
                        <a:t>Meaning</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1853" marR="11853" marT="11853" marB="0"/>
                </a:tc>
                <a:extLst>
                  <a:ext uri="{0D108BD9-81ED-4DB2-BD59-A6C34878D82A}">
                    <a16:rowId xmlns="" xmlns:a16="http://schemas.microsoft.com/office/drawing/2014/main" val="2031959879"/>
                  </a:ext>
                </a:extLst>
              </a:tr>
              <a:tr h="1255112">
                <a:tc>
                  <a:txBody>
                    <a:bodyPr/>
                    <a:lstStyle/>
                    <a:p>
                      <a:pPr marL="0" marR="0" hangingPunct="0">
                        <a:spcBef>
                          <a:spcPts val="0"/>
                        </a:spcBef>
                        <a:spcAft>
                          <a:spcPts val="0"/>
                        </a:spcAft>
                      </a:pPr>
                      <a:r>
                        <a:rPr lang="en-GB" sz="1200">
                          <a:effectLst/>
                        </a:rPr>
                        <a:t>emerg-reg</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1853" marR="11853" marT="11853" marB="0"/>
                </a:tc>
                <a:tc>
                  <a:txBody>
                    <a:bodyPr/>
                    <a:lstStyle/>
                    <a:p>
                      <a:pPr marL="0" marR="0" hangingPunct="0">
                        <a:spcBef>
                          <a:spcPts val="0"/>
                        </a:spcBef>
                        <a:spcAft>
                          <a:spcPts val="0"/>
                        </a:spcAft>
                      </a:pPr>
                      <a:r>
                        <a:rPr lang="en-GB" sz="1200" dirty="0">
                          <a:effectLst/>
                        </a:rPr>
                        <a:t>Configurable value between </a:t>
                      </a:r>
                      <a:r>
                        <a:rPr lang="en-GB" sz="1200" u="sng" dirty="0">
                          <a:solidFill>
                            <a:srgbClr val="FF0000"/>
                          </a:solidFill>
                          <a:effectLst/>
                        </a:rPr>
                        <a:t>8</a:t>
                      </a:r>
                      <a:r>
                        <a:rPr lang="en-GB" sz="1200" strike="sngStrike" dirty="0">
                          <a:solidFill>
                            <a:srgbClr val="FF0000"/>
                          </a:solidFill>
                          <a:effectLst/>
                        </a:rPr>
                        <a:t>2</a:t>
                      </a:r>
                      <a:r>
                        <a:rPr lang="en-GB" sz="1200" dirty="0">
                          <a:effectLst/>
                        </a:rPr>
                        <a:t> seconds and </a:t>
                      </a:r>
                      <a:r>
                        <a:rPr lang="en-GB" sz="1200" u="sng" dirty="0">
                          <a:solidFill>
                            <a:srgbClr val="FF0000"/>
                          </a:solidFill>
                          <a:effectLst/>
                        </a:rPr>
                        <a:t>20</a:t>
                      </a:r>
                      <a:r>
                        <a:rPr lang="en-GB" sz="1200" strike="sngStrike" dirty="0">
                          <a:solidFill>
                            <a:srgbClr val="FF0000"/>
                          </a:solidFill>
                          <a:effectLst/>
                        </a:rPr>
                        <a:t>15</a:t>
                      </a:r>
                      <a:r>
                        <a:rPr lang="en-GB" sz="1200" dirty="0">
                          <a:effectLst/>
                        </a:rPr>
                        <a:t> seconds </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853" marR="11853" marT="11853" marB="0"/>
                </a:tc>
                <a:tc>
                  <a:txBody>
                    <a:bodyPr/>
                    <a:lstStyle/>
                    <a:p>
                      <a:pPr marL="0" marR="0" hangingPunct="0">
                        <a:spcBef>
                          <a:spcPts val="0"/>
                        </a:spcBef>
                        <a:spcAft>
                          <a:spcPts val="0"/>
                        </a:spcAft>
                      </a:pPr>
                      <a:r>
                        <a:rPr lang="en-GB" sz="1200" dirty="0">
                          <a:effectLst/>
                        </a:rPr>
                        <a:t>not applicable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hangingPunct="0">
                        <a:spcBef>
                          <a:spcPts val="0"/>
                        </a:spcBef>
                        <a:spcAft>
                          <a:spcPts val="0"/>
                        </a:spcAft>
                      </a:pPr>
                      <a:r>
                        <a:rPr lang="en-GB" sz="1200">
                          <a:effectLst/>
                        </a:rPr>
                        <a:t>not applicable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hangingPunct="0">
                        <a:spcBef>
                          <a:spcPts val="0"/>
                        </a:spcBef>
                        <a:spcAft>
                          <a:spcPts val="0"/>
                        </a:spcAft>
                      </a:pPr>
                      <a:r>
                        <a:rPr lang="en-GB" sz="1200" dirty="0">
                          <a:effectLst/>
                        </a:rPr>
                        <a:t>The timer is used by the UE during the emergency registration procedure</a:t>
                      </a:r>
                      <a:r>
                        <a:rPr lang="en-GB" sz="1200" u="sng" dirty="0">
                          <a:effectLst/>
                        </a:rPr>
                        <a:t> </a:t>
                      </a:r>
                      <a:r>
                        <a:rPr lang="en-GB" sz="1200" u="sng" dirty="0">
                          <a:solidFill>
                            <a:schemeClr val="accent5">
                              <a:lumMod val="75000"/>
                            </a:schemeClr>
                          </a:solidFill>
                          <a:effectLst/>
                        </a:rPr>
                        <a:t>including the related IP-CAN procedures</a:t>
                      </a:r>
                      <a:r>
                        <a:rPr lang="en-GB" sz="1200" dirty="0">
                          <a:solidFill>
                            <a:schemeClr val="accent5">
                              <a:lumMod val="75000"/>
                            </a:schemeClr>
                          </a:solidFill>
                          <a:effectLst/>
                        </a:rPr>
                        <a:t>. </a:t>
                      </a:r>
                      <a:r>
                        <a:rPr lang="en-GB" sz="1200" dirty="0">
                          <a:effectLst/>
                        </a:rPr>
                        <a:t>For detailed usage of the timer see </a:t>
                      </a:r>
                      <a:r>
                        <a:rPr lang="en-GB" sz="1200" dirty="0" err="1">
                          <a:effectLst/>
                        </a:rPr>
                        <a:t>subclause</a:t>
                      </a:r>
                      <a:r>
                        <a:rPr lang="en-GB" sz="1200" dirty="0">
                          <a:effectLst/>
                        </a:rPr>
                        <a:t> 5.1.6.1.</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853" marR="11853" marT="11853" marB="0"/>
                </a:tc>
                <a:extLst>
                  <a:ext uri="{0D108BD9-81ED-4DB2-BD59-A6C34878D82A}">
                    <a16:rowId xmlns="" xmlns:a16="http://schemas.microsoft.com/office/drawing/2014/main" val="4260866224"/>
                  </a:ext>
                </a:extLst>
              </a:tr>
            </a:tbl>
          </a:graphicData>
        </a:graphic>
      </p:graphicFrame>
    </p:spTree>
    <p:extLst>
      <p:ext uri="{BB962C8B-B14F-4D97-AF65-F5344CB8AC3E}">
        <p14:creationId xmlns:p14="http://schemas.microsoft.com/office/powerpoint/2010/main" val="367010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657F65-3C29-4C71-845C-F1123071980F}"/>
              </a:ext>
            </a:extLst>
          </p:cNvPr>
          <p:cNvSpPr txBox="1">
            <a:spLocks/>
          </p:cNvSpPr>
          <p:nvPr/>
        </p:nvSpPr>
        <p:spPr>
          <a:xfrm>
            <a:off x="1246317" y="381235"/>
            <a:ext cx="11000097" cy="927100"/>
          </a:xfrm>
          <a:prstGeom prst="rect">
            <a:avLst/>
          </a:prstGeom>
        </p:spPr>
        <p:txBody>
          <a:bodyPr/>
          <a:lst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a:lstStyle>
          <a:p>
            <a:r>
              <a:rPr lang="en-US" sz="3200" dirty="0"/>
              <a:t>Next Steps – Page 2/2</a:t>
            </a:r>
          </a:p>
        </p:txBody>
      </p:sp>
      <p:sp>
        <p:nvSpPr>
          <p:cNvPr id="4" name="Rectangle 2">
            <a:extLst>
              <a:ext uri="{FF2B5EF4-FFF2-40B4-BE49-F238E27FC236}">
                <a16:creationId xmlns="" xmlns:a16="http://schemas.microsoft.com/office/drawing/2014/main" id="{BB8DCF1E-785E-4ACB-A32F-E8CABE9036ED}"/>
              </a:ext>
            </a:extLst>
          </p:cNvPr>
          <p:cNvSpPr txBox="1">
            <a:spLocks noChangeArrowheads="1"/>
          </p:cNvSpPr>
          <p:nvPr/>
        </p:nvSpPr>
        <p:spPr bwMode="auto">
          <a:xfrm>
            <a:off x="416560" y="1383555"/>
            <a:ext cx="111451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lvl1pPr marL="342900" indent="-342900" algn="l" defTabSz="457200" rtl="0" eaLnBrk="0" latinLnBrk="0" hangingPunct="0">
              <a:spcBef>
                <a:spcPct val="20000"/>
              </a:spcBef>
              <a:buClr>
                <a:srgbClr val="FF0000"/>
              </a:buClr>
              <a:buFont typeface="Wingdings" charset="2"/>
              <a:buChar char="§"/>
              <a:tabLst>
                <a:tab pos="228600" algn="l"/>
                <a:tab pos="457200" algn="l"/>
              </a:tabLst>
              <a:defRPr sz="2400" kern="1200">
                <a:solidFill>
                  <a:schemeClr val="tx1"/>
                </a:solidFill>
                <a:latin typeface="Arial" panose="020B0604020202020204" pitchFamily="34" charset="0"/>
                <a:ea typeface="+mn-ea"/>
                <a:cs typeface="+mn-cs"/>
              </a:defRPr>
            </a:lvl1pPr>
            <a:lvl2pPr marL="800100" indent="-342900" algn="l" defTabSz="914400" rtl="0" eaLnBrk="0" fontAlgn="base" latinLnBrk="0" hangingPunct="0">
              <a:spcBef>
                <a:spcPct val="20000"/>
              </a:spcBef>
              <a:spcAft>
                <a:spcPct val="0"/>
              </a:spcAft>
              <a:buClr>
                <a:srgbClr val="CD0921"/>
              </a:buClr>
              <a:buSzPct val="50000"/>
              <a:buFont typeface="Arial" pitchFamily="-110" charset="0"/>
              <a:buChar char="–"/>
              <a:tabLst>
                <a:tab pos="228600" algn="l"/>
                <a:tab pos="457200" algn="l"/>
              </a:tabLst>
              <a:defRPr sz="2000" kern="1200">
                <a:solidFill>
                  <a:schemeClr val="tx1"/>
                </a:solidFill>
                <a:latin typeface="Arial" panose="020B0604020202020204" pitchFamily="34" charset="0"/>
                <a:ea typeface="+mn-ea"/>
                <a:cs typeface="+mn-cs"/>
              </a:defRPr>
            </a:lvl2pPr>
            <a:lvl3pPr marL="1219200" indent="-304800" algn="l" defTabSz="914400" rtl="0" eaLnBrk="0" fontAlgn="base" latinLnBrk="0" hangingPunct="0">
              <a:spcBef>
                <a:spcPct val="20000"/>
              </a:spcBef>
              <a:spcAft>
                <a:spcPct val="0"/>
              </a:spcAft>
              <a:buClr>
                <a:srgbClr val="CD0921"/>
              </a:buClr>
              <a:buSzPct val="50000"/>
              <a:buFont typeface="Arial" pitchFamily="-110" charset="0"/>
              <a:buChar char="•"/>
              <a:tabLst>
                <a:tab pos="228600" algn="l"/>
                <a:tab pos="457200" algn="l"/>
              </a:tabLst>
              <a:defRPr sz="1800" kern="1200">
                <a:solidFill>
                  <a:schemeClr val="tx1"/>
                </a:solidFill>
                <a:latin typeface="Arial" panose="020B0604020202020204" pitchFamily="34" charset="0"/>
                <a:ea typeface="+mn-ea"/>
                <a:cs typeface="+mn-cs"/>
              </a:defRPr>
            </a:lvl3pPr>
            <a:lvl4pPr marL="1600200" indent="-228600" algn="l" defTabSz="457200" rtl="0" eaLnBrk="0" latinLnBrk="0" hangingPunct="0">
              <a:spcBef>
                <a:spcPct val="20000"/>
              </a:spcBef>
              <a:buClr>
                <a:srgbClr val="FF0000"/>
              </a:buClr>
              <a:buSzPct val="50000"/>
              <a:buFont typeface="Arial" panose="020B0604020202020204" pitchFamily="34" charset="0"/>
              <a:buChar char="•"/>
              <a:tabLst>
                <a:tab pos="228600" algn="l"/>
                <a:tab pos="457200" algn="l"/>
              </a:tabLst>
              <a:defRPr sz="1600" kern="1200">
                <a:solidFill>
                  <a:schemeClr val="tx1"/>
                </a:solidFill>
                <a:latin typeface="Arial" panose="020B0604020202020204" pitchFamily="34" charset="0"/>
                <a:ea typeface="+mn-ea"/>
                <a:cs typeface="+mn-cs"/>
              </a:defRPr>
            </a:lvl4pPr>
            <a:lvl5pPr marL="2057400" indent="-228600" algn="l" defTabSz="457200" rtl="0" eaLnBrk="0" latinLnBrk="0" hangingPunct="0">
              <a:spcBef>
                <a:spcPct val="20000"/>
              </a:spcBef>
              <a:buClr>
                <a:srgbClr val="FF0000"/>
              </a:buClr>
              <a:buSzPct val="50000"/>
              <a:buFont typeface="Arial" panose="020B0604020202020204" pitchFamily="34" charset="0"/>
              <a:buChar char="•"/>
              <a:tabLst>
                <a:tab pos="228600" algn="l"/>
                <a:tab pos="457200" algn="l"/>
              </a:tabLst>
              <a:defRPr sz="14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buFont typeface="Arial"/>
              <a:buChar char="•"/>
              <a:tabLst>
                <a:tab pos="228600" algn="l"/>
                <a:tab pos="457200" algn="l"/>
              </a:tabLst>
              <a:defRPr sz="2000" kern="1200">
                <a:solidFill>
                  <a:schemeClr val="tx1"/>
                </a:solidFill>
                <a:latin typeface="Arial" panose="020B0604020202020204" pitchFamily="34" charset="0"/>
                <a:ea typeface="+mn-ea"/>
                <a:cs typeface="+mn-cs"/>
              </a:defRPr>
            </a:lvl9pPr>
          </a:lstStyle>
          <a:p>
            <a:pPr>
              <a:spcBef>
                <a:spcPct val="0"/>
              </a:spcBef>
              <a:buClrTx/>
              <a:buFont typeface="Arial" panose="020B0604020202020204" pitchFamily="34" charset="0"/>
              <a:buChar char="•"/>
            </a:pPr>
            <a:r>
              <a:rPr lang="en-GB" altLang="zh-CN" sz="2000" dirty="0">
                <a:ea typeface="SimSun" panose="02010600030101010101" pitchFamily="2" charset="-122"/>
                <a:cs typeface="Arial" panose="020B0604020202020204" pitchFamily="34" charset="0"/>
              </a:rPr>
              <a:t>Contribute CR to 3GPP 24.229 5.1.6.1 Emergency service -&gt; General</a:t>
            </a:r>
            <a:endParaRPr lang="en-GB" altLang="zh-CN" sz="2000" b="1" dirty="0">
              <a:ea typeface="SimSun" panose="02010600030101010101" pitchFamily="2" charset="-122"/>
              <a:cs typeface="Arial" panose="020B0604020202020204" pitchFamily="34" charset="0"/>
            </a:endParaRPr>
          </a:p>
        </p:txBody>
      </p:sp>
      <p:sp>
        <p:nvSpPr>
          <p:cNvPr id="5" name="Rectangle 4">
            <a:extLst>
              <a:ext uri="{FF2B5EF4-FFF2-40B4-BE49-F238E27FC236}">
                <a16:creationId xmlns="" xmlns:a16="http://schemas.microsoft.com/office/drawing/2014/main" id="{4168D725-4100-4926-A7A1-03428B457B55}"/>
              </a:ext>
            </a:extLst>
          </p:cNvPr>
          <p:cNvSpPr/>
          <p:nvPr/>
        </p:nvSpPr>
        <p:spPr>
          <a:xfrm>
            <a:off x="467293" y="5801675"/>
            <a:ext cx="10814264" cy="400110"/>
          </a:xfrm>
          <a:prstGeom prst="rect">
            <a:avLst/>
          </a:prstGeom>
        </p:spPr>
        <p:txBody>
          <a:bodyPr wrap="square">
            <a:spAutoFit/>
          </a:bodyPr>
          <a:lstStyle/>
          <a:p>
            <a:pPr marL="228594" indent="-228594">
              <a:buFont typeface="Arial" panose="020B0604020202020204" pitchFamily="34" charset="0"/>
              <a:buChar char="•"/>
            </a:pPr>
            <a:r>
              <a:rPr lang="en-GB" altLang="zh-CN" sz="2000" dirty="0">
                <a:latin typeface="Arial" panose="020B0604020202020204" pitchFamily="34" charset="0"/>
                <a:ea typeface="SimSun" panose="02010600030101010101" pitchFamily="2" charset="-122"/>
                <a:cs typeface="Arial" panose="020B0604020202020204" pitchFamily="34" charset="0"/>
              </a:rPr>
              <a:t>If CR to 3GPP 24.229 is approved, then introduce a CR to IR.92 to incorporate the change.</a:t>
            </a:r>
            <a:endParaRPr lang="en-US" sz="2000" dirty="0">
              <a:latin typeface="Arial" panose="020B0604020202020204" pitchFamily="34" charset="0"/>
              <a:ea typeface="SimSun" panose="02010600030101010101" pitchFamily="2" charset="-122"/>
              <a:cs typeface="Arial" panose="020B0604020202020204" pitchFamily="34" charset="0"/>
            </a:endParaRPr>
          </a:p>
        </p:txBody>
      </p:sp>
      <p:sp>
        <p:nvSpPr>
          <p:cNvPr id="11" name="Rectangle 5">
            <a:extLst>
              <a:ext uri="{FF2B5EF4-FFF2-40B4-BE49-F238E27FC236}">
                <a16:creationId xmlns="" xmlns:a16="http://schemas.microsoft.com/office/drawing/2014/main" id="{42714AB5-DEF8-4ADD-A28D-02C130EA9586}"/>
              </a:ext>
            </a:extLst>
          </p:cNvPr>
          <p:cNvSpPr>
            <a:spLocks noChangeArrowheads="1"/>
          </p:cNvSpPr>
          <p:nvPr/>
        </p:nvSpPr>
        <p:spPr bwMode="auto">
          <a:xfrm>
            <a:off x="467293" y="2136304"/>
            <a:ext cx="11094369" cy="27330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pPr>
            <a:r>
              <a:rPr lang="en-GB" altLang="ja-JP" sz="1600" dirty="0">
                <a:ea typeface="Times New Roman" panose="02020603050405020304" pitchFamily="18" charset="0"/>
              </a:rPr>
              <a:t>If the UE supports the </a:t>
            </a:r>
            <a:r>
              <a:rPr lang="en-GB" altLang="ja-JP" sz="1600" dirty="0" err="1">
                <a:ea typeface="Times New Roman" panose="02020603050405020304" pitchFamily="18" charset="0"/>
              </a:rPr>
              <a:t>emerg-reg</a:t>
            </a:r>
            <a:r>
              <a:rPr lang="en-GB" altLang="ja-JP" sz="1600" dirty="0">
                <a:ea typeface="Times New Roman" panose="02020603050405020304" pitchFamily="18" charset="0"/>
              </a:rPr>
              <a:t> timer defined in table 7.8.1, the UE shall start the </a:t>
            </a:r>
            <a:r>
              <a:rPr lang="en-GB" altLang="ja-JP" sz="1600" dirty="0" err="1">
                <a:ea typeface="Times New Roman" panose="02020603050405020304" pitchFamily="18" charset="0"/>
              </a:rPr>
              <a:t>emerg-reg</a:t>
            </a:r>
            <a:r>
              <a:rPr lang="en-GB" altLang="ja-JP" sz="1600" dirty="0">
                <a:ea typeface="Times New Roman" panose="02020603050405020304" pitchFamily="18" charset="0"/>
              </a:rPr>
              <a:t> timer when </a:t>
            </a:r>
            <a:r>
              <a:rPr lang="en-GB" altLang="ja-JP" sz="1600" u="sng" dirty="0">
                <a:solidFill>
                  <a:schemeClr val="accent1"/>
                </a:solidFill>
                <a:ea typeface="Times New Roman" panose="02020603050405020304" pitchFamily="18" charset="0"/>
              </a:rPr>
              <a:t>the UE detects the request for an emergency </a:t>
            </a:r>
            <a:r>
              <a:rPr lang="en-GB" altLang="ja-JP" sz="1600" u="sng">
                <a:solidFill>
                  <a:schemeClr val="accent1"/>
                </a:solidFill>
                <a:ea typeface="Times New Roman" panose="02020603050405020304" pitchFamily="18" charset="0"/>
              </a:rPr>
              <a:t>service and </a:t>
            </a:r>
            <a:r>
              <a:rPr lang="en-GB" altLang="ja-JP" sz="1600" u="sng" dirty="0">
                <a:solidFill>
                  <a:schemeClr val="accent1"/>
                </a:solidFill>
                <a:ea typeface="Times New Roman" panose="02020603050405020304" pitchFamily="18" charset="0"/>
              </a:rPr>
              <a:t>the IM CN subsystem is </a:t>
            </a:r>
            <a:r>
              <a:rPr lang="en-GB" altLang="ja-JP" sz="1600" u="sng" dirty="0" err="1">
                <a:solidFill>
                  <a:schemeClr val="accent1"/>
                </a:solidFill>
                <a:ea typeface="Times New Roman" panose="02020603050405020304" pitchFamily="18" charset="0"/>
              </a:rPr>
              <a:t>selected</a:t>
            </a:r>
            <a:r>
              <a:rPr lang="en-GB" altLang="ja-JP" sz="1600" strike="sngStrike" dirty="0" err="1">
                <a:solidFill>
                  <a:srgbClr val="FF0000"/>
                </a:solidFill>
                <a:ea typeface="Times New Roman" panose="02020603050405020304" pitchFamily="18" charset="0"/>
              </a:rPr>
              <a:t>sending</a:t>
            </a:r>
            <a:r>
              <a:rPr lang="en-GB" altLang="ja-JP" sz="1600" strike="sngStrike" dirty="0">
                <a:solidFill>
                  <a:srgbClr val="FF0000"/>
                </a:solidFill>
                <a:ea typeface="Times New Roman" panose="02020603050405020304" pitchFamily="18" charset="0"/>
              </a:rPr>
              <a:t> the initial REGISTER request to perform an initial emergency registration, as described in </a:t>
            </a:r>
            <a:r>
              <a:rPr lang="en-GB" altLang="ja-JP" sz="1600" strike="sngStrike" dirty="0" err="1">
                <a:solidFill>
                  <a:srgbClr val="FF0000"/>
                </a:solidFill>
                <a:ea typeface="Times New Roman" panose="02020603050405020304" pitchFamily="18" charset="0"/>
              </a:rPr>
              <a:t>subclause</a:t>
            </a:r>
            <a:r>
              <a:rPr lang="en-GB" altLang="ja-JP" sz="1600" strike="sngStrike" dirty="0">
                <a:solidFill>
                  <a:srgbClr val="FF0000"/>
                </a:solidFill>
                <a:ea typeface="Times New Roman" panose="02020603050405020304" pitchFamily="18" charset="0"/>
              </a:rPr>
              <a:t> 5.1.6.2</a:t>
            </a:r>
            <a:r>
              <a:rPr lang="en-GB" altLang="ja-JP" sz="1600" dirty="0">
                <a:ea typeface="Times New Roman" panose="02020603050405020304" pitchFamily="18" charset="0"/>
              </a:rPr>
              <a:t>. The UE shall stop the timer </a:t>
            </a:r>
            <a:r>
              <a:rPr lang="en-GB" altLang="ja-JP" sz="1600" u="sng" dirty="0">
                <a:solidFill>
                  <a:schemeClr val="accent1"/>
                </a:solidFill>
                <a:ea typeface="Times New Roman" panose="02020603050405020304" pitchFamily="18" charset="0"/>
              </a:rPr>
              <a:t>when the UE determines that an initial emergency registration, as described in </a:t>
            </a:r>
            <a:r>
              <a:rPr lang="en-GB" altLang="ja-JP" sz="1600" u="sng" dirty="0" err="1">
                <a:solidFill>
                  <a:schemeClr val="accent1"/>
                </a:solidFill>
                <a:ea typeface="Times New Roman" panose="02020603050405020304" pitchFamily="18" charset="0"/>
              </a:rPr>
              <a:t>subclause</a:t>
            </a:r>
            <a:r>
              <a:rPr lang="en-GB" altLang="ja-JP" sz="1600" u="sng" dirty="0">
                <a:solidFill>
                  <a:schemeClr val="accent1"/>
                </a:solidFill>
                <a:ea typeface="Times New Roman" panose="02020603050405020304" pitchFamily="18" charset="0"/>
              </a:rPr>
              <a:t> 5.1.6.2, is not required or </a:t>
            </a:r>
            <a:r>
              <a:rPr lang="en-GB" altLang="ja-JP" sz="1600" dirty="0">
                <a:ea typeface="Times New Roman" panose="02020603050405020304" pitchFamily="18" charset="0"/>
              </a:rPr>
              <a:t>upon receipt of any final SIP response</a:t>
            </a:r>
            <a:r>
              <a:rPr lang="en-GB" altLang="ja-JP" sz="1600" u="sng" dirty="0">
                <a:solidFill>
                  <a:srgbClr val="008080"/>
                </a:solidFill>
                <a:ea typeface="Times New Roman" panose="02020603050405020304" pitchFamily="18" charset="0"/>
              </a:rPr>
              <a:t> </a:t>
            </a:r>
            <a:r>
              <a:rPr lang="en-GB" altLang="ja-JP" sz="1600" u="sng" dirty="0">
                <a:solidFill>
                  <a:schemeClr val="accent1"/>
                </a:solidFill>
                <a:ea typeface="Times New Roman" panose="02020603050405020304" pitchFamily="18" charset="0"/>
              </a:rPr>
              <a:t>during an initial emergency registration</a:t>
            </a:r>
            <a:r>
              <a:rPr lang="en-GB" altLang="ja-JP" sz="1600" dirty="0">
                <a:ea typeface="Times New Roman" panose="02020603050405020304" pitchFamily="18" charset="0"/>
              </a:rPr>
              <a:t>. When the </a:t>
            </a:r>
            <a:r>
              <a:rPr lang="en-GB" altLang="ja-JP" sz="1600" dirty="0" err="1">
                <a:ea typeface="Times New Roman" panose="02020603050405020304" pitchFamily="18" charset="0"/>
              </a:rPr>
              <a:t>emerg-reg</a:t>
            </a:r>
            <a:r>
              <a:rPr lang="en-GB" altLang="ja-JP" sz="1600" dirty="0">
                <a:ea typeface="Times New Roman" panose="02020603050405020304" pitchFamily="18" charset="0"/>
              </a:rPr>
              <a:t> timer expires, the UE shall consider that the emergency registration has failed and apply the procedures related to emergency registration failure that are defined in 3GPP TS 23.167 [4B] </a:t>
            </a:r>
            <a:r>
              <a:rPr lang="en-GB" altLang="ja-JP" sz="1600" dirty="0" err="1">
                <a:ea typeface="Times New Roman" panose="02020603050405020304" pitchFamily="18" charset="0"/>
              </a:rPr>
              <a:t>subclause</a:t>
            </a:r>
            <a:r>
              <a:rPr lang="en-GB" altLang="ja-JP" sz="1600" dirty="0">
                <a:ea typeface="Times New Roman" panose="02020603050405020304" pitchFamily="18" charset="0"/>
              </a:rPr>
              <a:t> 4.1. The UE may support being pre-configured for the </a:t>
            </a:r>
            <a:r>
              <a:rPr lang="en-GB" altLang="ja-JP" sz="1600" dirty="0" err="1">
                <a:ea typeface="Times New Roman" panose="02020603050405020304" pitchFamily="18" charset="0"/>
              </a:rPr>
              <a:t>Emerg-reg</a:t>
            </a:r>
            <a:r>
              <a:rPr lang="en-GB" altLang="ja-JP" sz="1600" dirty="0">
                <a:ea typeface="Times New Roman" panose="02020603050405020304" pitchFamily="18" charset="0"/>
              </a:rPr>
              <a:t> timer using one or more of the following methods:</a:t>
            </a:r>
            <a:endParaRPr lang="en-US" altLang="ja-JP" sz="1600" dirty="0"/>
          </a:p>
          <a:p>
            <a:pPr marL="990575" lvl="1" indent="-380990" defTabSz="1219170" eaLnBrk="0" fontAlgn="base" hangingPunct="0">
              <a:spcBef>
                <a:spcPct val="20000"/>
              </a:spcBef>
              <a:spcAft>
                <a:spcPct val="0"/>
              </a:spcAft>
            </a:pPr>
            <a:r>
              <a:rPr lang="en-US" altLang="zh-CN" sz="1600" dirty="0"/>
              <a:t>a)	the </a:t>
            </a:r>
            <a:r>
              <a:rPr lang="en-US" altLang="zh-CN" sz="1600" dirty="0" err="1"/>
              <a:t>Timer_Emerg-reg</a:t>
            </a:r>
            <a:r>
              <a:rPr lang="en-US" altLang="zh-CN" sz="1600" dirty="0"/>
              <a:t> leaf of the </a:t>
            </a:r>
            <a:r>
              <a:rPr lang="en-US" altLang="zh-CN" sz="1600" dirty="0" err="1"/>
              <a:t>EF</a:t>
            </a:r>
            <a:r>
              <a:rPr lang="en-US" altLang="zh-CN" sz="1600" baseline="-30000" dirty="0" err="1"/>
              <a:t>IMSConfigDat</a:t>
            </a:r>
            <a:r>
              <a:rPr lang="en-US" altLang="zh-CN" sz="1600" dirty="0" err="1"/>
              <a:t>a</a:t>
            </a:r>
            <a:r>
              <a:rPr lang="en-US" altLang="zh-CN" sz="1600" dirty="0"/>
              <a:t> file described in 3GPP TS 31.102 [15C];</a:t>
            </a:r>
          </a:p>
          <a:p>
            <a:pPr marL="990575" lvl="1" indent="-380990" defTabSz="1219170" eaLnBrk="0" fontAlgn="base" hangingPunct="0">
              <a:spcBef>
                <a:spcPct val="20000"/>
              </a:spcBef>
              <a:spcAft>
                <a:spcPct val="0"/>
              </a:spcAft>
            </a:pPr>
            <a:r>
              <a:rPr lang="en-US" altLang="zh-CN" sz="1600" dirty="0"/>
              <a:t>b)	the </a:t>
            </a:r>
            <a:r>
              <a:rPr lang="en-US" altLang="zh-CN" sz="1600" dirty="0" err="1"/>
              <a:t>Timer_Emerg-reg</a:t>
            </a:r>
            <a:r>
              <a:rPr lang="en-US" altLang="zh-CN" sz="1600" dirty="0"/>
              <a:t> leaf of the </a:t>
            </a:r>
            <a:r>
              <a:rPr lang="en-US" altLang="zh-CN" sz="1600" dirty="0" err="1"/>
              <a:t>EF</a:t>
            </a:r>
            <a:r>
              <a:rPr lang="en-US" altLang="zh-CN" sz="1600" baseline="-30000" dirty="0" err="1"/>
              <a:t>IMSConfigData</a:t>
            </a:r>
            <a:r>
              <a:rPr lang="en-US" altLang="zh-CN" sz="1600" dirty="0"/>
              <a:t> file described in 3GPP TS 31.103 [15B]; and</a:t>
            </a:r>
          </a:p>
          <a:p>
            <a:pPr marL="990575" lvl="1" indent="-380990" defTabSz="1219170" eaLnBrk="0" fontAlgn="base" hangingPunct="0">
              <a:spcBef>
                <a:spcPct val="20000"/>
              </a:spcBef>
              <a:spcAft>
                <a:spcPct val="0"/>
              </a:spcAft>
            </a:pPr>
            <a:r>
              <a:rPr lang="en-US" altLang="zh-CN" sz="1600" dirty="0"/>
              <a:t>c)	the </a:t>
            </a:r>
            <a:r>
              <a:rPr lang="en-US" altLang="zh-CN" sz="1600" dirty="0" err="1"/>
              <a:t>Timer_Emerg-reg</a:t>
            </a:r>
            <a:r>
              <a:rPr lang="en-US" altLang="zh-CN" sz="1600" dirty="0"/>
              <a:t> leaf of </a:t>
            </a:r>
            <a:r>
              <a:rPr lang="en-US" altLang="zh-CN" sz="1600" dirty="0">
                <a:ea typeface="MS Mincho" panose="02020609040205080304" pitchFamily="49" charset="-128"/>
              </a:rPr>
              <a:t>3GPP TS 24.167 </a:t>
            </a:r>
            <a:r>
              <a:rPr lang="en-US" altLang="zh-CN" sz="1600" dirty="0"/>
              <a:t>[8G].</a:t>
            </a:r>
          </a:p>
        </p:txBody>
      </p:sp>
    </p:spTree>
    <p:extLst>
      <p:ext uri="{BB962C8B-B14F-4D97-AF65-F5344CB8AC3E}">
        <p14:creationId xmlns:p14="http://schemas.microsoft.com/office/powerpoint/2010/main" val="37271982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481</Words>
  <Application>Microsoft Office PowerPoint</Application>
  <PresentationFormat>Widescreen</PresentationFormat>
  <Paragraphs>77</Paragraphs>
  <Slides>6</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vt:i4>
      </vt:variant>
    </vt:vector>
  </HeadingPairs>
  <TitlesOfParts>
    <vt:vector size="18" baseType="lpstr">
      <vt:lpstr>SimSun</vt:lpstr>
      <vt:lpstr>游ゴシック</vt:lpstr>
      <vt:lpstr>Arial</vt:lpstr>
      <vt:lpstr>Calibri</vt:lpstr>
      <vt:lpstr>Calibri Light</vt:lpstr>
      <vt:lpstr>等线</vt:lpstr>
      <vt:lpstr>MS Mincho</vt:lpstr>
      <vt:lpstr>新細明體</vt:lpstr>
      <vt:lpstr>Times New Roman</vt:lpstr>
      <vt:lpstr>Wingdings 2</vt:lpstr>
      <vt:lpstr>Wingdings 3</vt:lpstr>
      <vt:lpstr>Office Theme</vt:lpstr>
      <vt:lpstr>Redefine 3GPP TS 24.229 Emerg-reg timer</vt:lpstr>
      <vt:lpstr>PowerPoint Presentation</vt:lpstr>
      <vt:lpstr>Problem Statements</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Redefine 3GPP TS 24.229 Emerg-reg timer</dc:title>
  <dc:creator>Chiang, Henry</dc:creator>
  <cp:lastModifiedBy>Robert Zaus</cp:lastModifiedBy>
  <cp:revision>6</cp:revision>
  <dcterms:created xsi:type="dcterms:W3CDTF">2018-03-16T17:57:02Z</dcterms:created>
  <dcterms:modified xsi:type="dcterms:W3CDTF">2018-04-09T08:19:11Z</dcterms:modified>
</cp:coreProperties>
</file>