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2">
  <p:sldMasterIdLst>
    <p:sldMasterId id="2147483676" r:id="rId1"/>
  </p:sldMasterIdLst>
  <p:notesMasterIdLst>
    <p:notesMasterId r:id="rId9"/>
  </p:notesMasterIdLst>
  <p:handoutMasterIdLst>
    <p:handoutMasterId r:id="rId10"/>
  </p:handoutMasterIdLst>
  <p:sldIdLst>
    <p:sldId id="259" r:id="rId2"/>
    <p:sldId id="260" r:id="rId3"/>
    <p:sldId id="278" r:id="rId4"/>
    <p:sldId id="270" r:id="rId5"/>
    <p:sldId id="277" r:id="rId6"/>
    <p:sldId id="279" r:id="rId7"/>
    <p:sldId id="261" r:id="rId8"/>
  </p:sldIdLst>
  <p:sldSz cx="9144000" cy="6858000" type="screen4x3"/>
  <p:notesSz cx="6884988" cy="10018713"/>
  <p:embeddedFontLst>
    <p:embeddedFont>
      <p:font typeface="MS PGothic" panose="020B0600070205080204" pitchFamily="34" charset="-128"/>
      <p:regular r:id="rId11"/>
    </p:embeddedFont>
    <p:embeddedFont>
      <p:font typeface="MS PGothic" panose="020B0600070205080204" pitchFamily="34" charset="-128"/>
      <p:regular r:id="rId11"/>
    </p:embeddedFont>
    <p:embeddedFont>
      <p:font typeface="Ericsson Capital TT" panose="02000503000000020004" pitchFamily="2" charset="0"/>
      <p:regular r:id="rId12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0"/>
            <p14:sldId id="278"/>
            <p14:sldId id="270"/>
            <p14:sldId id="277"/>
            <p14:sldId id="279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27" autoAdjust="0"/>
    <p:restoredTop sz="87680" autoAdjust="0"/>
  </p:normalViewPr>
  <p:slideViewPr>
    <p:cSldViewPr snapToGrid="0" snapToObjects="1">
      <p:cViewPr varScale="1">
        <p:scale>
          <a:sx n="97" d="100"/>
          <a:sy n="97" d="100"/>
        </p:scale>
        <p:origin x="1218" y="78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-145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82" d="100"/>
          <a:sy n="82" d="100"/>
        </p:scale>
        <p:origin x="2274" y="-18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2017-10-31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2017-10-31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2017-10-31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A5A41-1212-4AA0-84DA-CCD3B21E2F3B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2017-10-31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E4B49DE-4AEC-420A-B1D7-19BC42C79169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85863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2017-10-31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E4B49DE-4AEC-420A-B1D7-19BC42C79169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45131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2017-10-31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FB3C2B-AACD-4F4A-8F66-5394675A62C4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9939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2017-10-31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3E2E0E-239D-466E-9793-AB2E2D77B458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16663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2017-10-31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3E2E0E-239D-466E-9793-AB2E2D77B458}" type="slidenum">
              <a:rPr lang="en-US" smtClean="0"/>
              <a:t>6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46932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2017-10-31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D25A79-337D-41AA-9466-1FF182C1C69D}" type="slidenum">
              <a:rPr lang="en-US" smtClean="0"/>
              <a:t>7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6740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93700" y="1808709"/>
            <a:ext cx="8351839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Ericsson Internal  |  2017-10-31  |  Page </a:t>
            </a:r>
            <a:fld id="{8BFE433A-8601-4E79-AF2A-AD7A5C3DC450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Push Notifications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Problem statement</a:t>
            </a:r>
          </a:p>
        </p:txBody>
      </p:sp>
      <p:sp>
        <p:nvSpPr>
          <p:cNvPr id="12" name="Rectangle 54">
            <a:extLst>
              <a:ext uri="{FF2B5EF4-FFF2-40B4-BE49-F238E27FC236}">
                <a16:creationId xmlns:a16="http://schemas.microsoft.com/office/drawing/2014/main" id="{547FC72D-35AB-4550-90FF-FBA625597DF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130201" y="614949"/>
            <a:ext cx="492125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 anchor="ctr"/>
          <a:lstStyle>
            <a:lvl1pPr eaLnBrk="0" hangingPunct="0">
              <a:spcBef>
                <a:spcPct val="20000"/>
              </a:spcBef>
              <a:buClr>
                <a:srgbClr val="00A9D4"/>
              </a:buClr>
              <a:buFont typeface="Arial" pitchFamily="34" charset="0"/>
              <a:buChar char="›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endParaRPr lang="sv-SE" altLang="en-US" sz="1400">
              <a:solidFill>
                <a:srgbClr val="58585A"/>
              </a:solidFill>
            </a:endParaRPr>
          </a:p>
        </p:txBody>
      </p:sp>
      <p:sp>
        <p:nvSpPr>
          <p:cNvPr id="68" name="Rectangle 54">
            <a:extLst>
              <a:ext uri="{FF2B5EF4-FFF2-40B4-BE49-F238E27FC236}">
                <a16:creationId xmlns:a16="http://schemas.microsoft.com/office/drawing/2014/main" id="{830C0886-FAA6-4F38-B6FF-8780A5B2ECF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130201" y="614949"/>
            <a:ext cx="492125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 anchor="ctr"/>
          <a:lstStyle>
            <a:lvl1pPr eaLnBrk="0" hangingPunct="0">
              <a:spcBef>
                <a:spcPct val="20000"/>
              </a:spcBef>
              <a:buClr>
                <a:srgbClr val="00A9D4"/>
              </a:buClr>
              <a:buFont typeface="Arial" pitchFamily="34" charset="0"/>
              <a:buChar char="›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endParaRPr lang="sv-SE" altLang="en-US" sz="1400">
              <a:solidFill>
                <a:srgbClr val="58585A"/>
              </a:solidFill>
            </a:endParaRPr>
          </a:p>
        </p:txBody>
      </p:sp>
      <p:sp>
        <p:nvSpPr>
          <p:cNvPr id="42" name="Rectangle 54">
            <a:extLst>
              <a:ext uri="{FF2B5EF4-FFF2-40B4-BE49-F238E27FC236}">
                <a16:creationId xmlns:a16="http://schemas.microsoft.com/office/drawing/2014/main" id="{E5638304-38D5-4700-AD24-8A70EA2BD67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867552" y="1584872"/>
            <a:ext cx="492125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 anchor="ctr"/>
          <a:lstStyle>
            <a:lvl1pPr eaLnBrk="0" hangingPunct="0">
              <a:spcBef>
                <a:spcPct val="20000"/>
              </a:spcBef>
              <a:buClr>
                <a:srgbClr val="00A9D4"/>
              </a:buClr>
              <a:buFont typeface="Arial" pitchFamily="34" charset="0"/>
              <a:buChar char="›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endParaRPr lang="sv-SE" altLang="en-US" sz="1400">
              <a:solidFill>
                <a:srgbClr val="58585A"/>
              </a:solidFill>
            </a:endParaRPr>
          </a:p>
        </p:txBody>
      </p:sp>
      <p:grpSp>
        <p:nvGrpSpPr>
          <p:cNvPr id="47" name="Group 4">
            <a:extLst>
              <a:ext uri="{FF2B5EF4-FFF2-40B4-BE49-F238E27FC236}">
                <a16:creationId xmlns:a16="http://schemas.microsoft.com/office/drawing/2014/main" id="{8DAA60F5-DC0C-4B12-B1EB-7AA6274BD08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025059" y="1837660"/>
            <a:ext cx="509991" cy="732620"/>
            <a:chOff x="183" y="860"/>
            <a:chExt cx="969" cy="1392"/>
          </a:xfrm>
        </p:grpSpPr>
        <p:grpSp>
          <p:nvGrpSpPr>
            <p:cNvPr id="48" name="Group 43">
              <a:extLst>
                <a:ext uri="{FF2B5EF4-FFF2-40B4-BE49-F238E27FC236}">
                  <a16:creationId xmlns:a16="http://schemas.microsoft.com/office/drawing/2014/main" id="{717340E6-6C97-4B13-99D6-94CB3CA48D8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86" y="860"/>
              <a:ext cx="966" cy="1391"/>
              <a:chOff x="186" y="860"/>
              <a:chExt cx="966" cy="1391"/>
            </a:xfrm>
          </p:grpSpPr>
          <p:sp>
            <p:nvSpPr>
              <p:cNvPr id="50" name="Freeform 4">
                <a:extLst>
                  <a:ext uri="{FF2B5EF4-FFF2-40B4-BE49-F238E27FC236}">
                    <a16:creationId xmlns:a16="http://schemas.microsoft.com/office/drawing/2014/main" id="{DC7E847F-E0BF-4D00-A256-9E41E86AB50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05" y="879"/>
                <a:ext cx="928" cy="1353"/>
              </a:xfrm>
              <a:custGeom>
                <a:avLst/>
                <a:gdLst>
                  <a:gd name="T0" fmla="*/ 65843298 w 393"/>
                  <a:gd name="T1" fmla="*/ 13905083 h 573"/>
                  <a:gd name="T2" fmla="*/ 65843298 w 393"/>
                  <a:gd name="T3" fmla="*/ 90573494 h 573"/>
                  <a:gd name="T4" fmla="*/ 60466241 w 393"/>
                  <a:gd name="T5" fmla="*/ 95977371 h 573"/>
                  <a:gd name="T6" fmla="*/ 5384022 w 393"/>
                  <a:gd name="T7" fmla="*/ 95977371 h 573"/>
                  <a:gd name="T8" fmla="*/ 0 w 393"/>
                  <a:gd name="T9" fmla="*/ 90573494 h 573"/>
                  <a:gd name="T10" fmla="*/ 0 w 393"/>
                  <a:gd name="T11" fmla="*/ 5382602 h 573"/>
                  <a:gd name="T12" fmla="*/ 5384022 w 393"/>
                  <a:gd name="T13" fmla="*/ 0 h 573"/>
                  <a:gd name="T14" fmla="*/ 60466241 w 393"/>
                  <a:gd name="T15" fmla="*/ 0 h 573"/>
                  <a:gd name="T16" fmla="*/ 65843298 w 393"/>
                  <a:gd name="T17" fmla="*/ 5382602 h 573"/>
                  <a:gd name="T18" fmla="*/ 65843298 w 393"/>
                  <a:gd name="T19" fmla="*/ 8497546 h 57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93"/>
                  <a:gd name="T31" fmla="*/ 0 h 573"/>
                  <a:gd name="T32" fmla="*/ 393 w 393"/>
                  <a:gd name="T33" fmla="*/ 573 h 57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93" h="573">
                    <a:moveTo>
                      <a:pt x="393" y="83"/>
                    </a:moveTo>
                    <a:cubicBezTo>
                      <a:pt x="393" y="541"/>
                      <a:pt x="393" y="541"/>
                      <a:pt x="393" y="541"/>
                    </a:cubicBezTo>
                    <a:cubicBezTo>
                      <a:pt x="393" y="559"/>
                      <a:pt x="379" y="573"/>
                      <a:pt x="361" y="573"/>
                    </a:cubicBezTo>
                    <a:cubicBezTo>
                      <a:pt x="32" y="573"/>
                      <a:pt x="32" y="573"/>
                      <a:pt x="32" y="573"/>
                    </a:cubicBezTo>
                    <a:cubicBezTo>
                      <a:pt x="14" y="573"/>
                      <a:pt x="0" y="559"/>
                      <a:pt x="0" y="54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361" y="0"/>
                      <a:pt x="361" y="0"/>
                      <a:pt x="361" y="0"/>
                    </a:cubicBezTo>
                    <a:cubicBezTo>
                      <a:pt x="379" y="0"/>
                      <a:pt x="393" y="14"/>
                      <a:pt x="393" y="32"/>
                    </a:cubicBezTo>
                    <a:cubicBezTo>
                      <a:pt x="393" y="51"/>
                      <a:pt x="393" y="51"/>
                      <a:pt x="393" y="5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51" name="Freeform 5">
                <a:extLst>
                  <a:ext uri="{FF2B5EF4-FFF2-40B4-BE49-F238E27FC236}">
                    <a16:creationId xmlns:a16="http://schemas.microsoft.com/office/drawing/2014/main" id="{6B40953D-6E5D-46A7-9004-E9161BB17336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186" y="860"/>
                <a:ext cx="966" cy="1391"/>
              </a:xfrm>
              <a:custGeom>
                <a:avLst/>
                <a:gdLst>
                  <a:gd name="T0" fmla="*/ 67402837 w 409"/>
                  <a:gd name="T1" fmla="*/ 11230778 h 589"/>
                  <a:gd name="T2" fmla="*/ 68764070 w 409"/>
                  <a:gd name="T3" fmla="*/ 9876220 h 589"/>
                  <a:gd name="T4" fmla="*/ 68764070 w 409"/>
                  <a:gd name="T5" fmla="*/ 6674623 h 589"/>
                  <a:gd name="T6" fmla="*/ 62067205 w 409"/>
                  <a:gd name="T7" fmla="*/ 0 h 589"/>
                  <a:gd name="T8" fmla="*/ 6687349 w 409"/>
                  <a:gd name="T9" fmla="*/ 0 h 589"/>
                  <a:gd name="T10" fmla="*/ 0 w 409"/>
                  <a:gd name="T11" fmla="*/ 6674623 h 589"/>
                  <a:gd name="T12" fmla="*/ 0 w 409"/>
                  <a:gd name="T13" fmla="*/ 92194627 h 589"/>
                  <a:gd name="T14" fmla="*/ 6687349 w 409"/>
                  <a:gd name="T15" fmla="*/ 98876680 h 589"/>
                  <a:gd name="T16" fmla="*/ 62067205 w 409"/>
                  <a:gd name="T17" fmla="*/ 98876680 h 589"/>
                  <a:gd name="T18" fmla="*/ 68764070 w 409"/>
                  <a:gd name="T19" fmla="*/ 92194627 h 589"/>
                  <a:gd name="T20" fmla="*/ 68764070 w 409"/>
                  <a:gd name="T21" fmla="*/ 15293849 h 589"/>
                  <a:gd name="T22" fmla="*/ 67402837 w 409"/>
                  <a:gd name="T23" fmla="*/ 13927471 h 589"/>
                  <a:gd name="T24" fmla="*/ 66047040 w 409"/>
                  <a:gd name="T25" fmla="*/ 15293849 h 589"/>
                  <a:gd name="T26" fmla="*/ 66047040 w 409"/>
                  <a:gd name="T27" fmla="*/ 92194627 h 589"/>
                  <a:gd name="T28" fmla="*/ 62067205 w 409"/>
                  <a:gd name="T29" fmla="*/ 96157161 h 589"/>
                  <a:gd name="T30" fmla="*/ 6687349 w 409"/>
                  <a:gd name="T31" fmla="*/ 96157161 h 589"/>
                  <a:gd name="T32" fmla="*/ 2717030 w 409"/>
                  <a:gd name="T33" fmla="*/ 92194627 h 589"/>
                  <a:gd name="T34" fmla="*/ 2717030 w 409"/>
                  <a:gd name="T35" fmla="*/ 6674623 h 589"/>
                  <a:gd name="T36" fmla="*/ 6687349 w 409"/>
                  <a:gd name="T37" fmla="*/ 2715296 h 589"/>
                  <a:gd name="T38" fmla="*/ 62067205 w 409"/>
                  <a:gd name="T39" fmla="*/ 2715296 h 589"/>
                  <a:gd name="T40" fmla="*/ 66047040 w 409"/>
                  <a:gd name="T41" fmla="*/ 6674623 h 589"/>
                  <a:gd name="T42" fmla="*/ 66047040 w 409"/>
                  <a:gd name="T43" fmla="*/ 9876220 h 589"/>
                  <a:gd name="T44" fmla="*/ 67402837 w 409"/>
                  <a:gd name="T45" fmla="*/ 11230778 h 589"/>
                  <a:gd name="T46" fmla="*/ 34295208 w 409"/>
                  <a:gd name="T47" fmla="*/ 12730791 h 589"/>
                  <a:gd name="T48" fmla="*/ 33080734 w 409"/>
                  <a:gd name="T49" fmla="*/ 13420753 h 589"/>
                  <a:gd name="T50" fmla="*/ 12590452 w 409"/>
                  <a:gd name="T51" fmla="*/ 54380680 h 589"/>
                  <a:gd name="T52" fmla="*/ 12807433 w 409"/>
                  <a:gd name="T53" fmla="*/ 55747145 h 589"/>
                  <a:gd name="T54" fmla="*/ 13957784 w 409"/>
                  <a:gd name="T55" fmla="*/ 56231841 h 589"/>
                  <a:gd name="T56" fmla="*/ 54812385 w 409"/>
                  <a:gd name="T57" fmla="*/ 56231841 h 589"/>
                  <a:gd name="T58" fmla="*/ 55930769 w 409"/>
                  <a:gd name="T59" fmla="*/ 55747145 h 589"/>
                  <a:gd name="T60" fmla="*/ 55930769 w 409"/>
                  <a:gd name="T61" fmla="*/ 54380680 h 589"/>
                  <a:gd name="T62" fmla="*/ 35646893 w 409"/>
                  <a:gd name="T63" fmla="*/ 13420753 h 589"/>
                  <a:gd name="T64" fmla="*/ 34295208 w 409"/>
                  <a:gd name="T65" fmla="*/ 12730791 h 589"/>
                  <a:gd name="T66" fmla="*/ 16150939 w 409"/>
                  <a:gd name="T67" fmla="*/ 53512887 h 589"/>
                  <a:gd name="T68" fmla="*/ 34295208 w 409"/>
                  <a:gd name="T69" fmla="*/ 17129426 h 589"/>
                  <a:gd name="T70" fmla="*/ 52575518 w 409"/>
                  <a:gd name="T71" fmla="*/ 53512887 h 589"/>
                  <a:gd name="T72" fmla="*/ 16150939 w 409"/>
                  <a:gd name="T73" fmla="*/ 53512887 h 58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09"/>
                  <a:gd name="T112" fmla="*/ 0 h 589"/>
                  <a:gd name="T113" fmla="*/ 409 w 409"/>
                  <a:gd name="T114" fmla="*/ 589 h 58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09" h="589">
                    <a:moveTo>
                      <a:pt x="401" y="67"/>
                    </a:moveTo>
                    <a:cubicBezTo>
                      <a:pt x="405" y="67"/>
                      <a:pt x="409" y="64"/>
                      <a:pt x="409" y="59"/>
                    </a:cubicBezTo>
                    <a:cubicBezTo>
                      <a:pt x="409" y="40"/>
                      <a:pt x="409" y="40"/>
                      <a:pt x="409" y="40"/>
                    </a:cubicBezTo>
                    <a:cubicBezTo>
                      <a:pt x="409" y="18"/>
                      <a:pt x="391" y="0"/>
                      <a:pt x="369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549"/>
                      <a:pt x="0" y="549"/>
                      <a:pt x="0" y="549"/>
                    </a:cubicBezTo>
                    <a:cubicBezTo>
                      <a:pt x="0" y="571"/>
                      <a:pt x="18" y="589"/>
                      <a:pt x="40" y="589"/>
                    </a:cubicBezTo>
                    <a:cubicBezTo>
                      <a:pt x="369" y="589"/>
                      <a:pt x="369" y="589"/>
                      <a:pt x="369" y="589"/>
                    </a:cubicBezTo>
                    <a:cubicBezTo>
                      <a:pt x="391" y="589"/>
                      <a:pt x="409" y="571"/>
                      <a:pt x="409" y="549"/>
                    </a:cubicBezTo>
                    <a:cubicBezTo>
                      <a:pt x="409" y="91"/>
                      <a:pt x="409" y="91"/>
                      <a:pt x="409" y="91"/>
                    </a:cubicBezTo>
                    <a:cubicBezTo>
                      <a:pt x="409" y="87"/>
                      <a:pt x="405" y="83"/>
                      <a:pt x="401" y="83"/>
                    </a:cubicBezTo>
                    <a:cubicBezTo>
                      <a:pt x="397" y="83"/>
                      <a:pt x="393" y="87"/>
                      <a:pt x="393" y="91"/>
                    </a:cubicBezTo>
                    <a:cubicBezTo>
                      <a:pt x="393" y="549"/>
                      <a:pt x="393" y="549"/>
                      <a:pt x="393" y="549"/>
                    </a:cubicBezTo>
                    <a:cubicBezTo>
                      <a:pt x="393" y="562"/>
                      <a:pt x="382" y="573"/>
                      <a:pt x="369" y="573"/>
                    </a:cubicBezTo>
                    <a:cubicBezTo>
                      <a:pt x="40" y="573"/>
                      <a:pt x="40" y="573"/>
                      <a:pt x="40" y="573"/>
                    </a:cubicBezTo>
                    <a:cubicBezTo>
                      <a:pt x="26" y="573"/>
                      <a:pt x="16" y="562"/>
                      <a:pt x="16" y="549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27"/>
                      <a:pt x="26" y="16"/>
                      <a:pt x="40" y="16"/>
                    </a:cubicBezTo>
                    <a:cubicBezTo>
                      <a:pt x="369" y="16"/>
                      <a:pt x="369" y="16"/>
                      <a:pt x="369" y="16"/>
                    </a:cubicBezTo>
                    <a:cubicBezTo>
                      <a:pt x="382" y="16"/>
                      <a:pt x="393" y="27"/>
                      <a:pt x="393" y="40"/>
                    </a:cubicBezTo>
                    <a:cubicBezTo>
                      <a:pt x="393" y="59"/>
                      <a:pt x="393" y="59"/>
                      <a:pt x="393" y="59"/>
                    </a:cubicBezTo>
                    <a:cubicBezTo>
                      <a:pt x="393" y="64"/>
                      <a:pt x="397" y="67"/>
                      <a:pt x="401" y="67"/>
                    </a:cubicBezTo>
                    <a:close/>
                    <a:moveTo>
                      <a:pt x="204" y="76"/>
                    </a:moveTo>
                    <a:cubicBezTo>
                      <a:pt x="201" y="76"/>
                      <a:pt x="199" y="78"/>
                      <a:pt x="197" y="80"/>
                    </a:cubicBezTo>
                    <a:cubicBezTo>
                      <a:pt x="75" y="324"/>
                      <a:pt x="75" y="324"/>
                      <a:pt x="75" y="324"/>
                    </a:cubicBezTo>
                    <a:cubicBezTo>
                      <a:pt x="74" y="326"/>
                      <a:pt x="74" y="329"/>
                      <a:pt x="76" y="332"/>
                    </a:cubicBezTo>
                    <a:cubicBezTo>
                      <a:pt x="77" y="334"/>
                      <a:pt x="80" y="335"/>
                      <a:pt x="83" y="335"/>
                    </a:cubicBezTo>
                    <a:cubicBezTo>
                      <a:pt x="326" y="335"/>
                      <a:pt x="326" y="335"/>
                      <a:pt x="326" y="335"/>
                    </a:cubicBezTo>
                    <a:cubicBezTo>
                      <a:pt x="329" y="335"/>
                      <a:pt x="332" y="334"/>
                      <a:pt x="333" y="332"/>
                    </a:cubicBezTo>
                    <a:cubicBezTo>
                      <a:pt x="334" y="329"/>
                      <a:pt x="335" y="326"/>
                      <a:pt x="333" y="324"/>
                    </a:cubicBezTo>
                    <a:cubicBezTo>
                      <a:pt x="212" y="80"/>
                      <a:pt x="212" y="80"/>
                      <a:pt x="212" y="80"/>
                    </a:cubicBezTo>
                    <a:cubicBezTo>
                      <a:pt x="210" y="78"/>
                      <a:pt x="207" y="76"/>
                      <a:pt x="204" y="76"/>
                    </a:cubicBezTo>
                    <a:close/>
                    <a:moveTo>
                      <a:pt x="96" y="319"/>
                    </a:moveTo>
                    <a:cubicBezTo>
                      <a:pt x="204" y="102"/>
                      <a:pt x="204" y="102"/>
                      <a:pt x="204" y="102"/>
                    </a:cubicBezTo>
                    <a:cubicBezTo>
                      <a:pt x="313" y="319"/>
                      <a:pt x="313" y="319"/>
                      <a:pt x="313" y="319"/>
                    </a:cubicBezTo>
                    <a:lnTo>
                      <a:pt x="96" y="319"/>
                    </a:lnTo>
                    <a:close/>
                  </a:path>
                </a:pathLst>
              </a:custGeom>
              <a:solidFill>
                <a:srgbClr val="0028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52" name="Text Box 6">
                <a:extLst>
                  <a:ext uri="{FF2B5EF4-FFF2-40B4-BE49-F238E27FC236}">
                    <a16:creationId xmlns:a16="http://schemas.microsoft.com/office/drawing/2014/main" id="{5C74C422-50CE-4079-B820-25966F1C16F2}"/>
                  </a:ext>
                </a:extLst>
              </p:cNvPr>
              <p:cNvSpPr txBox="1">
                <a:spLocks noChangeAspect="1" noChangeArrowheads="1"/>
              </p:cNvSpPr>
              <p:nvPr/>
            </p:nvSpPr>
            <p:spPr bwMode="auto">
              <a:xfrm>
                <a:off x="252" y="1743"/>
                <a:ext cx="816" cy="4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>
                <a:lvl1pPr algn="l" eaLnBrk="0" hangingPunct="0">
                  <a:spcBef>
                    <a:spcPct val="20000"/>
                  </a:spcBef>
                  <a:buClr>
                    <a:srgbClr val="00A9D4"/>
                  </a:buClr>
                  <a:buFont typeface="Arial" panose="020B0604020202020204" pitchFamily="34" charset="0"/>
                  <a:buChar char="›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lr>
                    <a:schemeClr val="tx1"/>
                  </a:buClr>
                  <a:buFont typeface="Ericsson Capital TT" panose="02000503000000020004" pitchFamily="2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lr>
                    <a:srgbClr val="92CCE5"/>
                  </a:buClr>
                  <a:buFont typeface="Ericsson Capital TT" panose="02000503000000020004" pitchFamily="2" charset="0"/>
                  <a:buChar char="›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lr>
                    <a:schemeClr val="tx1"/>
                  </a:buClr>
                  <a:buFont typeface="Ericsson Capital TT" panose="02000503000000020004" pitchFamily="2" charset="0"/>
                  <a:buChar char="-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lr>
                    <a:schemeClr val="tx1"/>
                  </a:buClr>
                  <a:buFont typeface="Ericsson Capital TT" panose="02000503000000020004" pitchFamily="2" charset="0"/>
                  <a:buChar char="›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anose="02000503000000020004" pitchFamily="2" charset="0"/>
                  <a:buChar char="›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anose="02000503000000020004" pitchFamily="2" charset="0"/>
                  <a:buChar char="›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anose="02000503000000020004" pitchFamily="2" charset="0"/>
                  <a:buChar char="›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anose="02000503000000020004" pitchFamily="2" charset="0"/>
                  <a:buChar char="›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lnSpc>
                    <a:spcPct val="80000"/>
                  </a:lnSpc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1000" dirty="0">
                    <a:solidFill>
                      <a:srgbClr val="00285F"/>
                    </a:solidFill>
                    <a:ea typeface="MS PGothic" panose="020B0600070205080204" pitchFamily="34" charset="-128"/>
                    <a:cs typeface="MS PGothic" panose="020B0600070205080204" pitchFamily="34" charset="-128"/>
                  </a:rPr>
                  <a:t>P-CSCF</a:t>
                </a:r>
                <a:endParaRPr lang="sv-SE" altLang="en-US" sz="1100" dirty="0">
                  <a:solidFill>
                    <a:srgbClr val="00285F"/>
                  </a:solidFill>
                  <a:ea typeface="MS PGothic" panose="020B0600070205080204" pitchFamily="34" charset="-128"/>
                  <a:cs typeface="MS PGothic" panose="020B0600070205080204" pitchFamily="34" charset="-128"/>
                </a:endParaRPr>
              </a:p>
            </p:txBody>
          </p:sp>
        </p:grpSp>
        <p:sp>
          <p:nvSpPr>
            <p:cNvPr id="49" name="Rectangle 9">
              <a:extLst>
                <a:ext uri="{FF2B5EF4-FFF2-40B4-BE49-F238E27FC236}">
                  <a16:creationId xmlns:a16="http://schemas.microsoft.com/office/drawing/2014/main" id="{AB8F9731-13F9-433A-9B37-566D2F87582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83" y="860"/>
              <a:ext cx="969" cy="1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rIns="0" anchor="ctr"/>
            <a:lstStyle>
              <a:lvl1pPr algn="l" eaLnBrk="0" hangingPunct="0">
                <a:spcBef>
                  <a:spcPct val="20000"/>
                </a:spcBef>
                <a:buClr>
                  <a:srgbClr val="00A9D4"/>
                </a:buClr>
                <a:buFont typeface="Arial" panose="020B0604020202020204" pitchFamily="34" charset="0"/>
                <a:buChar char="›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rgbClr val="92CCE5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-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anose="02000503000000020004" pitchFamily="2" charset="0"/>
                <a:buChar char="›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>
                <a:ea typeface="MS PGothic" panose="020B0600070205080204" pitchFamily="34" charset="-128"/>
                <a:cs typeface="MS PGothic" panose="020B0600070205080204" pitchFamily="34" charset="-128"/>
              </a:endParaRPr>
            </a:p>
          </p:txBody>
        </p: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F8037788-0C57-4F13-903C-CE58997879DD}"/>
              </a:ext>
            </a:extLst>
          </p:cNvPr>
          <p:cNvSpPr txBox="1"/>
          <p:nvPr/>
        </p:nvSpPr>
        <p:spPr>
          <a:xfrm>
            <a:off x="5715540" y="2698460"/>
            <a:ext cx="8819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0"/>
              </a:spcBef>
            </a:pPr>
            <a:r>
              <a:rPr lang="en-US" sz="1000" dirty="0"/>
              <a:t>RTP, MSRP</a:t>
            </a:r>
          </a:p>
          <a:p>
            <a:pPr algn="ctr">
              <a:spcBef>
                <a:spcPts val="0"/>
              </a:spcBef>
            </a:pPr>
            <a:r>
              <a:rPr lang="en-US" sz="1000" dirty="0"/>
              <a:t>Mb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0922319-8BFD-4212-9F97-AA7A37C1BF34}"/>
              </a:ext>
            </a:extLst>
          </p:cNvPr>
          <p:cNvSpPr txBox="1"/>
          <p:nvPr/>
        </p:nvSpPr>
        <p:spPr>
          <a:xfrm>
            <a:off x="2741760" y="2697130"/>
            <a:ext cx="10518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0"/>
              </a:spcBef>
            </a:pPr>
            <a:r>
              <a:rPr lang="en-US" sz="1000" dirty="0"/>
              <a:t>SRTP, SMSRP</a:t>
            </a:r>
          </a:p>
          <a:p>
            <a:pPr algn="ctr">
              <a:spcBef>
                <a:spcPts val="0"/>
              </a:spcBef>
            </a:pPr>
            <a:r>
              <a:rPr lang="en-US" sz="1000" dirty="0"/>
              <a:t>Mb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78C8CD4-251F-4155-9631-260D0817F6FD}"/>
              </a:ext>
            </a:extLst>
          </p:cNvPr>
          <p:cNvSpPr txBox="1"/>
          <p:nvPr/>
        </p:nvSpPr>
        <p:spPr>
          <a:xfrm>
            <a:off x="5943363" y="2130473"/>
            <a:ext cx="3898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0"/>
              </a:spcBef>
            </a:pPr>
            <a:r>
              <a:rPr lang="en-US" sz="1000" dirty="0"/>
              <a:t>SIP</a:t>
            </a:r>
          </a:p>
          <a:p>
            <a:pPr algn="ctr">
              <a:spcBef>
                <a:spcPts val="0"/>
              </a:spcBef>
            </a:pPr>
            <a:r>
              <a:rPr lang="en-US" sz="1000" dirty="0"/>
              <a:t>Mw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BDB6470-27D8-48F0-9471-17302DDD7A1C}"/>
              </a:ext>
            </a:extLst>
          </p:cNvPr>
          <p:cNvSpPr txBox="1"/>
          <p:nvPr/>
        </p:nvSpPr>
        <p:spPr>
          <a:xfrm>
            <a:off x="3948971" y="2130473"/>
            <a:ext cx="6944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0"/>
              </a:spcBef>
            </a:pPr>
            <a:r>
              <a:rPr lang="en-US" sz="1000" dirty="0" err="1"/>
              <a:t>SIPoTLS</a:t>
            </a:r>
            <a:endParaRPr lang="en-US" sz="1000" dirty="0"/>
          </a:p>
          <a:p>
            <a:pPr algn="ctr">
              <a:spcBef>
                <a:spcPts val="0"/>
              </a:spcBef>
            </a:pPr>
            <a:r>
              <a:rPr lang="en-US" sz="1000" dirty="0"/>
              <a:t>Gm’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B49BDAE0-24E8-4805-8FF1-410E6A96A6EA}"/>
              </a:ext>
            </a:extLst>
          </p:cNvPr>
          <p:cNvGrpSpPr/>
          <p:nvPr/>
        </p:nvGrpSpPr>
        <p:grpSpPr>
          <a:xfrm>
            <a:off x="778915" y="2106049"/>
            <a:ext cx="589239" cy="937190"/>
            <a:chOff x="492056" y="2192418"/>
            <a:chExt cx="589239" cy="937190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9A249AD8-870D-423D-9E61-4C0395611B49}"/>
                </a:ext>
              </a:extLst>
            </p:cNvPr>
            <p:cNvSpPr/>
            <p:nvPr/>
          </p:nvSpPr>
          <p:spPr bwMode="auto">
            <a:xfrm>
              <a:off x="562493" y="2412551"/>
              <a:ext cx="427290" cy="444949"/>
            </a:xfrm>
            <a:prstGeom prst="round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i-FI" sz="1400" b="0" i="0" u="none" strike="noStrike" cap="none" normalizeH="0" baseline="0" dirty="0" err="1">
                  <a:ln>
                    <a:noFill/>
                  </a:ln>
                  <a:solidFill>
                    <a:srgbClr val="00A9D4"/>
                  </a:solidFill>
                  <a:effectLst/>
                  <a:latin typeface="Arial" charset="0"/>
                </a:rPr>
                <a:t>App</a:t>
              </a:r>
              <a:endParaRPr kumimoji="0" lang="en-US" sz="1400" b="0" i="0" u="none" strike="noStrike" cap="none" normalizeH="0" baseline="0" dirty="0">
                <a:ln>
                  <a:noFill/>
                </a:ln>
                <a:solidFill>
                  <a:srgbClr val="00A9D4"/>
                </a:solidFill>
                <a:effectLst/>
                <a:latin typeface="Arial" charset="0"/>
              </a:endParaRPr>
            </a:p>
          </p:txBody>
        </p:sp>
        <p:sp>
          <p:nvSpPr>
            <p:cNvPr id="60" name="Freeform 6">
              <a:extLst>
                <a:ext uri="{FF2B5EF4-FFF2-40B4-BE49-F238E27FC236}">
                  <a16:creationId xmlns:a16="http://schemas.microsoft.com/office/drawing/2014/main" id="{0FD48756-B677-4814-BA75-CB4313CEB9E0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92056" y="2192418"/>
              <a:ext cx="589239" cy="937190"/>
            </a:xfrm>
            <a:custGeom>
              <a:avLst/>
              <a:gdLst>
                <a:gd name="T0" fmla="*/ 2147483646 w 241"/>
                <a:gd name="T1" fmla="*/ 2147483646 h 383"/>
                <a:gd name="T2" fmla="*/ 2147483646 w 241"/>
                <a:gd name="T3" fmla="*/ 2147483646 h 383"/>
                <a:gd name="T4" fmla="*/ 2147483646 w 241"/>
                <a:gd name="T5" fmla="*/ 2147483646 h 383"/>
                <a:gd name="T6" fmla="*/ 2147483646 w 241"/>
                <a:gd name="T7" fmla="*/ 2147483646 h 383"/>
                <a:gd name="T8" fmla="*/ 2147483646 w 241"/>
                <a:gd name="T9" fmla="*/ 2147483646 h 383"/>
                <a:gd name="T10" fmla="*/ 2147483646 w 241"/>
                <a:gd name="T11" fmla="*/ 2147483646 h 383"/>
                <a:gd name="T12" fmla="*/ 2147483646 w 241"/>
                <a:gd name="T13" fmla="*/ 2147483646 h 383"/>
                <a:gd name="T14" fmla="*/ 2147483646 w 241"/>
                <a:gd name="T15" fmla="*/ 2147483646 h 383"/>
                <a:gd name="T16" fmla="*/ 2147483646 w 241"/>
                <a:gd name="T17" fmla="*/ 0 h 383"/>
                <a:gd name="T18" fmla="*/ 2147483646 w 241"/>
                <a:gd name="T19" fmla="*/ 0 h 383"/>
                <a:gd name="T20" fmla="*/ 0 w 241"/>
                <a:gd name="T21" fmla="*/ 2147483646 h 383"/>
                <a:gd name="T22" fmla="*/ 0 w 241"/>
                <a:gd name="T23" fmla="*/ 2147483646 h 383"/>
                <a:gd name="T24" fmla="*/ 2147483646 w 241"/>
                <a:gd name="T25" fmla="*/ 2147483646 h 383"/>
                <a:gd name="T26" fmla="*/ 2147483646 w 241"/>
                <a:gd name="T27" fmla="*/ 2147483646 h 383"/>
                <a:gd name="T28" fmla="*/ 2147483646 w 241"/>
                <a:gd name="T29" fmla="*/ 2147483646 h 383"/>
                <a:gd name="T30" fmla="*/ 2147483646 w 241"/>
                <a:gd name="T31" fmla="*/ 2147483646 h 383"/>
                <a:gd name="T32" fmla="*/ 2147483646 w 241"/>
                <a:gd name="T33" fmla="*/ 2147483646 h 383"/>
                <a:gd name="T34" fmla="*/ 2147483646 w 241"/>
                <a:gd name="T35" fmla="*/ 2147483646 h 383"/>
                <a:gd name="T36" fmla="*/ 2147483646 w 241"/>
                <a:gd name="T37" fmla="*/ 2147483646 h 383"/>
                <a:gd name="T38" fmla="*/ 2147483646 w 241"/>
                <a:gd name="T39" fmla="*/ 2147483646 h 383"/>
                <a:gd name="T40" fmla="*/ 2147483646 w 241"/>
                <a:gd name="T41" fmla="*/ 2147483646 h 383"/>
                <a:gd name="T42" fmla="*/ 2147483646 w 241"/>
                <a:gd name="T43" fmla="*/ 2147483646 h 383"/>
                <a:gd name="T44" fmla="*/ 2147483646 w 241"/>
                <a:gd name="T45" fmla="*/ 2147483646 h 383"/>
                <a:gd name="T46" fmla="*/ 2147483646 w 241"/>
                <a:gd name="T47" fmla="*/ 2147483646 h 383"/>
                <a:gd name="T48" fmla="*/ 2147483646 w 241"/>
                <a:gd name="T49" fmla="*/ 2147483646 h 383"/>
                <a:gd name="T50" fmla="*/ 2147483646 w 241"/>
                <a:gd name="T51" fmla="*/ 2147483646 h 383"/>
                <a:gd name="T52" fmla="*/ 2147483646 w 241"/>
                <a:gd name="T53" fmla="*/ 2147483646 h 383"/>
                <a:gd name="T54" fmla="*/ 2147483646 w 241"/>
                <a:gd name="T55" fmla="*/ 2147483646 h 383"/>
                <a:gd name="T56" fmla="*/ 2147483646 w 241"/>
                <a:gd name="T57" fmla="*/ 2147483646 h 383"/>
                <a:gd name="T58" fmla="*/ 2147483646 w 241"/>
                <a:gd name="T59" fmla="*/ 2147483646 h 383"/>
                <a:gd name="T60" fmla="*/ 2147483646 w 241"/>
                <a:gd name="T61" fmla="*/ 2147483646 h 383"/>
                <a:gd name="T62" fmla="*/ 2147483646 w 241"/>
                <a:gd name="T63" fmla="*/ 2147483646 h 383"/>
                <a:gd name="T64" fmla="*/ 2147483646 w 241"/>
                <a:gd name="T65" fmla="*/ 2147483646 h 383"/>
                <a:gd name="T66" fmla="*/ 2147483646 w 241"/>
                <a:gd name="T67" fmla="*/ 2147483646 h 383"/>
                <a:gd name="T68" fmla="*/ 2147483646 w 241"/>
                <a:gd name="T69" fmla="*/ 2147483646 h 383"/>
                <a:gd name="T70" fmla="*/ 2147483646 w 241"/>
                <a:gd name="T71" fmla="*/ 2147483646 h 383"/>
                <a:gd name="T72" fmla="*/ 2147483646 w 241"/>
                <a:gd name="T73" fmla="*/ 2147483646 h 383"/>
                <a:gd name="T74" fmla="*/ 2147483646 w 241"/>
                <a:gd name="T75" fmla="*/ 2147483646 h 383"/>
                <a:gd name="T76" fmla="*/ 2147483646 w 241"/>
                <a:gd name="T77" fmla="*/ 2147483646 h 383"/>
                <a:gd name="T78" fmla="*/ 2147483646 w 241"/>
                <a:gd name="T79" fmla="*/ 2147483646 h 383"/>
                <a:gd name="T80" fmla="*/ 2147483646 w 241"/>
                <a:gd name="T81" fmla="*/ 2147483646 h 383"/>
                <a:gd name="T82" fmla="*/ 2147483646 w 241"/>
                <a:gd name="T83" fmla="*/ 2147483646 h 383"/>
                <a:gd name="T84" fmla="*/ 2147483646 w 241"/>
                <a:gd name="T85" fmla="*/ 2147483646 h 383"/>
                <a:gd name="T86" fmla="*/ 2147483646 w 241"/>
                <a:gd name="T87" fmla="*/ 2147483646 h 383"/>
                <a:gd name="T88" fmla="*/ 2147483646 w 241"/>
                <a:gd name="T89" fmla="*/ 2147483646 h 38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241" h="383">
                  <a:moveTo>
                    <a:pt x="117" y="356"/>
                  </a:moveTo>
                  <a:cubicBezTo>
                    <a:pt x="127" y="356"/>
                    <a:pt x="135" y="348"/>
                    <a:pt x="135" y="338"/>
                  </a:cubicBezTo>
                  <a:cubicBezTo>
                    <a:pt x="135" y="329"/>
                    <a:pt x="127" y="321"/>
                    <a:pt x="117" y="321"/>
                  </a:cubicBezTo>
                  <a:cubicBezTo>
                    <a:pt x="107" y="321"/>
                    <a:pt x="99" y="329"/>
                    <a:pt x="99" y="338"/>
                  </a:cubicBezTo>
                  <a:cubicBezTo>
                    <a:pt x="99" y="348"/>
                    <a:pt x="107" y="356"/>
                    <a:pt x="117" y="356"/>
                  </a:cubicBezTo>
                  <a:close/>
                  <a:moveTo>
                    <a:pt x="233" y="90"/>
                  </a:moveTo>
                  <a:cubicBezTo>
                    <a:pt x="237" y="90"/>
                    <a:pt x="241" y="87"/>
                    <a:pt x="241" y="82"/>
                  </a:cubicBezTo>
                  <a:cubicBezTo>
                    <a:pt x="241" y="19"/>
                    <a:pt x="241" y="19"/>
                    <a:pt x="241" y="19"/>
                  </a:cubicBezTo>
                  <a:cubicBezTo>
                    <a:pt x="241" y="8"/>
                    <a:pt x="232" y="0"/>
                    <a:pt x="22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0" y="375"/>
                    <a:pt x="8" y="383"/>
                    <a:pt x="19" y="383"/>
                  </a:cubicBezTo>
                  <a:cubicBezTo>
                    <a:pt x="221" y="383"/>
                    <a:pt x="221" y="383"/>
                    <a:pt x="221" y="383"/>
                  </a:cubicBezTo>
                  <a:cubicBezTo>
                    <a:pt x="232" y="383"/>
                    <a:pt x="241" y="375"/>
                    <a:pt x="241" y="364"/>
                  </a:cubicBezTo>
                  <a:cubicBezTo>
                    <a:pt x="241" y="114"/>
                    <a:pt x="241" y="114"/>
                    <a:pt x="241" y="114"/>
                  </a:cubicBezTo>
                  <a:cubicBezTo>
                    <a:pt x="241" y="110"/>
                    <a:pt x="237" y="106"/>
                    <a:pt x="233" y="106"/>
                  </a:cubicBezTo>
                  <a:cubicBezTo>
                    <a:pt x="228" y="106"/>
                    <a:pt x="225" y="110"/>
                    <a:pt x="225" y="114"/>
                  </a:cubicBezTo>
                  <a:cubicBezTo>
                    <a:pt x="225" y="295"/>
                    <a:pt x="225" y="295"/>
                    <a:pt x="225" y="295"/>
                  </a:cubicBezTo>
                  <a:cubicBezTo>
                    <a:pt x="16" y="295"/>
                    <a:pt x="16" y="295"/>
                    <a:pt x="16" y="295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25" y="69"/>
                    <a:pt x="225" y="69"/>
                    <a:pt x="225" y="69"/>
                  </a:cubicBezTo>
                  <a:cubicBezTo>
                    <a:pt x="225" y="82"/>
                    <a:pt x="225" y="82"/>
                    <a:pt x="225" y="82"/>
                  </a:cubicBezTo>
                  <a:cubicBezTo>
                    <a:pt x="225" y="87"/>
                    <a:pt x="228" y="90"/>
                    <a:pt x="233" y="90"/>
                  </a:cubicBezTo>
                  <a:close/>
                  <a:moveTo>
                    <a:pt x="225" y="311"/>
                  </a:moveTo>
                  <a:cubicBezTo>
                    <a:pt x="225" y="364"/>
                    <a:pt x="225" y="364"/>
                    <a:pt x="225" y="364"/>
                  </a:cubicBezTo>
                  <a:cubicBezTo>
                    <a:pt x="225" y="366"/>
                    <a:pt x="223" y="367"/>
                    <a:pt x="221" y="367"/>
                  </a:cubicBezTo>
                  <a:cubicBezTo>
                    <a:pt x="19" y="367"/>
                    <a:pt x="19" y="367"/>
                    <a:pt x="19" y="367"/>
                  </a:cubicBezTo>
                  <a:cubicBezTo>
                    <a:pt x="17" y="367"/>
                    <a:pt x="16" y="366"/>
                    <a:pt x="16" y="364"/>
                  </a:cubicBezTo>
                  <a:cubicBezTo>
                    <a:pt x="16" y="311"/>
                    <a:pt x="16" y="311"/>
                    <a:pt x="16" y="311"/>
                  </a:cubicBezTo>
                  <a:lnTo>
                    <a:pt x="225" y="311"/>
                  </a:lnTo>
                  <a:close/>
                  <a:moveTo>
                    <a:pt x="16" y="53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6" y="17"/>
                    <a:pt x="17" y="16"/>
                    <a:pt x="19" y="16"/>
                  </a:cubicBezTo>
                  <a:cubicBezTo>
                    <a:pt x="221" y="16"/>
                    <a:pt x="221" y="16"/>
                    <a:pt x="221" y="16"/>
                  </a:cubicBezTo>
                  <a:cubicBezTo>
                    <a:pt x="223" y="16"/>
                    <a:pt x="225" y="17"/>
                    <a:pt x="225" y="19"/>
                  </a:cubicBezTo>
                  <a:cubicBezTo>
                    <a:pt x="225" y="53"/>
                    <a:pt x="225" y="53"/>
                    <a:pt x="225" y="53"/>
                  </a:cubicBezTo>
                  <a:lnTo>
                    <a:pt x="16" y="53"/>
                  </a:lnTo>
                  <a:close/>
                  <a:moveTo>
                    <a:pt x="135" y="26"/>
                  </a:moveTo>
                  <a:cubicBezTo>
                    <a:pt x="99" y="26"/>
                    <a:pt x="99" y="26"/>
                    <a:pt x="99" y="26"/>
                  </a:cubicBezTo>
                  <a:cubicBezTo>
                    <a:pt x="95" y="26"/>
                    <a:pt x="91" y="30"/>
                    <a:pt x="91" y="34"/>
                  </a:cubicBezTo>
                  <a:cubicBezTo>
                    <a:pt x="91" y="38"/>
                    <a:pt x="95" y="42"/>
                    <a:pt x="99" y="42"/>
                  </a:cubicBezTo>
                  <a:cubicBezTo>
                    <a:pt x="135" y="42"/>
                    <a:pt x="135" y="42"/>
                    <a:pt x="135" y="42"/>
                  </a:cubicBezTo>
                  <a:cubicBezTo>
                    <a:pt x="139" y="42"/>
                    <a:pt x="143" y="38"/>
                    <a:pt x="143" y="34"/>
                  </a:cubicBezTo>
                  <a:cubicBezTo>
                    <a:pt x="143" y="30"/>
                    <a:pt x="139" y="26"/>
                    <a:pt x="135" y="26"/>
                  </a:cubicBezTo>
                  <a:close/>
                </a:path>
              </a:pathLst>
            </a:custGeom>
            <a:solidFill>
              <a:srgbClr val="585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9D9EC172-0EFB-4869-9BF3-CD180F60918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96309" y="1908466"/>
            <a:ext cx="1716087" cy="1292362"/>
            <a:chOff x="113" y="799"/>
            <a:chExt cx="1377" cy="1037"/>
          </a:xfrm>
        </p:grpSpPr>
        <p:sp>
          <p:nvSpPr>
            <p:cNvPr id="62" name="Freeform 4">
              <a:extLst>
                <a:ext uri="{FF2B5EF4-FFF2-40B4-BE49-F238E27FC236}">
                  <a16:creationId xmlns:a16="http://schemas.microsoft.com/office/drawing/2014/main" id="{EEAE1ABE-24F9-425B-9EB8-26CB0B76180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3" y="799"/>
              <a:ext cx="1377" cy="1037"/>
            </a:xfrm>
            <a:custGeom>
              <a:avLst/>
              <a:gdLst>
                <a:gd name="T0" fmla="*/ 54825843 w 583"/>
                <a:gd name="T1" fmla="*/ 58469906 h 439"/>
                <a:gd name="T2" fmla="*/ 96545098 w 583"/>
                <a:gd name="T3" fmla="*/ 36227427 h 439"/>
                <a:gd name="T4" fmla="*/ 167169092 w 583"/>
                <a:gd name="T5" fmla="*/ 41771458 h 439"/>
                <a:gd name="T6" fmla="*/ 203351595 w 583"/>
                <a:gd name="T7" fmla="*/ 77995864 h 439"/>
                <a:gd name="T8" fmla="*/ 204970853 w 583"/>
                <a:gd name="T9" fmla="*/ 125263451 h 439"/>
                <a:gd name="T10" fmla="*/ 159551589 w 583"/>
                <a:gd name="T11" fmla="*/ 147505769 h 439"/>
                <a:gd name="T12" fmla="*/ 116683277 w 583"/>
                <a:gd name="T13" fmla="*/ 155149397 h 439"/>
                <a:gd name="T14" fmla="*/ 65930210 w 583"/>
                <a:gd name="T15" fmla="*/ 148389739 h 439"/>
                <a:gd name="T16" fmla="*/ 34088299 w 583"/>
                <a:gd name="T17" fmla="*/ 116570427 h 439"/>
                <a:gd name="T18" fmla="*/ 54825843 w 583"/>
                <a:gd name="T19" fmla="*/ 58469906 h 4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83"/>
                <a:gd name="T31" fmla="*/ 0 h 439"/>
                <a:gd name="T32" fmla="*/ 583 w 583"/>
                <a:gd name="T33" fmla="*/ 439 h 4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83" h="439">
                  <a:moveTo>
                    <a:pt x="138" y="147"/>
                  </a:moveTo>
                  <a:cubicBezTo>
                    <a:pt x="144" y="78"/>
                    <a:pt x="201" y="68"/>
                    <a:pt x="243" y="91"/>
                  </a:cubicBezTo>
                  <a:cubicBezTo>
                    <a:pt x="276" y="24"/>
                    <a:pt x="384" y="0"/>
                    <a:pt x="421" y="105"/>
                  </a:cubicBezTo>
                  <a:cubicBezTo>
                    <a:pt x="492" y="105"/>
                    <a:pt x="512" y="143"/>
                    <a:pt x="512" y="196"/>
                  </a:cubicBezTo>
                  <a:cubicBezTo>
                    <a:pt x="583" y="223"/>
                    <a:pt x="577" y="298"/>
                    <a:pt x="516" y="315"/>
                  </a:cubicBezTo>
                  <a:cubicBezTo>
                    <a:pt x="499" y="389"/>
                    <a:pt x="449" y="392"/>
                    <a:pt x="402" y="371"/>
                  </a:cubicBezTo>
                  <a:cubicBezTo>
                    <a:pt x="359" y="421"/>
                    <a:pt x="314" y="402"/>
                    <a:pt x="294" y="390"/>
                  </a:cubicBezTo>
                  <a:cubicBezTo>
                    <a:pt x="255" y="418"/>
                    <a:pt x="212" y="439"/>
                    <a:pt x="166" y="373"/>
                  </a:cubicBezTo>
                  <a:cubicBezTo>
                    <a:pt x="62" y="389"/>
                    <a:pt x="86" y="293"/>
                    <a:pt x="86" y="293"/>
                  </a:cubicBezTo>
                  <a:cubicBezTo>
                    <a:pt x="86" y="293"/>
                    <a:pt x="0" y="193"/>
                    <a:pt x="138" y="1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504B232D-7EF5-4003-BFC8-BBF526B2EE1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33" y="863"/>
              <a:ext cx="1233" cy="942"/>
              <a:chOff x="216" y="863"/>
              <a:chExt cx="1233" cy="942"/>
            </a:xfrm>
          </p:grpSpPr>
          <p:sp>
            <p:nvSpPr>
              <p:cNvPr id="64" name="Freeform 6">
                <a:extLst>
                  <a:ext uri="{FF2B5EF4-FFF2-40B4-BE49-F238E27FC236}">
                    <a16:creationId xmlns:a16="http://schemas.microsoft.com/office/drawing/2014/main" id="{3A4F4027-2732-4693-803C-B76F51EFAF9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16" y="863"/>
                <a:ext cx="1233" cy="942"/>
              </a:xfrm>
              <a:custGeom>
                <a:avLst/>
                <a:gdLst>
                  <a:gd name="T0" fmla="*/ 36192592 w 522"/>
                  <a:gd name="T1" fmla="*/ 140885418 h 399"/>
                  <a:gd name="T2" fmla="*/ 10256288 w 522"/>
                  <a:gd name="T3" fmla="*/ 105765612 h 399"/>
                  <a:gd name="T4" fmla="*/ 0 w 522"/>
                  <a:gd name="T5" fmla="*/ 80935004 h 399"/>
                  <a:gd name="T6" fmla="*/ 31759028 w 522"/>
                  <a:gd name="T7" fmla="*/ 43809332 h 399"/>
                  <a:gd name="T8" fmla="*/ 59576510 w 522"/>
                  <a:gd name="T9" fmla="*/ 16220461 h 399"/>
                  <a:gd name="T10" fmla="*/ 110580766 w 522"/>
                  <a:gd name="T11" fmla="*/ 0 h 399"/>
                  <a:gd name="T12" fmla="*/ 149492430 w 522"/>
                  <a:gd name="T13" fmla="*/ 28400457 h 399"/>
                  <a:gd name="T14" fmla="*/ 171010852 w 522"/>
                  <a:gd name="T15" fmla="*/ 33618304 h 399"/>
                  <a:gd name="T16" fmla="*/ 171637679 w 522"/>
                  <a:gd name="T17" fmla="*/ 37939763 h 399"/>
                  <a:gd name="T18" fmla="*/ 167298559 w 522"/>
                  <a:gd name="T19" fmla="*/ 38584412 h 399"/>
                  <a:gd name="T20" fmla="*/ 147936287 w 522"/>
                  <a:gd name="T21" fmla="*/ 34748744 h 399"/>
                  <a:gd name="T22" fmla="*/ 144220746 w 522"/>
                  <a:gd name="T23" fmla="*/ 32412752 h 399"/>
                  <a:gd name="T24" fmla="*/ 79087081 w 522"/>
                  <a:gd name="T25" fmla="*/ 27253580 h 399"/>
                  <a:gd name="T26" fmla="*/ 76740833 w 522"/>
                  <a:gd name="T27" fmla="*/ 28755612 h 399"/>
                  <a:gd name="T28" fmla="*/ 59576510 w 522"/>
                  <a:gd name="T29" fmla="*/ 22585135 h 399"/>
                  <a:gd name="T30" fmla="*/ 38185960 w 522"/>
                  <a:gd name="T31" fmla="*/ 43809332 h 399"/>
                  <a:gd name="T32" fmla="*/ 38185960 w 522"/>
                  <a:gd name="T33" fmla="*/ 50130244 h 399"/>
                  <a:gd name="T34" fmla="*/ 35836035 w 522"/>
                  <a:gd name="T35" fmla="*/ 51340865 h 399"/>
                  <a:gd name="T36" fmla="*/ 15809765 w 522"/>
                  <a:gd name="T37" fmla="*/ 102637961 h 399"/>
                  <a:gd name="T38" fmla="*/ 16679058 w 522"/>
                  <a:gd name="T39" fmla="*/ 106120399 h 399"/>
                  <a:gd name="T40" fmla="*/ 36192592 w 522"/>
                  <a:gd name="T41" fmla="*/ 134584600 h 399"/>
                  <a:gd name="T42" fmla="*/ 44620340 w 522"/>
                  <a:gd name="T43" fmla="*/ 133026081 h 399"/>
                  <a:gd name="T44" fmla="*/ 48962418 w 522"/>
                  <a:gd name="T45" fmla="*/ 134584600 h 399"/>
                  <a:gd name="T46" fmla="*/ 73239054 w 522"/>
                  <a:gd name="T47" fmla="*/ 151073642 h 399"/>
                  <a:gd name="T48" fmla="*/ 96254372 w 522"/>
                  <a:gd name="T49" fmla="*/ 139260476 h 399"/>
                  <a:gd name="T50" fmla="*/ 98616275 w 522"/>
                  <a:gd name="T51" fmla="*/ 140035182 h 399"/>
                  <a:gd name="T52" fmla="*/ 136798069 w 522"/>
                  <a:gd name="T53" fmla="*/ 133379319 h 399"/>
                  <a:gd name="T54" fmla="*/ 139150945 w 522"/>
                  <a:gd name="T55" fmla="*/ 131879365 h 399"/>
                  <a:gd name="T56" fmla="*/ 157041373 w 522"/>
                  <a:gd name="T57" fmla="*/ 137699556 h 399"/>
                  <a:gd name="T58" fmla="*/ 180899137 w 522"/>
                  <a:gd name="T59" fmla="*/ 113984271 h 399"/>
                  <a:gd name="T60" fmla="*/ 183621055 w 522"/>
                  <a:gd name="T61" fmla="*/ 110504639 h 399"/>
                  <a:gd name="T62" fmla="*/ 201142162 w 522"/>
                  <a:gd name="T63" fmla="*/ 90410570 h 399"/>
                  <a:gd name="T64" fmla="*/ 180899137 w 522"/>
                  <a:gd name="T65" fmla="*/ 69035938 h 399"/>
                  <a:gd name="T66" fmla="*/ 180056903 w 522"/>
                  <a:gd name="T67" fmla="*/ 66695375 h 399"/>
                  <a:gd name="T68" fmla="*/ 175714691 w 522"/>
                  <a:gd name="T69" fmla="*/ 46936529 h 399"/>
                  <a:gd name="T70" fmla="*/ 176559480 w 522"/>
                  <a:gd name="T71" fmla="*/ 42259777 h 399"/>
                  <a:gd name="T72" fmla="*/ 186809140 w 522"/>
                  <a:gd name="T73" fmla="*/ 62375165 h 399"/>
                  <a:gd name="T74" fmla="*/ 186809140 w 522"/>
                  <a:gd name="T75" fmla="*/ 64714699 h 399"/>
                  <a:gd name="T76" fmla="*/ 187323641 w 522"/>
                  <a:gd name="T77" fmla="*/ 115964698 h 399"/>
                  <a:gd name="T78" fmla="*/ 157041373 w 522"/>
                  <a:gd name="T79" fmla="*/ 144060159 h 399"/>
                  <a:gd name="T80" fmla="*/ 114414062 w 522"/>
                  <a:gd name="T81" fmla="*/ 151907624 h 399"/>
                  <a:gd name="T82" fmla="*/ 97465112 w 522"/>
                  <a:gd name="T83" fmla="*/ 146755205 h 399"/>
                  <a:gd name="T84" fmla="*/ 44095992 w 522"/>
                  <a:gd name="T85" fmla="*/ 139743608 h 39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522"/>
                  <a:gd name="T130" fmla="*/ 0 h 399"/>
                  <a:gd name="T131" fmla="*/ 522 w 522"/>
                  <a:gd name="T132" fmla="*/ 399 h 39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522" h="399">
                    <a:moveTo>
                      <a:pt x="111" y="354"/>
                    </a:moveTo>
                    <a:cubicBezTo>
                      <a:pt x="105" y="356"/>
                      <a:pt x="98" y="357"/>
                      <a:pt x="91" y="357"/>
                    </a:cubicBezTo>
                    <a:cubicBezTo>
                      <a:pt x="91" y="357"/>
                      <a:pt x="91" y="357"/>
                      <a:pt x="91" y="357"/>
                    </a:cubicBezTo>
                    <a:cubicBezTo>
                      <a:pt x="53" y="357"/>
                      <a:pt x="23" y="326"/>
                      <a:pt x="23" y="288"/>
                    </a:cubicBezTo>
                    <a:cubicBezTo>
                      <a:pt x="23" y="288"/>
                      <a:pt x="23" y="288"/>
                      <a:pt x="23" y="288"/>
                    </a:cubicBezTo>
                    <a:cubicBezTo>
                      <a:pt x="23" y="281"/>
                      <a:pt x="24" y="275"/>
                      <a:pt x="26" y="268"/>
                    </a:cubicBezTo>
                    <a:cubicBezTo>
                      <a:pt x="26" y="268"/>
                      <a:pt x="26" y="268"/>
                      <a:pt x="26" y="268"/>
                    </a:cubicBezTo>
                    <a:cubicBezTo>
                      <a:pt x="10" y="252"/>
                      <a:pt x="0" y="230"/>
                      <a:pt x="0" y="205"/>
                    </a:cubicBezTo>
                    <a:cubicBezTo>
                      <a:pt x="0" y="205"/>
                      <a:pt x="0" y="205"/>
                      <a:pt x="0" y="205"/>
                    </a:cubicBezTo>
                    <a:cubicBezTo>
                      <a:pt x="0" y="159"/>
                      <a:pt x="35" y="120"/>
                      <a:pt x="81" y="115"/>
                    </a:cubicBezTo>
                    <a:cubicBezTo>
                      <a:pt x="81" y="115"/>
                      <a:pt x="81" y="115"/>
                      <a:pt x="81" y="115"/>
                    </a:cubicBezTo>
                    <a:cubicBezTo>
                      <a:pt x="80" y="114"/>
                      <a:pt x="80" y="112"/>
                      <a:pt x="80" y="111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0" y="72"/>
                      <a:pt x="111" y="41"/>
                      <a:pt x="150" y="41"/>
                    </a:cubicBezTo>
                    <a:cubicBezTo>
                      <a:pt x="150" y="41"/>
                      <a:pt x="150" y="41"/>
                      <a:pt x="150" y="41"/>
                    </a:cubicBezTo>
                    <a:cubicBezTo>
                      <a:pt x="164" y="41"/>
                      <a:pt x="177" y="46"/>
                      <a:pt x="188" y="53"/>
                    </a:cubicBezTo>
                    <a:cubicBezTo>
                      <a:pt x="188" y="53"/>
                      <a:pt x="188" y="53"/>
                      <a:pt x="188" y="53"/>
                    </a:cubicBezTo>
                    <a:cubicBezTo>
                      <a:pt x="206" y="21"/>
                      <a:pt x="240" y="0"/>
                      <a:pt x="278" y="0"/>
                    </a:cubicBezTo>
                    <a:cubicBezTo>
                      <a:pt x="278" y="0"/>
                      <a:pt x="278" y="0"/>
                      <a:pt x="278" y="0"/>
                    </a:cubicBezTo>
                    <a:cubicBezTo>
                      <a:pt x="324" y="0"/>
                      <a:pt x="363" y="30"/>
                      <a:pt x="376" y="72"/>
                    </a:cubicBezTo>
                    <a:cubicBezTo>
                      <a:pt x="376" y="72"/>
                      <a:pt x="376" y="72"/>
                      <a:pt x="376" y="72"/>
                    </a:cubicBezTo>
                    <a:cubicBezTo>
                      <a:pt x="379" y="72"/>
                      <a:pt x="381" y="71"/>
                      <a:pt x="383" y="71"/>
                    </a:cubicBezTo>
                    <a:cubicBezTo>
                      <a:pt x="383" y="71"/>
                      <a:pt x="383" y="71"/>
                      <a:pt x="383" y="71"/>
                    </a:cubicBezTo>
                    <a:cubicBezTo>
                      <a:pt x="400" y="71"/>
                      <a:pt x="416" y="76"/>
                      <a:pt x="430" y="85"/>
                    </a:cubicBezTo>
                    <a:cubicBezTo>
                      <a:pt x="430" y="85"/>
                      <a:pt x="430" y="85"/>
                      <a:pt x="430" y="85"/>
                    </a:cubicBezTo>
                    <a:cubicBezTo>
                      <a:pt x="430" y="85"/>
                      <a:pt x="430" y="85"/>
                      <a:pt x="430" y="85"/>
                    </a:cubicBezTo>
                    <a:cubicBezTo>
                      <a:pt x="433" y="87"/>
                      <a:pt x="434" y="92"/>
                      <a:pt x="432" y="96"/>
                    </a:cubicBezTo>
                    <a:cubicBezTo>
                      <a:pt x="432" y="96"/>
                      <a:pt x="432" y="96"/>
                      <a:pt x="432" y="96"/>
                    </a:cubicBezTo>
                    <a:cubicBezTo>
                      <a:pt x="430" y="100"/>
                      <a:pt x="425" y="101"/>
                      <a:pt x="421" y="98"/>
                    </a:cubicBezTo>
                    <a:cubicBezTo>
                      <a:pt x="421" y="98"/>
                      <a:pt x="421" y="98"/>
                      <a:pt x="421" y="98"/>
                    </a:cubicBezTo>
                    <a:cubicBezTo>
                      <a:pt x="410" y="91"/>
                      <a:pt x="397" y="87"/>
                      <a:pt x="383" y="87"/>
                    </a:cubicBezTo>
                    <a:cubicBezTo>
                      <a:pt x="383" y="87"/>
                      <a:pt x="383" y="87"/>
                      <a:pt x="383" y="87"/>
                    </a:cubicBezTo>
                    <a:cubicBezTo>
                      <a:pt x="379" y="87"/>
                      <a:pt x="376" y="88"/>
                      <a:pt x="372" y="88"/>
                    </a:cubicBezTo>
                    <a:cubicBezTo>
                      <a:pt x="372" y="88"/>
                      <a:pt x="372" y="88"/>
                      <a:pt x="372" y="88"/>
                    </a:cubicBezTo>
                    <a:cubicBezTo>
                      <a:pt x="368" y="89"/>
                      <a:pt x="364" y="86"/>
                      <a:pt x="363" y="82"/>
                    </a:cubicBezTo>
                    <a:cubicBezTo>
                      <a:pt x="363" y="82"/>
                      <a:pt x="363" y="82"/>
                      <a:pt x="363" y="82"/>
                    </a:cubicBezTo>
                    <a:cubicBezTo>
                      <a:pt x="354" y="44"/>
                      <a:pt x="319" y="16"/>
                      <a:pt x="278" y="16"/>
                    </a:cubicBezTo>
                    <a:cubicBezTo>
                      <a:pt x="278" y="16"/>
                      <a:pt x="278" y="16"/>
                      <a:pt x="278" y="16"/>
                    </a:cubicBezTo>
                    <a:cubicBezTo>
                      <a:pt x="242" y="16"/>
                      <a:pt x="212" y="38"/>
                      <a:pt x="199" y="69"/>
                    </a:cubicBezTo>
                    <a:cubicBezTo>
                      <a:pt x="199" y="69"/>
                      <a:pt x="199" y="69"/>
                      <a:pt x="199" y="69"/>
                    </a:cubicBezTo>
                    <a:cubicBezTo>
                      <a:pt x="198" y="71"/>
                      <a:pt x="195" y="73"/>
                      <a:pt x="193" y="73"/>
                    </a:cubicBezTo>
                    <a:cubicBezTo>
                      <a:pt x="193" y="73"/>
                      <a:pt x="193" y="73"/>
                      <a:pt x="193" y="73"/>
                    </a:cubicBezTo>
                    <a:cubicBezTo>
                      <a:pt x="190" y="74"/>
                      <a:pt x="188" y="73"/>
                      <a:pt x="186" y="72"/>
                    </a:cubicBezTo>
                    <a:cubicBezTo>
                      <a:pt x="186" y="72"/>
                      <a:pt x="186" y="72"/>
                      <a:pt x="186" y="72"/>
                    </a:cubicBezTo>
                    <a:cubicBezTo>
                      <a:pt x="176" y="63"/>
                      <a:pt x="164" y="57"/>
                      <a:pt x="150" y="57"/>
                    </a:cubicBezTo>
                    <a:cubicBezTo>
                      <a:pt x="150" y="57"/>
                      <a:pt x="150" y="57"/>
                      <a:pt x="150" y="57"/>
                    </a:cubicBezTo>
                    <a:cubicBezTo>
                      <a:pt x="120" y="57"/>
                      <a:pt x="96" y="81"/>
                      <a:pt x="96" y="111"/>
                    </a:cubicBezTo>
                    <a:cubicBezTo>
                      <a:pt x="96" y="111"/>
                      <a:pt x="96" y="111"/>
                      <a:pt x="96" y="111"/>
                    </a:cubicBezTo>
                    <a:cubicBezTo>
                      <a:pt x="96" y="114"/>
                      <a:pt x="97" y="118"/>
                      <a:pt x="97" y="121"/>
                    </a:cubicBezTo>
                    <a:cubicBezTo>
                      <a:pt x="97" y="121"/>
                      <a:pt x="97" y="121"/>
                      <a:pt x="97" y="121"/>
                    </a:cubicBezTo>
                    <a:cubicBezTo>
                      <a:pt x="98" y="123"/>
                      <a:pt x="97" y="126"/>
                      <a:pt x="96" y="127"/>
                    </a:cubicBezTo>
                    <a:cubicBezTo>
                      <a:pt x="96" y="127"/>
                      <a:pt x="96" y="127"/>
                      <a:pt x="96" y="127"/>
                    </a:cubicBezTo>
                    <a:cubicBezTo>
                      <a:pt x="94" y="129"/>
                      <a:pt x="92" y="130"/>
                      <a:pt x="90" y="130"/>
                    </a:cubicBezTo>
                    <a:cubicBezTo>
                      <a:pt x="90" y="130"/>
                      <a:pt x="90" y="130"/>
                      <a:pt x="90" y="130"/>
                    </a:cubicBezTo>
                    <a:cubicBezTo>
                      <a:pt x="49" y="131"/>
                      <a:pt x="16" y="164"/>
                      <a:pt x="16" y="205"/>
                    </a:cubicBezTo>
                    <a:cubicBezTo>
                      <a:pt x="16" y="205"/>
                      <a:pt x="16" y="205"/>
                      <a:pt x="16" y="205"/>
                    </a:cubicBezTo>
                    <a:cubicBezTo>
                      <a:pt x="16" y="227"/>
                      <a:pt x="25" y="247"/>
                      <a:pt x="40" y="260"/>
                    </a:cubicBezTo>
                    <a:cubicBezTo>
                      <a:pt x="40" y="260"/>
                      <a:pt x="40" y="260"/>
                      <a:pt x="40" y="260"/>
                    </a:cubicBezTo>
                    <a:cubicBezTo>
                      <a:pt x="43" y="263"/>
                      <a:pt x="43" y="266"/>
                      <a:pt x="42" y="269"/>
                    </a:cubicBezTo>
                    <a:cubicBezTo>
                      <a:pt x="42" y="269"/>
                      <a:pt x="42" y="269"/>
                      <a:pt x="42" y="269"/>
                    </a:cubicBezTo>
                    <a:cubicBezTo>
                      <a:pt x="40" y="275"/>
                      <a:pt x="39" y="282"/>
                      <a:pt x="39" y="288"/>
                    </a:cubicBezTo>
                    <a:cubicBezTo>
                      <a:pt x="39" y="288"/>
                      <a:pt x="39" y="288"/>
                      <a:pt x="39" y="288"/>
                    </a:cubicBezTo>
                    <a:cubicBezTo>
                      <a:pt x="39" y="318"/>
                      <a:pt x="62" y="341"/>
                      <a:pt x="91" y="341"/>
                    </a:cubicBezTo>
                    <a:cubicBezTo>
                      <a:pt x="91" y="341"/>
                      <a:pt x="91" y="341"/>
                      <a:pt x="91" y="341"/>
                    </a:cubicBezTo>
                    <a:cubicBezTo>
                      <a:pt x="99" y="341"/>
                      <a:pt x="106" y="340"/>
                      <a:pt x="112" y="337"/>
                    </a:cubicBezTo>
                    <a:cubicBezTo>
                      <a:pt x="112" y="337"/>
                      <a:pt x="112" y="337"/>
                      <a:pt x="112" y="337"/>
                    </a:cubicBezTo>
                    <a:cubicBezTo>
                      <a:pt x="114" y="336"/>
                      <a:pt x="116" y="336"/>
                      <a:pt x="118" y="337"/>
                    </a:cubicBezTo>
                    <a:cubicBezTo>
                      <a:pt x="118" y="337"/>
                      <a:pt x="118" y="337"/>
                      <a:pt x="118" y="337"/>
                    </a:cubicBezTo>
                    <a:cubicBezTo>
                      <a:pt x="120" y="338"/>
                      <a:pt x="122" y="339"/>
                      <a:pt x="123" y="341"/>
                    </a:cubicBezTo>
                    <a:cubicBezTo>
                      <a:pt x="123" y="341"/>
                      <a:pt x="123" y="341"/>
                      <a:pt x="123" y="341"/>
                    </a:cubicBezTo>
                    <a:cubicBezTo>
                      <a:pt x="132" y="366"/>
                      <a:pt x="156" y="383"/>
                      <a:pt x="184" y="383"/>
                    </a:cubicBezTo>
                    <a:cubicBezTo>
                      <a:pt x="184" y="383"/>
                      <a:pt x="184" y="383"/>
                      <a:pt x="184" y="383"/>
                    </a:cubicBezTo>
                    <a:cubicBezTo>
                      <a:pt x="206" y="383"/>
                      <a:pt x="225" y="373"/>
                      <a:pt x="237" y="357"/>
                    </a:cubicBezTo>
                    <a:cubicBezTo>
                      <a:pt x="237" y="357"/>
                      <a:pt x="237" y="357"/>
                      <a:pt x="237" y="357"/>
                    </a:cubicBezTo>
                    <a:cubicBezTo>
                      <a:pt x="238" y="355"/>
                      <a:pt x="240" y="354"/>
                      <a:pt x="242" y="353"/>
                    </a:cubicBezTo>
                    <a:cubicBezTo>
                      <a:pt x="242" y="353"/>
                      <a:pt x="242" y="353"/>
                      <a:pt x="242" y="353"/>
                    </a:cubicBezTo>
                    <a:cubicBezTo>
                      <a:pt x="244" y="353"/>
                      <a:pt x="246" y="354"/>
                      <a:pt x="248" y="355"/>
                    </a:cubicBezTo>
                    <a:cubicBezTo>
                      <a:pt x="248" y="355"/>
                      <a:pt x="248" y="355"/>
                      <a:pt x="248" y="355"/>
                    </a:cubicBezTo>
                    <a:cubicBezTo>
                      <a:pt x="259" y="364"/>
                      <a:pt x="273" y="369"/>
                      <a:pt x="288" y="369"/>
                    </a:cubicBezTo>
                    <a:cubicBezTo>
                      <a:pt x="288" y="369"/>
                      <a:pt x="288" y="369"/>
                      <a:pt x="288" y="369"/>
                    </a:cubicBezTo>
                    <a:cubicBezTo>
                      <a:pt x="312" y="369"/>
                      <a:pt x="333" y="356"/>
                      <a:pt x="344" y="338"/>
                    </a:cubicBezTo>
                    <a:cubicBezTo>
                      <a:pt x="344" y="338"/>
                      <a:pt x="344" y="338"/>
                      <a:pt x="344" y="338"/>
                    </a:cubicBezTo>
                    <a:cubicBezTo>
                      <a:pt x="345" y="336"/>
                      <a:pt x="347" y="334"/>
                      <a:pt x="350" y="334"/>
                    </a:cubicBezTo>
                    <a:cubicBezTo>
                      <a:pt x="350" y="334"/>
                      <a:pt x="350" y="334"/>
                      <a:pt x="350" y="334"/>
                    </a:cubicBezTo>
                    <a:cubicBezTo>
                      <a:pt x="352" y="334"/>
                      <a:pt x="354" y="334"/>
                      <a:pt x="356" y="336"/>
                    </a:cubicBezTo>
                    <a:cubicBezTo>
                      <a:pt x="356" y="336"/>
                      <a:pt x="356" y="336"/>
                      <a:pt x="356" y="336"/>
                    </a:cubicBezTo>
                    <a:cubicBezTo>
                      <a:pt x="367" y="344"/>
                      <a:pt x="380" y="349"/>
                      <a:pt x="395" y="349"/>
                    </a:cubicBezTo>
                    <a:cubicBezTo>
                      <a:pt x="395" y="349"/>
                      <a:pt x="395" y="349"/>
                      <a:pt x="395" y="349"/>
                    </a:cubicBezTo>
                    <a:cubicBezTo>
                      <a:pt x="428" y="349"/>
                      <a:pt x="455" y="322"/>
                      <a:pt x="455" y="289"/>
                    </a:cubicBezTo>
                    <a:cubicBezTo>
                      <a:pt x="455" y="289"/>
                      <a:pt x="455" y="289"/>
                      <a:pt x="455" y="289"/>
                    </a:cubicBezTo>
                    <a:cubicBezTo>
                      <a:pt x="455" y="289"/>
                      <a:pt x="455" y="288"/>
                      <a:pt x="455" y="288"/>
                    </a:cubicBezTo>
                    <a:cubicBezTo>
                      <a:pt x="455" y="288"/>
                      <a:pt x="455" y="288"/>
                      <a:pt x="455" y="288"/>
                    </a:cubicBezTo>
                    <a:cubicBezTo>
                      <a:pt x="455" y="284"/>
                      <a:pt x="458" y="280"/>
                      <a:pt x="462" y="280"/>
                    </a:cubicBezTo>
                    <a:cubicBezTo>
                      <a:pt x="462" y="280"/>
                      <a:pt x="462" y="280"/>
                      <a:pt x="462" y="280"/>
                    </a:cubicBezTo>
                    <a:cubicBezTo>
                      <a:pt x="487" y="276"/>
                      <a:pt x="506" y="255"/>
                      <a:pt x="506" y="229"/>
                    </a:cubicBezTo>
                    <a:cubicBezTo>
                      <a:pt x="506" y="229"/>
                      <a:pt x="506" y="229"/>
                      <a:pt x="506" y="229"/>
                    </a:cubicBezTo>
                    <a:cubicBezTo>
                      <a:pt x="506" y="203"/>
                      <a:pt x="486" y="181"/>
                      <a:pt x="460" y="178"/>
                    </a:cubicBezTo>
                    <a:cubicBezTo>
                      <a:pt x="460" y="178"/>
                      <a:pt x="460" y="178"/>
                      <a:pt x="460" y="178"/>
                    </a:cubicBezTo>
                    <a:cubicBezTo>
                      <a:pt x="458" y="178"/>
                      <a:pt x="456" y="177"/>
                      <a:pt x="455" y="175"/>
                    </a:cubicBezTo>
                    <a:cubicBezTo>
                      <a:pt x="455" y="175"/>
                      <a:pt x="455" y="175"/>
                      <a:pt x="455" y="175"/>
                    </a:cubicBezTo>
                    <a:cubicBezTo>
                      <a:pt x="453" y="173"/>
                      <a:pt x="453" y="171"/>
                      <a:pt x="453" y="169"/>
                    </a:cubicBezTo>
                    <a:cubicBezTo>
                      <a:pt x="453" y="169"/>
                      <a:pt x="453" y="169"/>
                      <a:pt x="453" y="169"/>
                    </a:cubicBezTo>
                    <a:cubicBezTo>
                      <a:pt x="454" y="165"/>
                      <a:pt x="454" y="162"/>
                      <a:pt x="454" y="158"/>
                    </a:cubicBezTo>
                    <a:cubicBezTo>
                      <a:pt x="454" y="158"/>
                      <a:pt x="454" y="158"/>
                      <a:pt x="454" y="158"/>
                    </a:cubicBezTo>
                    <a:cubicBezTo>
                      <a:pt x="454" y="143"/>
                      <a:pt x="449" y="130"/>
                      <a:pt x="442" y="119"/>
                    </a:cubicBezTo>
                    <a:cubicBezTo>
                      <a:pt x="442" y="119"/>
                      <a:pt x="442" y="119"/>
                      <a:pt x="442" y="119"/>
                    </a:cubicBezTo>
                    <a:cubicBezTo>
                      <a:pt x="439" y="115"/>
                      <a:pt x="440" y="110"/>
                      <a:pt x="444" y="107"/>
                    </a:cubicBezTo>
                    <a:cubicBezTo>
                      <a:pt x="444" y="107"/>
                      <a:pt x="444" y="107"/>
                      <a:pt x="444" y="107"/>
                    </a:cubicBezTo>
                    <a:cubicBezTo>
                      <a:pt x="448" y="105"/>
                      <a:pt x="453" y="106"/>
                      <a:pt x="455" y="110"/>
                    </a:cubicBezTo>
                    <a:cubicBezTo>
                      <a:pt x="455" y="110"/>
                      <a:pt x="455" y="110"/>
                      <a:pt x="455" y="110"/>
                    </a:cubicBezTo>
                    <a:cubicBezTo>
                      <a:pt x="464" y="123"/>
                      <a:pt x="470" y="140"/>
                      <a:pt x="470" y="158"/>
                    </a:cubicBezTo>
                    <a:cubicBezTo>
                      <a:pt x="470" y="158"/>
                      <a:pt x="470" y="158"/>
                      <a:pt x="470" y="158"/>
                    </a:cubicBezTo>
                    <a:cubicBezTo>
                      <a:pt x="470" y="160"/>
                      <a:pt x="470" y="162"/>
                      <a:pt x="470" y="164"/>
                    </a:cubicBezTo>
                    <a:cubicBezTo>
                      <a:pt x="470" y="164"/>
                      <a:pt x="470" y="164"/>
                      <a:pt x="470" y="164"/>
                    </a:cubicBezTo>
                    <a:cubicBezTo>
                      <a:pt x="500" y="170"/>
                      <a:pt x="522" y="197"/>
                      <a:pt x="522" y="229"/>
                    </a:cubicBezTo>
                    <a:cubicBezTo>
                      <a:pt x="522" y="229"/>
                      <a:pt x="522" y="229"/>
                      <a:pt x="522" y="229"/>
                    </a:cubicBezTo>
                    <a:cubicBezTo>
                      <a:pt x="522" y="261"/>
                      <a:pt x="500" y="287"/>
                      <a:pt x="471" y="294"/>
                    </a:cubicBezTo>
                    <a:cubicBezTo>
                      <a:pt x="471" y="294"/>
                      <a:pt x="471" y="294"/>
                      <a:pt x="471" y="294"/>
                    </a:cubicBezTo>
                    <a:cubicBezTo>
                      <a:pt x="468" y="334"/>
                      <a:pt x="435" y="365"/>
                      <a:pt x="395" y="365"/>
                    </a:cubicBezTo>
                    <a:cubicBezTo>
                      <a:pt x="395" y="365"/>
                      <a:pt x="395" y="365"/>
                      <a:pt x="395" y="365"/>
                    </a:cubicBezTo>
                    <a:cubicBezTo>
                      <a:pt x="379" y="365"/>
                      <a:pt x="365" y="361"/>
                      <a:pt x="353" y="353"/>
                    </a:cubicBezTo>
                    <a:cubicBezTo>
                      <a:pt x="353" y="353"/>
                      <a:pt x="353" y="353"/>
                      <a:pt x="353" y="353"/>
                    </a:cubicBezTo>
                    <a:cubicBezTo>
                      <a:pt x="338" y="372"/>
                      <a:pt x="315" y="385"/>
                      <a:pt x="288" y="385"/>
                    </a:cubicBezTo>
                    <a:cubicBezTo>
                      <a:pt x="288" y="385"/>
                      <a:pt x="288" y="385"/>
                      <a:pt x="288" y="385"/>
                    </a:cubicBezTo>
                    <a:cubicBezTo>
                      <a:pt x="272" y="385"/>
                      <a:pt x="257" y="380"/>
                      <a:pt x="245" y="372"/>
                    </a:cubicBezTo>
                    <a:cubicBezTo>
                      <a:pt x="245" y="372"/>
                      <a:pt x="245" y="372"/>
                      <a:pt x="245" y="372"/>
                    </a:cubicBezTo>
                    <a:cubicBezTo>
                      <a:pt x="230" y="389"/>
                      <a:pt x="208" y="399"/>
                      <a:pt x="184" y="399"/>
                    </a:cubicBezTo>
                    <a:cubicBezTo>
                      <a:pt x="184" y="399"/>
                      <a:pt x="184" y="399"/>
                      <a:pt x="184" y="399"/>
                    </a:cubicBezTo>
                    <a:cubicBezTo>
                      <a:pt x="152" y="399"/>
                      <a:pt x="125" y="381"/>
                      <a:pt x="111" y="354"/>
                    </a:cubicBezTo>
                    <a:close/>
                  </a:path>
                </a:pathLst>
              </a:custGeom>
              <a:solidFill>
                <a:srgbClr val="0028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65" name="Text Box 7">
                <a:extLst>
                  <a:ext uri="{FF2B5EF4-FFF2-40B4-BE49-F238E27FC236}">
                    <a16:creationId xmlns:a16="http://schemas.microsoft.com/office/drawing/2014/main" id="{32720371-B6CD-4BD3-AD9A-B27C85559AE7}"/>
                  </a:ext>
                </a:extLst>
              </p:cNvPr>
              <p:cNvSpPr txBox="1">
                <a:spLocks noChangeAspect="1" noChangeArrowheads="1"/>
              </p:cNvSpPr>
              <p:nvPr/>
            </p:nvSpPr>
            <p:spPr bwMode="auto">
              <a:xfrm>
                <a:off x="444" y="1232"/>
                <a:ext cx="782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rIns="0" anchor="ctr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80000"/>
                  </a:lnSpc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1800" dirty="0">
                    <a:solidFill>
                      <a:srgbClr val="00285F"/>
                    </a:solidFill>
                    <a:ea typeface="MS PGothic" panose="020B0600070205080204" pitchFamily="34" charset="-128"/>
                  </a:rPr>
                  <a:t>IMS Core</a:t>
                </a:r>
                <a:endParaRPr lang="sv-SE" altLang="en-US" sz="1800" dirty="0">
                  <a:solidFill>
                    <a:srgbClr val="00285F"/>
                  </a:solidFill>
                  <a:ea typeface="MS PGothic" panose="020B0600070205080204" pitchFamily="34" charset="-128"/>
                </a:endParaRPr>
              </a:p>
            </p:txBody>
          </p:sp>
        </p:grpSp>
      </p:grp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B12C7CF4-FA83-4892-8A4E-D00BF17AAF65}"/>
              </a:ext>
            </a:extLst>
          </p:cNvPr>
          <p:cNvCxnSpPr>
            <a:cxnSpLocks/>
          </p:cNvCxnSpPr>
          <p:nvPr/>
        </p:nvCxnSpPr>
        <p:spPr bwMode="auto">
          <a:xfrm>
            <a:off x="1368154" y="2328489"/>
            <a:ext cx="3658484" cy="0"/>
          </a:xfrm>
          <a:prstGeom prst="line">
            <a:avLst/>
          </a:prstGeom>
          <a:noFill/>
          <a:ln w="19050" algn="ctr">
            <a:solidFill>
              <a:schemeClr val="tx2"/>
            </a:solidFill>
            <a:prstDash val="dash"/>
            <a:round/>
            <a:headEnd type="triangle"/>
            <a:tailEnd type="triangl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4F166F0A-723A-4609-9BFB-F1882F310745}"/>
              </a:ext>
            </a:extLst>
          </p:cNvPr>
          <p:cNvCxnSpPr>
            <a:cxnSpLocks/>
          </p:cNvCxnSpPr>
          <p:nvPr/>
        </p:nvCxnSpPr>
        <p:spPr bwMode="auto">
          <a:xfrm>
            <a:off x="5601290" y="2328489"/>
            <a:ext cx="1508411" cy="0"/>
          </a:xfrm>
          <a:prstGeom prst="line">
            <a:avLst/>
          </a:prstGeom>
          <a:noFill/>
          <a:ln w="19050" algn="ctr">
            <a:solidFill>
              <a:schemeClr val="tx2"/>
            </a:solidFill>
            <a:prstDash val="dash"/>
            <a:round/>
            <a:headEnd type="triangle"/>
            <a:tailEnd type="triangl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B43AF4BE-9553-402A-87EE-F6F836BBA97D}"/>
              </a:ext>
            </a:extLst>
          </p:cNvPr>
          <p:cNvCxnSpPr/>
          <p:nvPr/>
        </p:nvCxnSpPr>
        <p:spPr bwMode="auto">
          <a:xfrm>
            <a:off x="1368154" y="2897185"/>
            <a:ext cx="3656905" cy="0"/>
          </a:xfrm>
          <a:prstGeom prst="line">
            <a:avLst/>
          </a:prstGeom>
          <a:noFill/>
          <a:ln w="19050" algn="ctr">
            <a:solidFill>
              <a:schemeClr val="tx2"/>
            </a:solidFill>
            <a:prstDash val="solid"/>
            <a:round/>
            <a:headEnd type="triangle"/>
            <a:tailEnd type="triangl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3C45A7AC-F34C-4C70-A008-8A6244E0DB1D}"/>
              </a:ext>
            </a:extLst>
          </p:cNvPr>
          <p:cNvCxnSpPr>
            <a:cxnSpLocks/>
          </p:cNvCxnSpPr>
          <p:nvPr/>
        </p:nvCxnSpPr>
        <p:spPr bwMode="auto">
          <a:xfrm>
            <a:off x="5515218" y="2897185"/>
            <a:ext cx="1499233" cy="0"/>
          </a:xfrm>
          <a:prstGeom prst="line">
            <a:avLst/>
          </a:prstGeom>
          <a:noFill/>
          <a:ln w="19050" algn="ctr">
            <a:solidFill>
              <a:schemeClr val="tx2"/>
            </a:solidFill>
            <a:prstDash val="solid"/>
            <a:round/>
            <a:headEnd type="triangle"/>
            <a:tailEnd type="triangl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083D4F72-BB5C-4543-8E98-47478DB0FF5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023581" y="2620061"/>
            <a:ext cx="501469" cy="728139"/>
            <a:chOff x="183" y="845"/>
            <a:chExt cx="969" cy="1407"/>
          </a:xfrm>
        </p:grpSpPr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C3514E50-CEA6-45C7-AEC4-75FA3DD8F31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86" y="845"/>
              <a:ext cx="966" cy="1391"/>
              <a:chOff x="186" y="860"/>
              <a:chExt cx="966" cy="1391"/>
            </a:xfrm>
          </p:grpSpPr>
          <p:sp>
            <p:nvSpPr>
              <p:cNvPr id="109" name="Freeform 5">
                <a:extLst>
                  <a:ext uri="{FF2B5EF4-FFF2-40B4-BE49-F238E27FC236}">
                    <a16:creationId xmlns:a16="http://schemas.microsoft.com/office/drawing/2014/main" id="{B379FCFD-889A-42E3-A145-A69EC0ED7267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05" y="879"/>
                <a:ext cx="928" cy="1353"/>
              </a:xfrm>
              <a:custGeom>
                <a:avLst/>
                <a:gdLst>
                  <a:gd name="T0" fmla="*/ 155477304 w 393"/>
                  <a:gd name="T1" fmla="*/ 32833468 h 573"/>
                  <a:gd name="T2" fmla="*/ 155477304 w 393"/>
                  <a:gd name="T3" fmla="*/ 213867255 h 573"/>
                  <a:gd name="T4" fmla="*/ 142780335 w 393"/>
                  <a:gd name="T5" fmla="*/ 226627195 h 573"/>
                  <a:gd name="T6" fmla="*/ 12713416 w 393"/>
                  <a:gd name="T7" fmla="*/ 226627195 h 573"/>
                  <a:gd name="T8" fmla="*/ 0 w 393"/>
                  <a:gd name="T9" fmla="*/ 213867255 h 573"/>
                  <a:gd name="T10" fmla="*/ 0 w 393"/>
                  <a:gd name="T11" fmla="*/ 12709704 h 573"/>
                  <a:gd name="T12" fmla="*/ 12713416 w 393"/>
                  <a:gd name="T13" fmla="*/ 0 h 573"/>
                  <a:gd name="T14" fmla="*/ 142780335 w 393"/>
                  <a:gd name="T15" fmla="*/ 0 h 573"/>
                  <a:gd name="T16" fmla="*/ 155477304 w 393"/>
                  <a:gd name="T17" fmla="*/ 12709704 h 573"/>
                  <a:gd name="T18" fmla="*/ 155477304 w 393"/>
                  <a:gd name="T19" fmla="*/ 20064886 h 57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93"/>
                  <a:gd name="T31" fmla="*/ 0 h 573"/>
                  <a:gd name="T32" fmla="*/ 393 w 393"/>
                  <a:gd name="T33" fmla="*/ 573 h 57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93" h="573">
                    <a:moveTo>
                      <a:pt x="393" y="83"/>
                    </a:moveTo>
                    <a:cubicBezTo>
                      <a:pt x="393" y="541"/>
                      <a:pt x="393" y="541"/>
                      <a:pt x="393" y="541"/>
                    </a:cubicBezTo>
                    <a:cubicBezTo>
                      <a:pt x="393" y="559"/>
                      <a:pt x="379" y="573"/>
                      <a:pt x="361" y="573"/>
                    </a:cubicBezTo>
                    <a:cubicBezTo>
                      <a:pt x="32" y="573"/>
                      <a:pt x="32" y="573"/>
                      <a:pt x="32" y="573"/>
                    </a:cubicBezTo>
                    <a:cubicBezTo>
                      <a:pt x="14" y="573"/>
                      <a:pt x="0" y="559"/>
                      <a:pt x="0" y="54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361" y="0"/>
                      <a:pt x="361" y="0"/>
                      <a:pt x="361" y="0"/>
                    </a:cubicBezTo>
                    <a:cubicBezTo>
                      <a:pt x="379" y="0"/>
                      <a:pt x="393" y="14"/>
                      <a:pt x="393" y="32"/>
                    </a:cubicBezTo>
                    <a:cubicBezTo>
                      <a:pt x="393" y="51"/>
                      <a:pt x="393" y="51"/>
                      <a:pt x="393" y="5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10" name="Freeform 6">
                <a:extLst>
                  <a:ext uri="{FF2B5EF4-FFF2-40B4-BE49-F238E27FC236}">
                    <a16:creationId xmlns:a16="http://schemas.microsoft.com/office/drawing/2014/main" id="{B4C77E8B-93A3-49C1-8069-F3F9BA957E00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186" y="860"/>
                <a:ext cx="966" cy="1391"/>
              </a:xfrm>
              <a:custGeom>
                <a:avLst/>
                <a:gdLst>
                  <a:gd name="T0" fmla="*/ 162410982 w 409"/>
                  <a:gd name="T1" fmla="*/ 23323976 h 589"/>
                  <a:gd name="T2" fmla="*/ 146593937 w 409"/>
                  <a:gd name="T3" fmla="*/ 0 h 589"/>
                  <a:gd name="T4" fmla="*/ 0 w 409"/>
                  <a:gd name="T5" fmla="*/ 15762989 h 589"/>
                  <a:gd name="T6" fmla="*/ 15794570 w 409"/>
                  <a:gd name="T7" fmla="*/ 233510122 h 589"/>
                  <a:gd name="T8" fmla="*/ 162410982 w 409"/>
                  <a:gd name="T9" fmla="*/ 217729586 h 589"/>
                  <a:gd name="T10" fmla="*/ 159195943 w 409"/>
                  <a:gd name="T11" fmla="*/ 32891532 h 589"/>
                  <a:gd name="T12" fmla="*/ 155993742 w 409"/>
                  <a:gd name="T13" fmla="*/ 217729586 h 589"/>
                  <a:gd name="T14" fmla="*/ 15794570 w 409"/>
                  <a:gd name="T15" fmla="*/ 227087625 h 589"/>
                  <a:gd name="T16" fmla="*/ 6417240 w 409"/>
                  <a:gd name="T17" fmla="*/ 15762989 h 589"/>
                  <a:gd name="T18" fmla="*/ 146593937 w 409"/>
                  <a:gd name="T19" fmla="*/ 6412524 h 589"/>
                  <a:gd name="T20" fmla="*/ 155993742 w 409"/>
                  <a:gd name="T21" fmla="*/ 23323976 h 589"/>
                  <a:gd name="T22" fmla="*/ 129751375 w 409"/>
                  <a:gd name="T23" fmla="*/ 68169389 h 589"/>
                  <a:gd name="T24" fmla="*/ 129086377 w 409"/>
                  <a:gd name="T25" fmla="*/ 66670106 h 589"/>
                  <a:gd name="T26" fmla="*/ 107912264 w 409"/>
                  <a:gd name="T27" fmla="*/ 50329573 h 589"/>
                  <a:gd name="T28" fmla="*/ 119212057 w 409"/>
                  <a:gd name="T29" fmla="*/ 65826628 h 589"/>
                  <a:gd name="T30" fmla="*/ 58370819 w 409"/>
                  <a:gd name="T31" fmla="*/ 69012932 h 589"/>
                  <a:gd name="T32" fmla="*/ 119212057 w 409"/>
                  <a:gd name="T33" fmla="*/ 72211673 h 589"/>
                  <a:gd name="T34" fmla="*/ 107912264 w 409"/>
                  <a:gd name="T35" fmla="*/ 87644714 h 589"/>
                  <a:gd name="T36" fmla="*/ 112821946 w 409"/>
                  <a:gd name="T37" fmla="*/ 87644714 h 589"/>
                  <a:gd name="T38" fmla="*/ 129086377 w 409"/>
                  <a:gd name="T39" fmla="*/ 71359356 h 589"/>
                  <a:gd name="T40" fmla="*/ 130236755 w 409"/>
                  <a:gd name="T41" fmla="*/ 69012932 h 589"/>
                  <a:gd name="T42" fmla="*/ 28261171 w 409"/>
                  <a:gd name="T43" fmla="*/ 42795983 h 589"/>
                  <a:gd name="T44" fmla="*/ 27748768 w 409"/>
                  <a:gd name="T45" fmla="*/ 43636716 h 589"/>
                  <a:gd name="T46" fmla="*/ 27748768 w 409"/>
                  <a:gd name="T47" fmla="*/ 44009185 h 589"/>
                  <a:gd name="T48" fmla="*/ 27392378 w 409"/>
                  <a:gd name="T49" fmla="*/ 44479535 h 589"/>
                  <a:gd name="T50" fmla="*/ 27392378 w 409"/>
                  <a:gd name="T51" fmla="*/ 45994763 h 589"/>
                  <a:gd name="T52" fmla="*/ 27748768 w 409"/>
                  <a:gd name="T53" fmla="*/ 46837459 h 589"/>
                  <a:gd name="T54" fmla="*/ 28261171 w 409"/>
                  <a:gd name="T55" fmla="*/ 47500517 h 589"/>
                  <a:gd name="T56" fmla="*/ 47244767 w 409"/>
                  <a:gd name="T57" fmla="*/ 64985853 h 589"/>
                  <a:gd name="T58" fmla="*/ 49231696 w 409"/>
                  <a:gd name="T59" fmla="*/ 59417413 h 589"/>
                  <a:gd name="T60" fmla="*/ 96157041 w 409"/>
                  <a:gd name="T61" fmla="*/ 48341189 h 589"/>
                  <a:gd name="T62" fmla="*/ 96157041 w 409"/>
                  <a:gd name="T63" fmla="*/ 41932061 h 589"/>
                  <a:gd name="T64" fmla="*/ 49231696 w 409"/>
                  <a:gd name="T65" fmla="*/ 30906154 h 589"/>
                  <a:gd name="T66" fmla="*/ 44893471 w 409"/>
                  <a:gd name="T67" fmla="*/ 26522941 h 589"/>
                  <a:gd name="T68" fmla="*/ 28261171 w 409"/>
                  <a:gd name="T69" fmla="*/ 42795983 h 589"/>
                  <a:gd name="T70" fmla="*/ 130236755 w 409"/>
                  <a:gd name="T71" fmla="*/ 117354150 h 589"/>
                  <a:gd name="T72" fmla="*/ 129086377 w 409"/>
                  <a:gd name="T73" fmla="*/ 115006815 h 589"/>
                  <a:gd name="T74" fmla="*/ 107912264 w 409"/>
                  <a:gd name="T75" fmla="*/ 98719031 h 589"/>
                  <a:gd name="T76" fmla="*/ 119212057 w 409"/>
                  <a:gd name="T77" fmla="*/ 114163996 h 589"/>
                  <a:gd name="T78" fmla="*/ 58370819 w 409"/>
                  <a:gd name="T79" fmla="*/ 117354150 h 589"/>
                  <a:gd name="T80" fmla="*/ 119212057 w 409"/>
                  <a:gd name="T81" fmla="*/ 120537662 h 589"/>
                  <a:gd name="T82" fmla="*/ 107912264 w 409"/>
                  <a:gd name="T83" fmla="*/ 135989238 h 589"/>
                  <a:gd name="T84" fmla="*/ 112821946 w 409"/>
                  <a:gd name="T85" fmla="*/ 135989238 h 589"/>
                  <a:gd name="T86" fmla="*/ 129086377 w 409"/>
                  <a:gd name="T87" fmla="*/ 119696384 h 589"/>
                  <a:gd name="T88" fmla="*/ 99146218 w 409"/>
                  <a:gd name="T89" fmla="*/ 93486597 h 589"/>
                  <a:gd name="T90" fmla="*/ 38146228 w 409"/>
                  <a:gd name="T91" fmla="*/ 90360009 h 589"/>
                  <a:gd name="T92" fmla="*/ 49231696 w 409"/>
                  <a:gd name="T93" fmla="*/ 74851507 h 589"/>
                  <a:gd name="T94" fmla="*/ 28261171 w 409"/>
                  <a:gd name="T95" fmla="*/ 91137234 h 589"/>
                  <a:gd name="T96" fmla="*/ 27748768 w 409"/>
                  <a:gd name="T97" fmla="*/ 91980052 h 589"/>
                  <a:gd name="T98" fmla="*/ 27392378 w 409"/>
                  <a:gd name="T99" fmla="*/ 92820762 h 589"/>
                  <a:gd name="T100" fmla="*/ 27392378 w 409"/>
                  <a:gd name="T101" fmla="*/ 94322288 h 589"/>
                  <a:gd name="T102" fmla="*/ 27748768 w 409"/>
                  <a:gd name="T103" fmla="*/ 94694750 h 589"/>
                  <a:gd name="T104" fmla="*/ 27748768 w 409"/>
                  <a:gd name="T105" fmla="*/ 95162998 h 589"/>
                  <a:gd name="T106" fmla="*/ 28261171 w 409"/>
                  <a:gd name="T107" fmla="*/ 96042778 h 589"/>
                  <a:gd name="T108" fmla="*/ 47244767 w 409"/>
                  <a:gd name="T109" fmla="*/ 113290999 h 589"/>
                  <a:gd name="T110" fmla="*/ 49231696 w 409"/>
                  <a:gd name="T111" fmla="*/ 107758595 h 589"/>
                  <a:gd name="T112" fmla="*/ 96157041 w 409"/>
                  <a:gd name="T113" fmla="*/ 96680213 h 58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409"/>
                  <a:gd name="T172" fmla="*/ 0 h 589"/>
                  <a:gd name="T173" fmla="*/ 409 w 409"/>
                  <a:gd name="T174" fmla="*/ 589 h 589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409" h="589">
                    <a:moveTo>
                      <a:pt x="401" y="67"/>
                    </a:moveTo>
                    <a:cubicBezTo>
                      <a:pt x="405" y="67"/>
                      <a:pt x="409" y="64"/>
                      <a:pt x="409" y="59"/>
                    </a:cubicBezTo>
                    <a:cubicBezTo>
                      <a:pt x="409" y="40"/>
                      <a:pt x="409" y="40"/>
                      <a:pt x="409" y="40"/>
                    </a:cubicBezTo>
                    <a:cubicBezTo>
                      <a:pt x="409" y="18"/>
                      <a:pt x="391" y="0"/>
                      <a:pt x="369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549"/>
                      <a:pt x="0" y="549"/>
                      <a:pt x="0" y="549"/>
                    </a:cubicBezTo>
                    <a:cubicBezTo>
                      <a:pt x="0" y="571"/>
                      <a:pt x="18" y="589"/>
                      <a:pt x="40" y="589"/>
                    </a:cubicBezTo>
                    <a:cubicBezTo>
                      <a:pt x="369" y="589"/>
                      <a:pt x="369" y="589"/>
                      <a:pt x="369" y="589"/>
                    </a:cubicBezTo>
                    <a:cubicBezTo>
                      <a:pt x="391" y="589"/>
                      <a:pt x="409" y="571"/>
                      <a:pt x="409" y="549"/>
                    </a:cubicBezTo>
                    <a:cubicBezTo>
                      <a:pt x="409" y="91"/>
                      <a:pt x="409" y="91"/>
                      <a:pt x="409" y="91"/>
                    </a:cubicBezTo>
                    <a:cubicBezTo>
                      <a:pt x="409" y="87"/>
                      <a:pt x="405" y="83"/>
                      <a:pt x="401" y="83"/>
                    </a:cubicBezTo>
                    <a:cubicBezTo>
                      <a:pt x="397" y="83"/>
                      <a:pt x="393" y="87"/>
                      <a:pt x="393" y="91"/>
                    </a:cubicBezTo>
                    <a:cubicBezTo>
                      <a:pt x="393" y="549"/>
                      <a:pt x="393" y="549"/>
                      <a:pt x="393" y="549"/>
                    </a:cubicBezTo>
                    <a:cubicBezTo>
                      <a:pt x="393" y="562"/>
                      <a:pt x="382" y="573"/>
                      <a:pt x="369" y="573"/>
                    </a:cubicBezTo>
                    <a:cubicBezTo>
                      <a:pt x="40" y="573"/>
                      <a:pt x="40" y="573"/>
                      <a:pt x="40" y="573"/>
                    </a:cubicBezTo>
                    <a:cubicBezTo>
                      <a:pt x="26" y="573"/>
                      <a:pt x="16" y="562"/>
                      <a:pt x="16" y="549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27"/>
                      <a:pt x="26" y="16"/>
                      <a:pt x="40" y="16"/>
                    </a:cubicBezTo>
                    <a:cubicBezTo>
                      <a:pt x="369" y="16"/>
                      <a:pt x="369" y="16"/>
                      <a:pt x="369" y="16"/>
                    </a:cubicBezTo>
                    <a:cubicBezTo>
                      <a:pt x="382" y="16"/>
                      <a:pt x="393" y="27"/>
                      <a:pt x="393" y="40"/>
                    </a:cubicBezTo>
                    <a:cubicBezTo>
                      <a:pt x="393" y="59"/>
                      <a:pt x="393" y="59"/>
                      <a:pt x="393" y="59"/>
                    </a:cubicBezTo>
                    <a:cubicBezTo>
                      <a:pt x="393" y="64"/>
                      <a:pt x="397" y="67"/>
                      <a:pt x="401" y="67"/>
                    </a:cubicBezTo>
                    <a:close/>
                    <a:moveTo>
                      <a:pt x="327" y="172"/>
                    </a:moveTo>
                    <a:cubicBezTo>
                      <a:pt x="327" y="171"/>
                      <a:pt x="326" y="169"/>
                      <a:pt x="325" y="168"/>
                    </a:cubicBezTo>
                    <a:cubicBezTo>
                      <a:pt x="325" y="168"/>
                      <a:pt x="325" y="168"/>
                      <a:pt x="325" y="168"/>
                    </a:cubicBezTo>
                    <a:cubicBezTo>
                      <a:pt x="284" y="127"/>
                      <a:pt x="284" y="127"/>
                      <a:pt x="284" y="127"/>
                    </a:cubicBezTo>
                    <a:cubicBezTo>
                      <a:pt x="281" y="124"/>
                      <a:pt x="275" y="124"/>
                      <a:pt x="272" y="127"/>
                    </a:cubicBezTo>
                    <a:cubicBezTo>
                      <a:pt x="269" y="130"/>
                      <a:pt x="269" y="135"/>
                      <a:pt x="272" y="138"/>
                    </a:cubicBezTo>
                    <a:cubicBezTo>
                      <a:pt x="300" y="166"/>
                      <a:pt x="300" y="166"/>
                      <a:pt x="300" y="166"/>
                    </a:cubicBezTo>
                    <a:cubicBezTo>
                      <a:pt x="155" y="166"/>
                      <a:pt x="155" y="166"/>
                      <a:pt x="155" y="166"/>
                    </a:cubicBezTo>
                    <a:cubicBezTo>
                      <a:pt x="151" y="166"/>
                      <a:pt x="147" y="170"/>
                      <a:pt x="147" y="174"/>
                    </a:cubicBezTo>
                    <a:cubicBezTo>
                      <a:pt x="147" y="178"/>
                      <a:pt x="151" y="182"/>
                      <a:pt x="155" y="182"/>
                    </a:cubicBezTo>
                    <a:cubicBezTo>
                      <a:pt x="300" y="182"/>
                      <a:pt x="300" y="182"/>
                      <a:pt x="300" y="182"/>
                    </a:cubicBezTo>
                    <a:cubicBezTo>
                      <a:pt x="272" y="210"/>
                      <a:pt x="272" y="210"/>
                      <a:pt x="272" y="210"/>
                    </a:cubicBezTo>
                    <a:cubicBezTo>
                      <a:pt x="269" y="213"/>
                      <a:pt x="269" y="218"/>
                      <a:pt x="272" y="221"/>
                    </a:cubicBezTo>
                    <a:cubicBezTo>
                      <a:pt x="274" y="223"/>
                      <a:pt x="276" y="224"/>
                      <a:pt x="278" y="224"/>
                    </a:cubicBezTo>
                    <a:cubicBezTo>
                      <a:pt x="280" y="224"/>
                      <a:pt x="282" y="223"/>
                      <a:pt x="284" y="221"/>
                    </a:cubicBezTo>
                    <a:cubicBezTo>
                      <a:pt x="284" y="221"/>
                      <a:pt x="284" y="221"/>
                      <a:pt x="284" y="221"/>
                    </a:cubicBezTo>
                    <a:cubicBezTo>
                      <a:pt x="325" y="180"/>
                      <a:pt x="325" y="180"/>
                      <a:pt x="325" y="180"/>
                    </a:cubicBezTo>
                    <a:cubicBezTo>
                      <a:pt x="326" y="179"/>
                      <a:pt x="327" y="177"/>
                      <a:pt x="327" y="176"/>
                    </a:cubicBezTo>
                    <a:cubicBezTo>
                      <a:pt x="328" y="175"/>
                      <a:pt x="328" y="175"/>
                      <a:pt x="328" y="174"/>
                    </a:cubicBezTo>
                    <a:cubicBezTo>
                      <a:pt x="328" y="174"/>
                      <a:pt x="328" y="173"/>
                      <a:pt x="327" y="172"/>
                    </a:cubicBezTo>
                    <a:close/>
                    <a:moveTo>
                      <a:pt x="71" y="108"/>
                    </a:moveTo>
                    <a:cubicBezTo>
                      <a:pt x="71" y="109"/>
                      <a:pt x="71" y="109"/>
                      <a:pt x="71" y="109"/>
                    </a:cubicBezTo>
                    <a:cubicBezTo>
                      <a:pt x="71" y="109"/>
                      <a:pt x="71" y="109"/>
                      <a:pt x="70" y="110"/>
                    </a:cubicBezTo>
                    <a:cubicBezTo>
                      <a:pt x="70" y="110"/>
                      <a:pt x="70" y="110"/>
                      <a:pt x="70" y="110"/>
                    </a:cubicBezTo>
                    <a:cubicBezTo>
                      <a:pt x="70" y="111"/>
                      <a:pt x="70" y="111"/>
                      <a:pt x="70" y="111"/>
                    </a:cubicBezTo>
                    <a:cubicBezTo>
                      <a:pt x="69" y="111"/>
                      <a:pt x="69" y="112"/>
                      <a:pt x="69" y="112"/>
                    </a:cubicBezTo>
                    <a:cubicBezTo>
                      <a:pt x="69" y="112"/>
                      <a:pt x="69" y="112"/>
                      <a:pt x="69" y="112"/>
                    </a:cubicBezTo>
                    <a:cubicBezTo>
                      <a:pt x="69" y="113"/>
                      <a:pt x="69" y="115"/>
                      <a:pt x="69" y="116"/>
                    </a:cubicBezTo>
                    <a:cubicBezTo>
                      <a:pt x="69" y="116"/>
                      <a:pt x="69" y="116"/>
                      <a:pt x="69" y="116"/>
                    </a:cubicBezTo>
                    <a:cubicBezTo>
                      <a:pt x="69" y="117"/>
                      <a:pt x="70" y="117"/>
                      <a:pt x="70" y="117"/>
                    </a:cubicBezTo>
                    <a:cubicBezTo>
                      <a:pt x="70" y="117"/>
                      <a:pt x="70" y="118"/>
                      <a:pt x="70" y="118"/>
                    </a:cubicBezTo>
                    <a:cubicBezTo>
                      <a:pt x="70" y="118"/>
                      <a:pt x="70" y="118"/>
                      <a:pt x="70" y="118"/>
                    </a:cubicBezTo>
                    <a:cubicBezTo>
                      <a:pt x="71" y="119"/>
                      <a:pt x="71" y="119"/>
                      <a:pt x="71" y="120"/>
                    </a:cubicBezTo>
                    <a:cubicBezTo>
                      <a:pt x="113" y="161"/>
                      <a:pt x="113" y="161"/>
                      <a:pt x="113" y="161"/>
                    </a:cubicBezTo>
                    <a:cubicBezTo>
                      <a:pt x="115" y="163"/>
                      <a:pt x="117" y="164"/>
                      <a:pt x="119" y="164"/>
                    </a:cubicBezTo>
                    <a:cubicBezTo>
                      <a:pt x="121" y="164"/>
                      <a:pt x="123" y="163"/>
                      <a:pt x="124" y="161"/>
                    </a:cubicBezTo>
                    <a:cubicBezTo>
                      <a:pt x="127" y="158"/>
                      <a:pt x="127" y="153"/>
                      <a:pt x="124" y="150"/>
                    </a:cubicBezTo>
                    <a:cubicBezTo>
                      <a:pt x="96" y="122"/>
                      <a:pt x="96" y="122"/>
                      <a:pt x="96" y="122"/>
                    </a:cubicBezTo>
                    <a:cubicBezTo>
                      <a:pt x="242" y="122"/>
                      <a:pt x="242" y="122"/>
                      <a:pt x="242" y="122"/>
                    </a:cubicBezTo>
                    <a:cubicBezTo>
                      <a:pt x="246" y="122"/>
                      <a:pt x="250" y="118"/>
                      <a:pt x="250" y="114"/>
                    </a:cubicBezTo>
                    <a:cubicBezTo>
                      <a:pt x="250" y="110"/>
                      <a:pt x="246" y="106"/>
                      <a:pt x="242" y="106"/>
                    </a:cubicBezTo>
                    <a:cubicBezTo>
                      <a:pt x="96" y="106"/>
                      <a:pt x="96" y="106"/>
                      <a:pt x="96" y="106"/>
                    </a:cubicBezTo>
                    <a:cubicBezTo>
                      <a:pt x="124" y="78"/>
                      <a:pt x="124" y="78"/>
                      <a:pt x="124" y="78"/>
                    </a:cubicBezTo>
                    <a:cubicBezTo>
                      <a:pt x="127" y="75"/>
                      <a:pt x="127" y="70"/>
                      <a:pt x="124" y="67"/>
                    </a:cubicBezTo>
                    <a:cubicBezTo>
                      <a:pt x="121" y="64"/>
                      <a:pt x="116" y="64"/>
                      <a:pt x="113" y="67"/>
                    </a:cubicBezTo>
                    <a:cubicBezTo>
                      <a:pt x="113" y="67"/>
                      <a:pt x="113" y="67"/>
                      <a:pt x="113" y="67"/>
                    </a:cubicBezTo>
                    <a:lnTo>
                      <a:pt x="71" y="108"/>
                    </a:lnTo>
                    <a:close/>
                    <a:moveTo>
                      <a:pt x="327" y="298"/>
                    </a:moveTo>
                    <a:cubicBezTo>
                      <a:pt x="328" y="297"/>
                      <a:pt x="328" y="297"/>
                      <a:pt x="328" y="296"/>
                    </a:cubicBezTo>
                    <a:cubicBezTo>
                      <a:pt x="328" y="295"/>
                      <a:pt x="328" y="295"/>
                      <a:pt x="327" y="294"/>
                    </a:cubicBezTo>
                    <a:cubicBezTo>
                      <a:pt x="327" y="293"/>
                      <a:pt x="326" y="291"/>
                      <a:pt x="325" y="290"/>
                    </a:cubicBezTo>
                    <a:cubicBezTo>
                      <a:pt x="284" y="249"/>
                      <a:pt x="284" y="249"/>
                      <a:pt x="284" y="249"/>
                    </a:cubicBezTo>
                    <a:cubicBezTo>
                      <a:pt x="281" y="246"/>
                      <a:pt x="275" y="246"/>
                      <a:pt x="272" y="249"/>
                    </a:cubicBezTo>
                    <a:cubicBezTo>
                      <a:pt x="269" y="252"/>
                      <a:pt x="269" y="257"/>
                      <a:pt x="272" y="260"/>
                    </a:cubicBezTo>
                    <a:cubicBezTo>
                      <a:pt x="300" y="288"/>
                      <a:pt x="300" y="288"/>
                      <a:pt x="300" y="288"/>
                    </a:cubicBezTo>
                    <a:cubicBezTo>
                      <a:pt x="155" y="288"/>
                      <a:pt x="155" y="288"/>
                      <a:pt x="155" y="288"/>
                    </a:cubicBezTo>
                    <a:cubicBezTo>
                      <a:pt x="151" y="288"/>
                      <a:pt x="147" y="292"/>
                      <a:pt x="147" y="296"/>
                    </a:cubicBezTo>
                    <a:cubicBezTo>
                      <a:pt x="147" y="300"/>
                      <a:pt x="151" y="304"/>
                      <a:pt x="155" y="304"/>
                    </a:cubicBezTo>
                    <a:cubicBezTo>
                      <a:pt x="300" y="304"/>
                      <a:pt x="300" y="304"/>
                      <a:pt x="300" y="304"/>
                    </a:cubicBezTo>
                    <a:cubicBezTo>
                      <a:pt x="272" y="332"/>
                      <a:pt x="272" y="332"/>
                      <a:pt x="272" y="332"/>
                    </a:cubicBezTo>
                    <a:cubicBezTo>
                      <a:pt x="269" y="335"/>
                      <a:pt x="269" y="340"/>
                      <a:pt x="272" y="343"/>
                    </a:cubicBezTo>
                    <a:cubicBezTo>
                      <a:pt x="274" y="345"/>
                      <a:pt x="276" y="346"/>
                      <a:pt x="278" y="346"/>
                    </a:cubicBezTo>
                    <a:cubicBezTo>
                      <a:pt x="280" y="346"/>
                      <a:pt x="282" y="345"/>
                      <a:pt x="284" y="343"/>
                    </a:cubicBezTo>
                    <a:cubicBezTo>
                      <a:pt x="284" y="343"/>
                      <a:pt x="284" y="343"/>
                      <a:pt x="284" y="343"/>
                    </a:cubicBezTo>
                    <a:cubicBezTo>
                      <a:pt x="325" y="302"/>
                      <a:pt x="325" y="302"/>
                      <a:pt x="325" y="302"/>
                    </a:cubicBezTo>
                    <a:cubicBezTo>
                      <a:pt x="326" y="301"/>
                      <a:pt x="327" y="299"/>
                      <a:pt x="327" y="298"/>
                    </a:cubicBezTo>
                    <a:close/>
                    <a:moveTo>
                      <a:pt x="250" y="236"/>
                    </a:moveTo>
                    <a:cubicBezTo>
                      <a:pt x="250" y="232"/>
                      <a:pt x="246" y="228"/>
                      <a:pt x="242" y="228"/>
                    </a:cubicBezTo>
                    <a:cubicBezTo>
                      <a:pt x="96" y="228"/>
                      <a:pt x="96" y="228"/>
                      <a:pt x="96" y="228"/>
                    </a:cubicBezTo>
                    <a:cubicBezTo>
                      <a:pt x="124" y="200"/>
                      <a:pt x="124" y="200"/>
                      <a:pt x="124" y="200"/>
                    </a:cubicBezTo>
                    <a:cubicBezTo>
                      <a:pt x="127" y="197"/>
                      <a:pt x="127" y="192"/>
                      <a:pt x="124" y="189"/>
                    </a:cubicBezTo>
                    <a:cubicBezTo>
                      <a:pt x="121" y="186"/>
                      <a:pt x="116" y="186"/>
                      <a:pt x="113" y="189"/>
                    </a:cubicBezTo>
                    <a:cubicBezTo>
                      <a:pt x="71" y="230"/>
                      <a:pt x="71" y="230"/>
                      <a:pt x="71" y="230"/>
                    </a:cubicBezTo>
                    <a:cubicBezTo>
                      <a:pt x="71" y="231"/>
                      <a:pt x="71" y="231"/>
                      <a:pt x="70" y="232"/>
                    </a:cubicBezTo>
                    <a:cubicBezTo>
                      <a:pt x="70" y="232"/>
                      <a:pt x="70" y="232"/>
                      <a:pt x="70" y="232"/>
                    </a:cubicBezTo>
                    <a:cubicBezTo>
                      <a:pt x="70" y="232"/>
                      <a:pt x="70" y="233"/>
                      <a:pt x="70" y="233"/>
                    </a:cubicBezTo>
                    <a:cubicBezTo>
                      <a:pt x="69" y="233"/>
                      <a:pt x="69" y="233"/>
                      <a:pt x="69" y="234"/>
                    </a:cubicBezTo>
                    <a:cubicBezTo>
                      <a:pt x="69" y="234"/>
                      <a:pt x="69" y="234"/>
                      <a:pt x="69" y="234"/>
                    </a:cubicBezTo>
                    <a:cubicBezTo>
                      <a:pt x="69" y="235"/>
                      <a:pt x="69" y="236"/>
                      <a:pt x="69" y="238"/>
                    </a:cubicBezTo>
                    <a:cubicBezTo>
                      <a:pt x="69" y="238"/>
                      <a:pt x="69" y="238"/>
                      <a:pt x="69" y="238"/>
                    </a:cubicBezTo>
                    <a:cubicBezTo>
                      <a:pt x="69" y="239"/>
                      <a:pt x="70" y="239"/>
                      <a:pt x="70" y="239"/>
                    </a:cubicBezTo>
                    <a:cubicBezTo>
                      <a:pt x="70" y="239"/>
                      <a:pt x="70" y="240"/>
                      <a:pt x="70" y="240"/>
                    </a:cubicBezTo>
                    <a:cubicBezTo>
                      <a:pt x="70" y="240"/>
                      <a:pt x="70" y="240"/>
                      <a:pt x="70" y="240"/>
                    </a:cubicBezTo>
                    <a:cubicBezTo>
                      <a:pt x="71" y="241"/>
                      <a:pt x="71" y="241"/>
                      <a:pt x="71" y="242"/>
                    </a:cubicBezTo>
                    <a:cubicBezTo>
                      <a:pt x="71" y="242"/>
                      <a:pt x="71" y="242"/>
                      <a:pt x="71" y="242"/>
                    </a:cubicBezTo>
                    <a:cubicBezTo>
                      <a:pt x="113" y="283"/>
                      <a:pt x="113" y="283"/>
                      <a:pt x="113" y="283"/>
                    </a:cubicBezTo>
                    <a:cubicBezTo>
                      <a:pt x="115" y="285"/>
                      <a:pt x="117" y="286"/>
                      <a:pt x="119" y="286"/>
                    </a:cubicBezTo>
                    <a:cubicBezTo>
                      <a:pt x="121" y="286"/>
                      <a:pt x="123" y="285"/>
                      <a:pt x="124" y="283"/>
                    </a:cubicBezTo>
                    <a:cubicBezTo>
                      <a:pt x="127" y="280"/>
                      <a:pt x="127" y="275"/>
                      <a:pt x="124" y="272"/>
                    </a:cubicBezTo>
                    <a:cubicBezTo>
                      <a:pt x="96" y="244"/>
                      <a:pt x="96" y="244"/>
                      <a:pt x="96" y="244"/>
                    </a:cubicBezTo>
                    <a:cubicBezTo>
                      <a:pt x="242" y="244"/>
                      <a:pt x="242" y="244"/>
                      <a:pt x="242" y="244"/>
                    </a:cubicBezTo>
                    <a:cubicBezTo>
                      <a:pt x="246" y="244"/>
                      <a:pt x="250" y="240"/>
                      <a:pt x="250" y="236"/>
                    </a:cubicBezTo>
                    <a:close/>
                  </a:path>
                </a:pathLst>
              </a:custGeom>
              <a:solidFill>
                <a:srgbClr val="0028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11" name="Text Box 53">
                <a:extLst>
                  <a:ext uri="{FF2B5EF4-FFF2-40B4-BE49-F238E27FC236}">
                    <a16:creationId xmlns:a16="http://schemas.microsoft.com/office/drawing/2014/main" id="{5C463A92-217D-442D-969C-31692C0DA612}"/>
                  </a:ext>
                </a:extLst>
              </p:cNvPr>
              <p:cNvSpPr txBox="1">
                <a:spLocks noChangeAspect="1" noChangeArrowheads="1"/>
              </p:cNvSpPr>
              <p:nvPr/>
            </p:nvSpPr>
            <p:spPr bwMode="auto">
              <a:xfrm>
                <a:off x="261" y="1860"/>
                <a:ext cx="816" cy="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80000"/>
                  </a:lnSpc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1000" dirty="0">
                    <a:solidFill>
                      <a:srgbClr val="00285F"/>
                    </a:solidFill>
                    <a:ea typeface="MS PGothic" panose="020B0600070205080204" pitchFamily="34" charset="-128"/>
                  </a:rPr>
                  <a:t>AGW</a:t>
                </a:r>
                <a:endParaRPr lang="sv-SE" altLang="en-US" sz="1000" dirty="0">
                  <a:solidFill>
                    <a:srgbClr val="00285F"/>
                  </a:solidFill>
                  <a:ea typeface="MS PGothic" panose="020B0600070205080204" pitchFamily="34" charset="-128"/>
                </a:endParaRPr>
              </a:p>
            </p:txBody>
          </p:sp>
        </p:grp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2E0BEC4E-AFB8-4420-A4F0-78DE32DB6A4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83" y="860"/>
              <a:ext cx="969" cy="1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r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sv-SE" altLang="en-US" sz="2000">
                <a:ea typeface="MS PGothic" panose="020B0600070205080204" pitchFamily="34" charset="-128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156D5ADF-0947-49FF-BCE0-AA57E3CAAF2D}"/>
              </a:ext>
            </a:extLst>
          </p:cNvPr>
          <p:cNvGrpSpPr/>
          <p:nvPr/>
        </p:nvGrpSpPr>
        <p:grpSpPr>
          <a:xfrm>
            <a:off x="2380606" y="1988226"/>
            <a:ext cx="1335359" cy="710234"/>
            <a:chOff x="2604343" y="3165287"/>
            <a:chExt cx="1335359" cy="710234"/>
          </a:xfrm>
        </p:grpSpPr>
        <p:sp>
          <p:nvSpPr>
            <p:cNvPr id="5" name="Cloud 4">
              <a:extLst>
                <a:ext uri="{FF2B5EF4-FFF2-40B4-BE49-F238E27FC236}">
                  <a16:creationId xmlns:a16="http://schemas.microsoft.com/office/drawing/2014/main" id="{D92A2339-BE36-4553-B029-77CE4601EAD6}"/>
                </a:ext>
              </a:extLst>
            </p:cNvPr>
            <p:cNvSpPr/>
            <p:nvPr/>
          </p:nvSpPr>
          <p:spPr bwMode="auto">
            <a:xfrm>
              <a:off x="2604343" y="3165287"/>
              <a:ext cx="1335359" cy="710234"/>
            </a:xfrm>
            <a:prstGeom prst="cloud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2428AF0-E216-4920-B081-B9ABE0C71072}"/>
                </a:ext>
              </a:extLst>
            </p:cNvPr>
            <p:cNvSpPr txBox="1"/>
            <p:nvPr/>
          </p:nvSpPr>
          <p:spPr>
            <a:xfrm>
              <a:off x="2776624" y="3257022"/>
              <a:ext cx="98777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000" dirty="0"/>
                <a:t>WLAN access</a:t>
              </a:r>
              <a:endParaRPr lang="en-GB" sz="1000" dirty="0"/>
            </a:p>
          </p:txBody>
        </p:sp>
      </p:grpSp>
      <p:sp>
        <p:nvSpPr>
          <p:cNvPr id="66" name="Content Placeholder 1">
            <a:extLst>
              <a:ext uri="{FF2B5EF4-FFF2-40B4-BE49-F238E27FC236}">
                <a16:creationId xmlns:a16="http://schemas.microsoft.com/office/drawing/2014/main" id="{31CF977C-F340-4CD1-98C7-8CCD80F376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3420961"/>
            <a:ext cx="8351839" cy="2542095"/>
          </a:xfrm>
        </p:spPr>
        <p:txBody>
          <a:bodyPr/>
          <a:lstStyle/>
          <a:p>
            <a:r>
              <a:rPr lang="en-US" sz="1600" dirty="0"/>
              <a:t>New operating systems don’t allow Apps to run in background.</a:t>
            </a:r>
          </a:p>
          <a:p>
            <a:r>
              <a:rPr lang="en-US" sz="1600" dirty="0"/>
              <a:t>App will be shut down soon after registration, Gm connection is then gone</a:t>
            </a:r>
          </a:p>
          <a:p>
            <a:r>
              <a:rPr lang="en-US" sz="1600" dirty="0"/>
              <a:t>App will not be reachable when terminating request arrives</a:t>
            </a:r>
          </a:p>
          <a:p>
            <a:r>
              <a:rPr lang="en-US" sz="1600" dirty="0"/>
              <a:t>App will oversleep when it is time to reregister</a:t>
            </a:r>
          </a:p>
          <a:p>
            <a:endParaRPr lang="en-US" sz="1600" dirty="0"/>
          </a:p>
          <a:p>
            <a:r>
              <a:rPr lang="en-US" sz="1600" dirty="0"/>
              <a:t>Mechanism to wake up the app is needed</a:t>
            </a:r>
          </a:p>
          <a:p>
            <a:r>
              <a:rPr lang="en-US" sz="1600" dirty="0"/>
              <a:t>Servers handling device specific (or OS specific) services can do the wake-up</a:t>
            </a:r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>
            <a:normAutofit/>
          </a:bodyPr>
          <a:lstStyle/>
          <a:p>
            <a:r>
              <a:rPr lang="en-US" sz="4000" dirty="0"/>
              <a:t>Solution proposal</a:t>
            </a:r>
          </a:p>
        </p:txBody>
      </p:sp>
      <p:sp>
        <p:nvSpPr>
          <p:cNvPr id="12" name="Rectangle 54">
            <a:extLst>
              <a:ext uri="{FF2B5EF4-FFF2-40B4-BE49-F238E27FC236}">
                <a16:creationId xmlns:a16="http://schemas.microsoft.com/office/drawing/2014/main" id="{547FC72D-35AB-4550-90FF-FBA625597DF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130201" y="614949"/>
            <a:ext cx="492125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 anchor="ctr"/>
          <a:lstStyle>
            <a:lvl1pPr eaLnBrk="0" hangingPunct="0">
              <a:spcBef>
                <a:spcPct val="20000"/>
              </a:spcBef>
              <a:buClr>
                <a:srgbClr val="00A9D4"/>
              </a:buClr>
              <a:buFont typeface="Arial" pitchFamily="34" charset="0"/>
              <a:buChar char="›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endParaRPr lang="sv-SE" altLang="en-US" sz="1400">
              <a:solidFill>
                <a:srgbClr val="58585A"/>
              </a:solidFill>
            </a:endParaRPr>
          </a:p>
        </p:txBody>
      </p:sp>
      <p:sp>
        <p:nvSpPr>
          <p:cNvPr id="68" name="Rectangle 54">
            <a:extLst>
              <a:ext uri="{FF2B5EF4-FFF2-40B4-BE49-F238E27FC236}">
                <a16:creationId xmlns:a16="http://schemas.microsoft.com/office/drawing/2014/main" id="{830C0886-FAA6-4F38-B6FF-8780A5B2ECF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130201" y="614949"/>
            <a:ext cx="492125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 anchor="ctr"/>
          <a:lstStyle>
            <a:lvl1pPr eaLnBrk="0" hangingPunct="0">
              <a:spcBef>
                <a:spcPct val="20000"/>
              </a:spcBef>
              <a:buClr>
                <a:srgbClr val="00A9D4"/>
              </a:buClr>
              <a:buFont typeface="Arial" pitchFamily="34" charset="0"/>
              <a:buChar char="›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endParaRPr lang="sv-SE" altLang="en-US" sz="1400">
              <a:solidFill>
                <a:srgbClr val="58585A"/>
              </a:solidFill>
            </a:endParaRPr>
          </a:p>
        </p:txBody>
      </p:sp>
      <p:sp>
        <p:nvSpPr>
          <p:cNvPr id="66" name="Content Placeholder 1">
            <a:extLst>
              <a:ext uri="{FF2B5EF4-FFF2-40B4-BE49-F238E27FC236}">
                <a16:creationId xmlns:a16="http://schemas.microsoft.com/office/drawing/2014/main" id="{31CF977C-F340-4CD1-98C7-8CCD80F376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1530" y="3962712"/>
            <a:ext cx="8351839" cy="2436193"/>
          </a:xfrm>
        </p:spPr>
        <p:txBody>
          <a:bodyPr/>
          <a:lstStyle/>
          <a:p>
            <a:r>
              <a:rPr lang="en-US" sz="1600" dirty="0"/>
              <a:t>App needs to register with the push service to receive information to provide to the network.</a:t>
            </a:r>
          </a:p>
          <a:p>
            <a:r>
              <a:rPr lang="en-US" sz="1600" dirty="0"/>
              <a:t>App needs to provide information about push service to IMS</a:t>
            </a:r>
          </a:p>
          <a:p>
            <a:r>
              <a:rPr lang="en-US" sz="1600" dirty="0"/>
              <a:t>When needed, IMS sends push notification to push service to wake up the App</a:t>
            </a:r>
          </a:p>
          <a:p>
            <a:pPr lvl="1"/>
            <a:r>
              <a:rPr lang="en-US" sz="1200" dirty="0"/>
              <a:t>Address of instance holding terminating request is needed</a:t>
            </a:r>
          </a:p>
          <a:p>
            <a:r>
              <a:rPr lang="en-US" sz="1600" dirty="0"/>
              <a:t>App reregisters using information in the push notification, using the address above</a:t>
            </a:r>
          </a:p>
          <a:p>
            <a:r>
              <a:rPr lang="en-US" sz="1600" dirty="0"/>
              <a:t>Decision on from where to send the push service request (SA2 decision?)</a:t>
            </a:r>
          </a:p>
          <a:p>
            <a:r>
              <a:rPr lang="en-US" sz="1600" dirty="0"/>
              <a:t>Proposed to use the IETF specified solution in draft-</a:t>
            </a:r>
            <a:r>
              <a:rPr lang="en-US" sz="1600" dirty="0" err="1"/>
              <a:t>ietf</a:t>
            </a:r>
            <a:r>
              <a:rPr lang="en-US" sz="1600" dirty="0"/>
              <a:t>-sipcore-sip-push (CT1 decision)</a:t>
            </a:r>
          </a:p>
          <a:p>
            <a:r>
              <a:rPr lang="en-US" sz="1600" dirty="0"/>
              <a:t>Terminating request or imminent time-out of registration trigger the push service request</a:t>
            </a:r>
          </a:p>
          <a:p>
            <a:endParaRPr lang="en-US" sz="1600" dirty="0"/>
          </a:p>
          <a:p>
            <a:pPr marL="0" indent="0">
              <a:buNone/>
            </a:pPr>
            <a:endParaRPr lang="en-US" sz="1600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2D1DAA5-771E-4EC8-A4AF-CF91A1289073}"/>
              </a:ext>
            </a:extLst>
          </p:cNvPr>
          <p:cNvGrpSpPr/>
          <p:nvPr/>
        </p:nvGrpSpPr>
        <p:grpSpPr>
          <a:xfrm>
            <a:off x="746460" y="1332695"/>
            <a:ext cx="7733481" cy="2410787"/>
            <a:chOff x="746460" y="1332695"/>
            <a:chExt cx="7733481" cy="2410787"/>
          </a:xfrm>
        </p:grpSpPr>
        <p:cxnSp>
          <p:nvCxnSpPr>
            <p:cNvPr id="40" name="Straight Connector 117">
              <a:extLst>
                <a:ext uri="{FF2B5EF4-FFF2-40B4-BE49-F238E27FC236}">
                  <a16:creationId xmlns:a16="http://schemas.microsoft.com/office/drawing/2014/main" id="{6937E460-57ED-4B4A-B859-153B4F0B339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329761" y="1791902"/>
              <a:ext cx="897409" cy="756771"/>
            </a:xfrm>
            <a:prstGeom prst="line">
              <a:avLst/>
            </a:prstGeom>
            <a:noFill/>
            <a:ln w="19050" algn="ctr">
              <a:solidFill>
                <a:schemeClr val="tx2"/>
              </a:solidFill>
              <a:prstDash val="dash"/>
              <a:round/>
              <a:headEnd type="triangle"/>
              <a:tailEnd type="non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4" name="Freeform 2">
              <a:extLst>
                <a:ext uri="{FF2B5EF4-FFF2-40B4-BE49-F238E27FC236}">
                  <a16:creationId xmlns:a16="http://schemas.microsoft.com/office/drawing/2014/main" id="{78D6831C-938E-4005-8CFB-294E57D60F5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96685" y="1332695"/>
              <a:ext cx="641753" cy="462355"/>
            </a:xfrm>
            <a:custGeom>
              <a:avLst/>
              <a:gdLst>
                <a:gd name="T0" fmla="*/ 2147483647 w 462"/>
                <a:gd name="T1" fmla="*/ 2147483647 h 293"/>
                <a:gd name="T2" fmla="*/ 2147483647 w 462"/>
                <a:gd name="T3" fmla="*/ 2147483647 h 293"/>
                <a:gd name="T4" fmla="*/ 2147483647 w 462"/>
                <a:gd name="T5" fmla="*/ 2147483647 h 293"/>
                <a:gd name="T6" fmla="*/ 2147483647 w 462"/>
                <a:gd name="T7" fmla="*/ 2147483647 h 293"/>
                <a:gd name="T8" fmla="*/ 2147483647 w 462"/>
                <a:gd name="T9" fmla="*/ 2147483647 h 293"/>
                <a:gd name="T10" fmla="*/ 2147483647 w 462"/>
                <a:gd name="T11" fmla="*/ 2147483647 h 293"/>
                <a:gd name="T12" fmla="*/ 2147483647 w 462"/>
                <a:gd name="T13" fmla="*/ 2147483647 h 293"/>
                <a:gd name="T14" fmla="*/ 2147483647 w 462"/>
                <a:gd name="T15" fmla="*/ 2147483647 h 293"/>
                <a:gd name="T16" fmla="*/ 2147483647 w 462"/>
                <a:gd name="T17" fmla="*/ 2147483647 h 293"/>
                <a:gd name="T18" fmla="*/ 2147483647 w 462"/>
                <a:gd name="T19" fmla="*/ 2147483647 h 293"/>
                <a:gd name="T20" fmla="*/ 2147483647 w 462"/>
                <a:gd name="T21" fmla="*/ 2147483647 h 293"/>
                <a:gd name="T22" fmla="*/ 2147483647 w 462"/>
                <a:gd name="T23" fmla="*/ 2147483647 h 293"/>
                <a:gd name="T24" fmla="*/ 2147483647 w 462"/>
                <a:gd name="T25" fmla="*/ 2147483647 h 293"/>
                <a:gd name="T26" fmla="*/ 2147483647 w 462"/>
                <a:gd name="T27" fmla="*/ 2147483647 h 293"/>
                <a:gd name="T28" fmla="*/ 2147483647 w 462"/>
                <a:gd name="T29" fmla="*/ 2147483647 h 293"/>
                <a:gd name="T30" fmla="*/ 2147483647 w 462"/>
                <a:gd name="T31" fmla="*/ 2147483647 h 293"/>
                <a:gd name="T32" fmla="*/ 2147483647 w 462"/>
                <a:gd name="T33" fmla="*/ 2147483647 h 293"/>
                <a:gd name="T34" fmla="*/ 2147483647 w 462"/>
                <a:gd name="T35" fmla="*/ 2147483647 h 293"/>
                <a:gd name="T36" fmla="*/ 2147483647 w 462"/>
                <a:gd name="T37" fmla="*/ 2147483647 h 293"/>
                <a:gd name="T38" fmla="*/ 2147483647 w 462"/>
                <a:gd name="T39" fmla="*/ 2147483647 h 293"/>
                <a:gd name="T40" fmla="*/ 2147483647 w 462"/>
                <a:gd name="T41" fmla="*/ 2147483647 h 293"/>
                <a:gd name="T42" fmla="*/ 2147483647 w 462"/>
                <a:gd name="T43" fmla="*/ 2147483647 h 293"/>
                <a:gd name="T44" fmla="*/ 2147483647 w 462"/>
                <a:gd name="T45" fmla="*/ 2147483647 h 293"/>
                <a:gd name="T46" fmla="*/ 2147483647 w 462"/>
                <a:gd name="T47" fmla="*/ 2147483647 h 293"/>
                <a:gd name="T48" fmla="*/ 2147483647 w 462"/>
                <a:gd name="T49" fmla="*/ 2147483647 h 293"/>
                <a:gd name="T50" fmla="*/ 2147483647 w 462"/>
                <a:gd name="T51" fmla="*/ 2147483647 h 293"/>
                <a:gd name="T52" fmla="*/ 2147483647 w 462"/>
                <a:gd name="T53" fmla="*/ 0 h 293"/>
                <a:gd name="T54" fmla="*/ 2147483647 w 462"/>
                <a:gd name="T55" fmla="*/ 2147483647 h 293"/>
                <a:gd name="T56" fmla="*/ 0 w 462"/>
                <a:gd name="T57" fmla="*/ 2147483647 h 293"/>
                <a:gd name="T58" fmla="*/ 2147483647 w 462"/>
                <a:gd name="T59" fmla="*/ 2147483647 h 293"/>
                <a:gd name="T60" fmla="*/ 2147483647 w 462"/>
                <a:gd name="T61" fmla="*/ 2147483647 h 293"/>
                <a:gd name="T62" fmla="*/ 2147483647 w 462"/>
                <a:gd name="T63" fmla="*/ 2147483647 h 293"/>
                <a:gd name="T64" fmla="*/ 2147483647 w 462"/>
                <a:gd name="T65" fmla="*/ 2147483647 h 29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62" h="293">
                  <a:moveTo>
                    <a:pt x="435" y="148"/>
                  </a:moveTo>
                  <a:cubicBezTo>
                    <a:pt x="437" y="140"/>
                    <a:pt x="439" y="132"/>
                    <a:pt x="439" y="123"/>
                  </a:cubicBezTo>
                  <a:cubicBezTo>
                    <a:pt x="439" y="104"/>
                    <a:pt x="433" y="86"/>
                    <a:pt x="422" y="70"/>
                  </a:cubicBezTo>
                  <a:cubicBezTo>
                    <a:pt x="420" y="67"/>
                    <a:pt x="415" y="66"/>
                    <a:pt x="411" y="68"/>
                  </a:cubicBezTo>
                  <a:cubicBezTo>
                    <a:pt x="407" y="71"/>
                    <a:pt x="406" y="76"/>
                    <a:pt x="409" y="79"/>
                  </a:cubicBezTo>
                  <a:cubicBezTo>
                    <a:pt x="418" y="92"/>
                    <a:pt x="423" y="108"/>
                    <a:pt x="423" y="123"/>
                  </a:cubicBezTo>
                  <a:cubicBezTo>
                    <a:pt x="423" y="132"/>
                    <a:pt x="421" y="140"/>
                    <a:pt x="419" y="148"/>
                  </a:cubicBezTo>
                  <a:cubicBezTo>
                    <a:pt x="418" y="151"/>
                    <a:pt x="419" y="154"/>
                    <a:pt x="421" y="156"/>
                  </a:cubicBezTo>
                  <a:cubicBezTo>
                    <a:pt x="437" y="170"/>
                    <a:pt x="446" y="189"/>
                    <a:pt x="446" y="209"/>
                  </a:cubicBezTo>
                  <a:cubicBezTo>
                    <a:pt x="446" y="247"/>
                    <a:pt x="415" y="277"/>
                    <a:pt x="378" y="277"/>
                  </a:cubicBezTo>
                  <a:cubicBezTo>
                    <a:pt x="88" y="277"/>
                    <a:pt x="88" y="277"/>
                    <a:pt x="88" y="277"/>
                  </a:cubicBezTo>
                  <a:cubicBezTo>
                    <a:pt x="48" y="277"/>
                    <a:pt x="16" y="245"/>
                    <a:pt x="16" y="206"/>
                  </a:cubicBezTo>
                  <a:cubicBezTo>
                    <a:pt x="16" y="178"/>
                    <a:pt x="31" y="154"/>
                    <a:pt x="56" y="141"/>
                  </a:cubicBezTo>
                  <a:cubicBezTo>
                    <a:pt x="59" y="140"/>
                    <a:pt x="60" y="137"/>
                    <a:pt x="60" y="134"/>
                  </a:cubicBezTo>
                  <a:cubicBezTo>
                    <a:pt x="60" y="134"/>
                    <a:pt x="60" y="133"/>
                    <a:pt x="60" y="133"/>
                  </a:cubicBezTo>
                  <a:cubicBezTo>
                    <a:pt x="60" y="69"/>
                    <a:pt x="113" y="16"/>
                    <a:pt x="178" y="16"/>
                  </a:cubicBezTo>
                  <a:cubicBezTo>
                    <a:pt x="217" y="16"/>
                    <a:pt x="254" y="36"/>
                    <a:pt x="276" y="68"/>
                  </a:cubicBezTo>
                  <a:cubicBezTo>
                    <a:pt x="277" y="70"/>
                    <a:pt x="279" y="72"/>
                    <a:pt x="282" y="72"/>
                  </a:cubicBezTo>
                  <a:cubicBezTo>
                    <a:pt x="284" y="72"/>
                    <a:pt x="287" y="71"/>
                    <a:pt x="288" y="70"/>
                  </a:cubicBezTo>
                  <a:cubicBezTo>
                    <a:pt x="288" y="70"/>
                    <a:pt x="289" y="69"/>
                    <a:pt x="289" y="69"/>
                  </a:cubicBezTo>
                  <a:cubicBezTo>
                    <a:pt x="290" y="68"/>
                    <a:pt x="309" y="45"/>
                    <a:pt x="344" y="45"/>
                  </a:cubicBezTo>
                  <a:cubicBezTo>
                    <a:pt x="360" y="45"/>
                    <a:pt x="375" y="50"/>
                    <a:pt x="388" y="59"/>
                  </a:cubicBezTo>
                  <a:cubicBezTo>
                    <a:pt x="392" y="61"/>
                    <a:pt x="397" y="60"/>
                    <a:pt x="399" y="56"/>
                  </a:cubicBezTo>
                  <a:cubicBezTo>
                    <a:pt x="402" y="53"/>
                    <a:pt x="401" y="48"/>
                    <a:pt x="397" y="45"/>
                  </a:cubicBezTo>
                  <a:cubicBezTo>
                    <a:pt x="381" y="35"/>
                    <a:pt x="363" y="29"/>
                    <a:pt x="344" y="29"/>
                  </a:cubicBezTo>
                  <a:cubicBezTo>
                    <a:pt x="314" y="29"/>
                    <a:pt x="294" y="43"/>
                    <a:pt x="284" y="52"/>
                  </a:cubicBezTo>
                  <a:cubicBezTo>
                    <a:pt x="258" y="19"/>
                    <a:pt x="220" y="0"/>
                    <a:pt x="178" y="0"/>
                  </a:cubicBezTo>
                  <a:cubicBezTo>
                    <a:pt x="106" y="0"/>
                    <a:pt x="47" y="58"/>
                    <a:pt x="44" y="129"/>
                  </a:cubicBezTo>
                  <a:cubicBezTo>
                    <a:pt x="17" y="145"/>
                    <a:pt x="0" y="174"/>
                    <a:pt x="0" y="206"/>
                  </a:cubicBezTo>
                  <a:cubicBezTo>
                    <a:pt x="0" y="254"/>
                    <a:pt x="39" y="293"/>
                    <a:pt x="88" y="293"/>
                  </a:cubicBezTo>
                  <a:cubicBezTo>
                    <a:pt x="378" y="293"/>
                    <a:pt x="378" y="293"/>
                    <a:pt x="378" y="293"/>
                  </a:cubicBezTo>
                  <a:cubicBezTo>
                    <a:pt x="424" y="293"/>
                    <a:pt x="462" y="256"/>
                    <a:pt x="462" y="209"/>
                  </a:cubicBezTo>
                  <a:cubicBezTo>
                    <a:pt x="462" y="186"/>
                    <a:pt x="452" y="164"/>
                    <a:pt x="435" y="148"/>
                  </a:cubicBezTo>
                  <a:close/>
                </a:path>
              </a:pathLst>
            </a:custGeom>
            <a:solidFill>
              <a:srgbClr val="00A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TextBox 5">
              <a:extLst>
                <a:ext uri="{FF2B5EF4-FFF2-40B4-BE49-F238E27FC236}">
                  <a16:creationId xmlns:a16="http://schemas.microsoft.com/office/drawing/2014/main" id="{41E6FD72-D163-4BF6-BD12-4A5EE076E8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37774" y="1448256"/>
              <a:ext cx="56938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A9D4"/>
                </a:buClr>
                <a:buFont typeface="Arial" pitchFamily="34" charset="0"/>
                <a:buChar char="›"/>
                <a:defRPr sz="24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1"/>
                </a:buClr>
                <a:buFont typeface="Ericsson Capital TT" pitchFamily="2" charset="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92CCE5"/>
                </a:buClr>
                <a:buFont typeface="Ericsson Capital TT" pitchFamily="2" charset="0"/>
                <a:buChar char="›"/>
                <a:defRPr sz="20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1"/>
                </a:buClr>
                <a:buFont typeface="Ericsson Capital TT" pitchFamily="2" charset="0"/>
                <a:buChar char="-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1"/>
                </a:buClr>
                <a:buFont typeface="Ericsson Capital TT" pitchFamily="2" charset="0"/>
                <a:buChar char="›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itchFamily="2" charset="0"/>
                <a:buChar char="›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itchFamily="2" charset="0"/>
                <a:buChar char="›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itchFamily="2" charset="0"/>
                <a:buChar char="›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itchFamily="2" charset="0"/>
                <a:buChar char="›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sv-SE" altLang="en-US" sz="900" dirty="0">
                  <a:solidFill>
                    <a:srgbClr val="00B0F0"/>
                  </a:solidFill>
                </a:rPr>
                <a:t>Push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sv-SE" altLang="en-US" sz="900" dirty="0">
                  <a:solidFill>
                    <a:srgbClr val="00B0F0"/>
                  </a:solidFill>
                </a:rPr>
                <a:t>Service</a:t>
              </a:r>
              <a:endParaRPr lang="en-US" altLang="en-US" sz="900" dirty="0">
                <a:solidFill>
                  <a:srgbClr val="00B0F0"/>
                </a:solidFill>
              </a:endParaRPr>
            </a:p>
          </p:txBody>
        </p:sp>
        <p:cxnSp>
          <p:nvCxnSpPr>
            <p:cNvPr id="46" name="Straight Connector 121">
              <a:extLst>
                <a:ext uri="{FF2B5EF4-FFF2-40B4-BE49-F238E27FC236}">
                  <a16:creationId xmlns:a16="http://schemas.microsoft.com/office/drawing/2014/main" id="{582B57AB-D6C6-4DEE-B460-EF0C753475B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892552" y="1615641"/>
              <a:ext cx="1662463" cy="397898"/>
            </a:xfrm>
            <a:prstGeom prst="line">
              <a:avLst/>
            </a:prstGeom>
            <a:noFill/>
            <a:ln w="19050" algn="ctr">
              <a:solidFill>
                <a:schemeClr val="tx2"/>
              </a:solidFill>
              <a:prstDash val="dash"/>
              <a:round/>
              <a:headEnd type="triangle"/>
              <a:tailEnd type="non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66DD7D46-5622-46D0-89CD-0B2FD611774A}"/>
                </a:ext>
              </a:extLst>
            </p:cNvPr>
            <p:cNvSpPr txBox="1"/>
            <p:nvPr/>
          </p:nvSpPr>
          <p:spPr>
            <a:xfrm>
              <a:off x="3612196" y="1603075"/>
              <a:ext cx="93487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en-US" sz="1000" dirty="0"/>
                <a:t>Push request</a:t>
              </a:r>
            </a:p>
          </p:txBody>
        </p:sp>
        <p:sp>
          <p:nvSpPr>
            <p:cNvPr id="42" name="Rectangle 54">
              <a:extLst>
                <a:ext uri="{FF2B5EF4-FFF2-40B4-BE49-F238E27FC236}">
                  <a16:creationId xmlns:a16="http://schemas.microsoft.com/office/drawing/2014/main" id="{E5638304-38D5-4700-AD24-8A70EA2BD67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835097" y="1980154"/>
              <a:ext cx="492125" cy="942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rIns="0" anchor="ctr"/>
            <a:lstStyle>
              <a:lvl1pPr eaLnBrk="0" hangingPunct="0">
                <a:spcBef>
                  <a:spcPct val="20000"/>
                </a:spcBef>
                <a:buClr>
                  <a:srgbClr val="00A9D4"/>
                </a:buClr>
                <a:buFont typeface="Arial" pitchFamily="34" charset="0"/>
                <a:buChar char="›"/>
                <a:defRPr sz="24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1"/>
                </a:buClr>
                <a:buFont typeface="Ericsson Capital TT" pitchFamily="2" charset="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92CCE5"/>
                </a:buClr>
                <a:buFont typeface="Ericsson Capital TT" pitchFamily="2" charset="0"/>
                <a:buChar char="›"/>
                <a:defRPr sz="20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1"/>
                </a:buClr>
                <a:buFont typeface="Ericsson Capital TT" pitchFamily="2" charset="0"/>
                <a:buChar char="-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1"/>
                </a:buClr>
                <a:buFont typeface="Ericsson Capital TT" pitchFamily="2" charset="0"/>
                <a:buChar char="›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itchFamily="2" charset="0"/>
                <a:buChar char="›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itchFamily="2" charset="0"/>
                <a:buChar char="›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itchFamily="2" charset="0"/>
                <a:buChar char="›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Font typeface="Ericsson Capital TT" pitchFamily="2" charset="0"/>
                <a:buChar char="›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50000"/>
                </a:spcBef>
                <a:buClrTx/>
                <a:buFontTx/>
                <a:buNone/>
              </a:pPr>
              <a:endParaRPr lang="sv-SE" altLang="en-US" sz="1400">
                <a:solidFill>
                  <a:srgbClr val="58585A"/>
                </a:solidFill>
              </a:endParaRPr>
            </a:p>
          </p:txBody>
        </p:sp>
        <p:grpSp>
          <p:nvGrpSpPr>
            <p:cNvPr id="47" name="Group 4">
              <a:extLst>
                <a:ext uri="{FF2B5EF4-FFF2-40B4-BE49-F238E27FC236}">
                  <a16:creationId xmlns:a16="http://schemas.microsoft.com/office/drawing/2014/main" id="{8DAA60F5-DC0C-4B12-B1EB-7AA6274BD08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992604" y="2232942"/>
              <a:ext cx="509991" cy="732620"/>
              <a:chOff x="183" y="860"/>
              <a:chExt cx="969" cy="1392"/>
            </a:xfrm>
          </p:grpSpPr>
          <p:grpSp>
            <p:nvGrpSpPr>
              <p:cNvPr id="48" name="Group 43">
                <a:extLst>
                  <a:ext uri="{FF2B5EF4-FFF2-40B4-BE49-F238E27FC236}">
                    <a16:creationId xmlns:a16="http://schemas.microsoft.com/office/drawing/2014/main" id="{717340E6-6C97-4B13-99D6-94CB3CA48D8F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86" y="860"/>
                <a:ext cx="966" cy="1391"/>
                <a:chOff x="186" y="860"/>
                <a:chExt cx="966" cy="1391"/>
              </a:xfrm>
            </p:grpSpPr>
            <p:sp>
              <p:nvSpPr>
                <p:cNvPr id="50" name="Freeform 4">
                  <a:extLst>
                    <a:ext uri="{FF2B5EF4-FFF2-40B4-BE49-F238E27FC236}">
                      <a16:creationId xmlns:a16="http://schemas.microsoft.com/office/drawing/2014/main" id="{DC7E847F-E0BF-4D00-A256-9E41E86AB50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205" y="879"/>
                  <a:ext cx="928" cy="1353"/>
                </a:xfrm>
                <a:custGeom>
                  <a:avLst/>
                  <a:gdLst>
                    <a:gd name="T0" fmla="*/ 65843298 w 393"/>
                    <a:gd name="T1" fmla="*/ 13905083 h 573"/>
                    <a:gd name="T2" fmla="*/ 65843298 w 393"/>
                    <a:gd name="T3" fmla="*/ 90573494 h 573"/>
                    <a:gd name="T4" fmla="*/ 60466241 w 393"/>
                    <a:gd name="T5" fmla="*/ 95977371 h 573"/>
                    <a:gd name="T6" fmla="*/ 5384022 w 393"/>
                    <a:gd name="T7" fmla="*/ 95977371 h 573"/>
                    <a:gd name="T8" fmla="*/ 0 w 393"/>
                    <a:gd name="T9" fmla="*/ 90573494 h 573"/>
                    <a:gd name="T10" fmla="*/ 0 w 393"/>
                    <a:gd name="T11" fmla="*/ 5382602 h 573"/>
                    <a:gd name="T12" fmla="*/ 5384022 w 393"/>
                    <a:gd name="T13" fmla="*/ 0 h 573"/>
                    <a:gd name="T14" fmla="*/ 60466241 w 393"/>
                    <a:gd name="T15" fmla="*/ 0 h 573"/>
                    <a:gd name="T16" fmla="*/ 65843298 w 393"/>
                    <a:gd name="T17" fmla="*/ 5382602 h 573"/>
                    <a:gd name="T18" fmla="*/ 65843298 w 393"/>
                    <a:gd name="T19" fmla="*/ 8497546 h 57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93"/>
                    <a:gd name="T31" fmla="*/ 0 h 573"/>
                    <a:gd name="T32" fmla="*/ 393 w 393"/>
                    <a:gd name="T33" fmla="*/ 573 h 57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93" h="573">
                      <a:moveTo>
                        <a:pt x="393" y="83"/>
                      </a:moveTo>
                      <a:cubicBezTo>
                        <a:pt x="393" y="541"/>
                        <a:pt x="393" y="541"/>
                        <a:pt x="393" y="541"/>
                      </a:cubicBezTo>
                      <a:cubicBezTo>
                        <a:pt x="393" y="559"/>
                        <a:pt x="379" y="573"/>
                        <a:pt x="361" y="573"/>
                      </a:cubicBezTo>
                      <a:cubicBezTo>
                        <a:pt x="32" y="573"/>
                        <a:pt x="32" y="573"/>
                        <a:pt x="32" y="573"/>
                      </a:cubicBezTo>
                      <a:cubicBezTo>
                        <a:pt x="14" y="573"/>
                        <a:pt x="0" y="559"/>
                        <a:pt x="0" y="541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14"/>
                        <a:pt x="14" y="0"/>
                        <a:pt x="32" y="0"/>
                      </a:cubicBezTo>
                      <a:cubicBezTo>
                        <a:pt x="361" y="0"/>
                        <a:pt x="361" y="0"/>
                        <a:pt x="361" y="0"/>
                      </a:cubicBezTo>
                      <a:cubicBezTo>
                        <a:pt x="379" y="0"/>
                        <a:pt x="393" y="14"/>
                        <a:pt x="393" y="32"/>
                      </a:cubicBezTo>
                      <a:cubicBezTo>
                        <a:pt x="393" y="51"/>
                        <a:pt x="393" y="51"/>
                        <a:pt x="393" y="51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en-US"/>
                </a:p>
              </p:txBody>
            </p:sp>
            <p:sp>
              <p:nvSpPr>
                <p:cNvPr id="51" name="Freeform 5">
                  <a:extLst>
                    <a:ext uri="{FF2B5EF4-FFF2-40B4-BE49-F238E27FC236}">
                      <a16:creationId xmlns:a16="http://schemas.microsoft.com/office/drawing/2014/main" id="{6B40953D-6E5D-46A7-9004-E9161BB17336}"/>
                    </a:ext>
                  </a:extLst>
                </p:cNvPr>
                <p:cNvSpPr>
                  <a:spLocks noChangeAspect="1" noEditPoints="1"/>
                </p:cNvSpPr>
                <p:nvPr/>
              </p:nvSpPr>
              <p:spPr bwMode="auto">
                <a:xfrm>
                  <a:off x="186" y="860"/>
                  <a:ext cx="966" cy="1391"/>
                </a:xfrm>
                <a:custGeom>
                  <a:avLst/>
                  <a:gdLst>
                    <a:gd name="T0" fmla="*/ 67402837 w 409"/>
                    <a:gd name="T1" fmla="*/ 11230778 h 589"/>
                    <a:gd name="T2" fmla="*/ 68764070 w 409"/>
                    <a:gd name="T3" fmla="*/ 9876220 h 589"/>
                    <a:gd name="T4" fmla="*/ 68764070 w 409"/>
                    <a:gd name="T5" fmla="*/ 6674623 h 589"/>
                    <a:gd name="T6" fmla="*/ 62067205 w 409"/>
                    <a:gd name="T7" fmla="*/ 0 h 589"/>
                    <a:gd name="T8" fmla="*/ 6687349 w 409"/>
                    <a:gd name="T9" fmla="*/ 0 h 589"/>
                    <a:gd name="T10" fmla="*/ 0 w 409"/>
                    <a:gd name="T11" fmla="*/ 6674623 h 589"/>
                    <a:gd name="T12" fmla="*/ 0 w 409"/>
                    <a:gd name="T13" fmla="*/ 92194627 h 589"/>
                    <a:gd name="T14" fmla="*/ 6687349 w 409"/>
                    <a:gd name="T15" fmla="*/ 98876680 h 589"/>
                    <a:gd name="T16" fmla="*/ 62067205 w 409"/>
                    <a:gd name="T17" fmla="*/ 98876680 h 589"/>
                    <a:gd name="T18" fmla="*/ 68764070 w 409"/>
                    <a:gd name="T19" fmla="*/ 92194627 h 589"/>
                    <a:gd name="T20" fmla="*/ 68764070 w 409"/>
                    <a:gd name="T21" fmla="*/ 15293849 h 589"/>
                    <a:gd name="T22" fmla="*/ 67402837 w 409"/>
                    <a:gd name="T23" fmla="*/ 13927471 h 589"/>
                    <a:gd name="T24" fmla="*/ 66047040 w 409"/>
                    <a:gd name="T25" fmla="*/ 15293849 h 589"/>
                    <a:gd name="T26" fmla="*/ 66047040 w 409"/>
                    <a:gd name="T27" fmla="*/ 92194627 h 589"/>
                    <a:gd name="T28" fmla="*/ 62067205 w 409"/>
                    <a:gd name="T29" fmla="*/ 96157161 h 589"/>
                    <a:gd name="T30" fmla="*/ 6687349 w 409"/>
                    <a:gd name="T31" fmla="*/ 96157161 h 589"/>
                    <a:gd name="T32" fmla="*/ 2717030 w 409"/>
                    <a:gd name="T33" fmla="*/ 92194627 h 589"/>
                    <a:gd name="T34" fmla="*/ 2717030 w 409"/>
                    <a:gd name="T35" fmla="*/ 6674623 h 589"/>
                    <a:gd name="T36" fmla="*/ 6687349 w 409"/>
                    <a:gd name="T37" fmla="*/ 2715296 h 589"/>
                    <a:gd name="T38" fmla="*/ 62067205 w 409"/>
                    <a:gd name="T39" fmla="*/ 2715296 h 589"/>
                    <a:gd name="T40" fmla="*/ 66047040 w 409"/>
                    <a:gd name="T41" fmla="*/ 6674623 h 589"/>
                    <a:gd name="T42" fmla="*/ 66047040 w 409"/>
                    <a:gd name="T43" fmla="*/ 9876220 h 589"/>
                    <a:gd name="T44" fmla="*/ 67402837 w 409"/>
                    <a:gd name="T45" fmla="*/ 11230778 h 589"/>
                    <a:gd name="T46" fmla="*/ 34295208 w 409"/>
                    <a:gd name="T47" fmla="*/ 12730791 h 589"/>
                    <a:gd name="T48" fmla="*/ 33080734 w 409"/>
                    <a:gd name="T49" fmla="*/ 13420753 h 589"/>
                    <a:gd name="T50" fmla="*/ 12590452 w 409"/>
                    <a:gd name="T51" fmla="*/ 54380680 h 589"/>
                    <a:gd name="T52" fmla="*/ 12807433 w 409"/>
                    <a:gd name="T53" fmla="*/ 55747145 h 589"/>
                    <a:gd name="T54" fmla="*/ 13957784 w 409"/>
                    <a:gd name="T55" fmla="*/ 56231841 h 589"/>
                    <a:gd name="T56" fmla="*/ 54812385 w 409"/>
                    <a:gd name="T57" fmla="*/ 56231841 h 589"/>
                    <a:gd name="T58" fmla="*/ 55930769 w 409"/>
                    <a:gd name="T59" fmla="*/ 55747145 h 589"/>
                    <a:gd name="T60" fmla="*/ 55930769 w 409"/>
                    <a:gd name="T61" fmla="*/ 54380680 h 589"/>
                    <a:gd name="T62" fmla="*/ 35646893 w 409"/>
                    <a:gd name="T63" fmla="*/ 13420753 h 589"/>
                    <a:gd name="T64" fmla="*/ 34295208 w 409"/>
                    <a:gd name="T65" fmla="*/ 12730791 h 589"/>
                    <a:gd name="T66" fmla="*/ 16150939 w 409"/>
                    <a:gd name="T67" fmla="*/ 53512887 h 589"/>
                    <a:gd name="T68" fmla="*/ 34295208 w 409"/>
                    <a:gd name="T69" fmla="*/ 17129426 h 589"/>
                    <a:gd name="T70" fmla="*/ 52575518 w 409"/>
                    <a:gd name="T71" fmla="*/ 53512887 h 589"/>
                    <a:gd name="T72" fmla="*/ 16150939 w 409"/>
                    <a:gd name="T73" fmla="*/ 53512887 h 589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09"/>
                    <a:gd name="T112" fmla="*/ 0 h 589"/>
                    <a:gd name="T113" fmla="*/ 409 w 409"/>
                    <a:gd name="T114" fmla="*/ 589 h 589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09" h="589">
                      <a:moveTo>
                        <a:pt x="401" y="67"/>
                      </a:moveTo>
                      <a:cubicBezTo>
                        <a:pt x="405" y="67"/>
                        <a:pt x="409" y="64"/>
                        <a:pt x="409" y="59"/>
                      </a:cubicBezTo>
                      <a:cubicBezTo>
                        <a:pt x="409" y="40"/>
                        <a:pt x="409" y="40"/>
                        <a:pt x="409" y="40"/>
                      </a:cubicBezTo>
                      <a:cubicBezTo>
                        <a:pt x="409" y="18"/>
                        <a:pt x="391" y="0"/>
                        <a:pt x="369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18" y="0"/>
                        <a:pt x="0" y="18"/>
                        <a:pt x="0" y="40"/>
                      </a:cubicBezTo>
                      <a:cubicBezTo>
                        <a:pt x="0" y="549"/>
                        <a:pt x="0" y="549"/>
                        <a:pt x="0" y="549"/>
                      </a:cubicBezTo>
                      <a:cubicBezTo>
                        <a:pt x="0" y="571"/>
                        <a:pt x="18" y="589"/>
                        <a:pt x="40" y="589"/>
                      </a:cubicBezTo>
                      <a:cubicBezTo>
                        <a:pt x="369" y="589"/>
                        <a:pt x="369" y="589"/>
                        <a:pt x="369" y="589"/>
                      </a:cubicBezTo>
                      <a:cubicBezTo>
                        <a:pt x="391" y="589"/>
                        <a:pt x="409" y="571"/>
                        <a:pt x="409" y="549"/>
                      </a:cubicBezTo>
                      <a:cubicBezTo>
                        <a:pt x="409" y="91"/>
                        <a:pt x="409" y="91"/>
                        <a:pt x="409" y="91"/>
                      </a:cubicBezTo>
                      <a:cubicBezTo>
                        <a:pt x="409" y="87"/>
                        <a:pt x="405" y="83"/>
                        <a:pt x="401" y="83"/>
                      </a:cubicBezTo>
                      <a:cubicBezTo>
                        <a:pt x="397" y="83"/>
                        <a:pt x="393" y="87"/>
                        <a:pt x="393" y="91"/>
                      </a:cubicBezTo>
                      <a:cubicBezTo>
                        <a:pt x="393" y="549"/>
                        <a:pt x="393" y="549"/>
                        <a:pt x="393" y="549"/>
                      </a:cubicBezTo>
                      <a:cubicBezTo>
                        <a:pt x="393" y="562"/>
                        <a:pt x="382" y="573"/>
                        <a:pt x="369" y="573"/>
                      </a:cubicBezTo>
                      <a:cubicBezTo>
                        <a:pt x="40" y="573"/>
                        <a:pt x="40" y="573"/>
                        <a:pt x="40" y="573"/>
                      </a:cubicBezTo>
                      <a:cubicBezTo>
                        <a:pt x="26" y="573"/>
                        <a:pt x="16" y="562"/>
                        <a:pt x="16" y="549"/>
                      </a:cubicBezTo>
                      <a:cubicBezTo>
                        <a:pt x="16" y="40"/>
                        <a:pt x="16" y="40"/>
                        <a:pt x="16" y="40"/>
                      </a:cubicBezTo>
                      <a:cubicBezTo>
                        <a:pt x="16" y="27"/>
                        <a:pt x="26" y="16"/>
                        <a:pt x="40" y="16"/>
                      </a:cubicBezTo>
                      <a:cubicBezTo>
                        <a:pt x="369" y="16"/>
                        <a:pt x="369" y="16"/>
                        <a:pt x="369" y="16"/>
                      </a:cubicBezTo>
                      <a:cubicBezTo>
                        <a:pt x="382" y="16"/>
                        <a:pt x="393" y="27"/>
                        <a:pt x="393" y="40"/>
                      </a:cubicBezTo>
                      <a:cubicBezTo>
                        <a:pt x="393" y="59"/>
                        <a:pt x="393" y="59"/>
                        <a:pt x="393" y="59"/>
                      </a:cubicBezTo>
                      <a:cubicBezTo>
                        <a:pt x="393" y="64"/>
                        <a:pt x="397" y="67"/>
                        <a:pt x="401" y="67"/>
                      </a:cubicBezTo>
                      <a:close/>
                      <a:moveTo>
                        <a:pt x="204" y="76"/>
                      </a:moveTo>
                      <a:cubicBezTo>
                        <a:pt x="201" y="76"/>
                        <a:pt x="199" y="78"/>
                        <a:pt x="197" y="80"/>
                      </a:cubicBezTo>
                      <a:cubicBezTo>
                        <a:pt x="75" y="324"/>
                        <a:pt x="75" y="324"/>
                        <a:pt x="75" y="324"/>
                      </a:cubicBezTo>
                      <a:cubicBezTo>
                        <a:pt x="74" y="326"/>
                        <a:pt x="74" y="329"/>
                        <a:pt x="76" y="332"/>
                      </a:cubicBezTo>
                      <a:cubicBezTo>
                        <a:pt x="77" y="334"/>
                        <a:pt x="80" y="335"/>
                        <a:pt x="83" y="335"/>
                      </a:cubicBezTo>
                      <a:cubicBezTo>
                        <a:pt x="326" y="335"/>
                        <a:pt x="326" y="335"/>
                        <a:pt x="326" y="335"/>
                      </a:cubicBezTo>
                      <a:cubicBezTo>
                        <a:pt x="329" y="335"/>
                        <a:pt x="332" y="334"/>
                        <a:pt x="333" y="332"/>
                      </a:cubicBezTo>
                      <a:cubicBezTo>
                        <a:pt x="334" y="329"/>
                        <a:pt x="335" y="326"/>
                        <a:pt x="333" y="324"/>
                      </a:cubicBezTo>
                      <a:cubicBezTo>
                        <a:pt x="212" y="80"/>
                        <a:pt x="212" y="80"/>
                        <a:pt x="212" y="80"/>
                      </a:cubicBezTo>
                      <a:cubicBezTo>
                        <a:pt x="210" y="78"/>
                        <a:pt x="207" y="76"/>
                        <a:pt x="204" y="76"/>
                      </a:cubicBezTo>
                      <a:close/>
                      <a:moveTo>
                        <a:pt x="96" y="319"/>
                      </a:moveTo>
                      <a:cubicBezTo>
                        <a:pt x="204" y="102"/>
                        <a:pt x="204" y="102"/>
                        <a:pt x="204" y="102"/>
                      </a:cubicBezTo>
                      <a:cubicBezTo>
                        <a:pt x="313" y="319"/>
                        <a:pt x="313" y="319"/>
                        <a:pt x="313" y="319"/>
                      </a:cubicBezTo>
                      <a:lnTo>
                        <a:pt x="96" y="319"/>
                      </a:lnTo>
                      <a:close/>
                    </a:path>
                  </a:pathLst>
                </a:custGeom>
                <a:solidFill>
                  <a:srgbClr val="00285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en-US"/>
                </a:p>
              </p:txBody>
            </p:sp>
            <p:sp>
              <p:nvSpPr>
                <p:cNvPr id="52" name="Text Box 6">
                  <a:extLst>
                    <a:ext uri="{FF2B5EF4-FFF2-40B4-BE49-F238E27FC236}">
                      <a16:creationId xmlns:a16="http://schemas.microsoft.com/office/drawing/2014/main" id="{5C74C422-50CE-4079-B820-25966F1C16F2}"/>
                    </a:ext>
                  </a:extLst>
                </p:cNvPr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252" y="1743"/>
                  <a:ext cx="816" cy="46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 anchor="ctr">
                  <a:spAutoFit/>
                </a:bodyPr>
                <a:lstStyle>
                  <a:lvl1pPr algn="l" eaLnBrk="0" hangingPunct="0">
                    <a:spcBef>
                      <a:spcPct val="20000"/>
                    </a:spcBef>
                    <a:buClr>
                      <a:srgbClr val="00A9D4"/>
                    </a:buClr>
                    <a:buFont typeface="Arial" panose="020B0604020202020204" pitchFamily="34" charset="0"/>
                    <a:buChar char="›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Clr>
                      <a:schemeClr val="tx1"/>
                    </a:buClr>
                    <a:buFont typeface="Ericsson Capital TT" panose="02000503000000020004" pitchFamily="2" charset="0"/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Clr>
                      <a:srgbClr val="92CCE5"/>
                    </a:buClr>
                    <a:buFont typeface="Ericsson Capital TT" panose="02000503000000020004" pitchFamily="2" charset="0"/>
                    <a:buChar char="›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lr>
                      <a:schemeClr val="tx1"/>
                    </a:buClr>
                    <a:buFont typeface="Ericsson Capital TT" panose="02000503000000020004" pitchFamily="2" charset="0"/>
                    <a:buChar char="-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lr>
                      <a:schemeClr val="tx1"/>
                    </a:buClr>
                    <a:buFont typeface="Ericsson Capital TT" panose="02000503000000020004" pitchFamily="2" charset="0"/>
                    <a:buChar char="›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tx1"/>
                    </a:buClr>
                    <a:buFont typeface="Ericsson Capital TT" panose="02000503000000020004" pitchFamily="2" charset="0"/>
                    <a:buChar char="›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tx1"/>
                    </a:buClr>
                    <a:buFont typeface="Ericsson Capital TT" panose="02000503000000020004" pitchFamily="2" charset="0"/>
                    <a:buChar char="›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tx1"/>
                    </a:buClr>
                    <a:buFont typeface="Ericsson Capital TT" panose="02000503000000020004" pitchFamily="2" charset="0"/>
                    <a:buChar char="›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tx1"/>
                    </a:buClr>
                    <a:buFont typeface="Ericsson Capital TT" panose="02000503000000020004" pitchFamily="2" charset="0"/>
                    <a:buChar char="›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lnSpc>
                      <a:spcPct val="80000"/>
                    </a:lnSpc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US" altLang="en-US" sz="1000" dirty="0">
                      <a:solidFill>
                        <a:srgbClr val="00285F"/>
                      </a:solidFill>
                      <a:ea typeface="MS PGothic" panose="020B0600070205080204" pitchFamily="34" charset="-128"/>
                      <a:cs typeface="MS PGothic" panose="020B0600070205080204" pitchFamily="34" charset="-128"/>
                    </a:rPr>
                    <a:t>P-CSCF</a:t>
                  </a:r>
                  <a:endParaRPr lang="sv-SE" altLang="en-US" sz="1100" dirty="0">
                    <a:solidFill>
                      <a:srgbClr val="00285F"/>
                    </a:solidFill>
                    <a:ea typeface="MS PGothic" panose="020B0600070205080204" pitchFamily="34" charset="-128"/>
                    <a:cs typeface="MS PGothic" panose="020B0600070205080204" pitchFamily="34" charset="-128"/>
                  </a:endParaRPr>
                </a:p>
              </p:txBody>
            </p:sp>
          </p:grpSp>
          <p:sp>
            <p:nvSpPr>
              <p:cNvPr id="49" name="Rectangle 9">
                <a:extLst>
                  <a:ext uri="{FF2B5EF4-FFF2-40B4-BE49-F238E27FC236}">
                    <a16:creationId xmlns:a16="http://schemas.microsoft.com/office/drawing/2014/main" id="{AB8F9731-13F9-433A-9B37-566D2F875827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183" y="860"/>
                <a:ext cx="969" cy="13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rIns="0" anchor="ctr"/>
              <a:lstStyle>
                <a:lvl1pPr algn="l" eaLnBrk="0" hangingPunct="0">
                  <a:spcBef>
                    <a:spcPct val="20000"/>
                  </a:spcBef>
                  <a:buClr>
                    <a:srgbClr val="00A9D4"/>
                  </a:buClr>
                  <a:buFont typeface="Arial" panose="020B0604020202020204" pitchFamily="34" charset="0"/>
                  <a:buChar char="›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lr>
                    <a:schemeClr val="tx1"/>
                  </a:buClr>
                  <a:buFont typeface="Ericsson Capital TT" panose="02000503000000020004" pitchFamily="2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lr>
                    <a:srgbClr val="92CCE5"/>
                  </a:buClr>
                  <a:buFont typeface="Ericsson Capital TT" panose="02000503000000020004" pitchFamily="2" charset="0"/>
                  <a:buChar char="›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lr>
                    <a:schemeClr val="tx1"/>
                  </a:buClr>
                  <a:buFont typeface="Ericsson Capital TT" panose="02000503000000020004" pitchFamily="2" charset="0"/>
                  <a:buChar char="-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lr>
                    <a:schemeClr val="tx1"/>
                  </a:buClr>
                  <a:buFont typeface="Ericsson Capital TT" panose="02000503000000020004" pitchFamily="2" charset="0"/>
                  <a:buChar char="›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anose="02000503000000020004" pitchFamily="2" charset="0"/>
                  <a:buChar char="›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anose="02000503000000020004" pitchFamily="2" charset="0"/>
                  <a:buChar char="›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anose="02000503000000020004" pitchFamily="2" charset="0"/>
                  <a:buChar char="›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Capital TT" panose="02000503000000020004" pitchFamily="2" charset="0"/>
                  <a:buChar char="›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sv-SE" altLang="en-US" sz="2000">
                  <a:ea typeface="MS PGothic" panose="020B0600070205080204" pitchFamily="34" charset="-128"/>
                  <a:cs typeface="MS PGothic" panose="020B0600070205080204" pitchFamily="34" charset="-128"/>
                </a:endParaRPr>
              </a:p>
            </p:txBody>
          </p:sp>
        </p:grp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F8037788-0C57-4F13-903C-CE58997879DD}"/>
                </a:ext>
              </a:extLst>
            </p:cNvPr>
            <p:cNvSpPr txBox="1"/>
            <p:nvPr/>
          </p:nvSpPr>
          <p:spPr>
            <a:xfrm>
              <a:off x="5683085" y="3093742"/>
              <a:ext cx="88197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en-US" sz="1000" dirty="0"/>
                <a:t>RTP, MSRP</a:t>
              </a:r>
            </a:p>
            <a:p>
              <a:pPr algn="ctr">
                <a:spcBef>
                  <a:spcPts val="0"/>
                </a:spcBef>
              </a:pPr>
              <a:r>
                <a:rPr lang="en-US" sz="1000" dirty="0"/>
                <a:t>Mb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D0922319-8BFD-4212-9F97-AA7A37C1BF34}"/>
                </a:ext>
              </a:extLst>
            </p:cNvPr>
            <p:cNvSpPr txBox="1"/>
            <p:nvPr/>
          </p:nvSpPr>
          <p:spPr>
            <a:xfrm>
              <a:off x="2709305" y="3092412"/>
              <a:ext cx="105189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en-US" sz="1000" dirty="0"/>
                <a:t>SRTP, SMSRP</a:t>
              </a:r>
            </a:p>
            <a:p>
              <a:pPr algn="ctr">
                <a:spcBef>
                  <a:spcPts val="0"/>
                </a:spcBef>
              </a:pPr>
              <a:r>
                <a:rPr lang="en-US" sz="1000" dirty="0"/>
                <a:t>Mb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778C8CD4-251F-4155-9631-260D0817F6FD}"/>
                </a:ext>
              </a:extLst>
            </p:cNvPr>
            <p:cNvSpPr txBox="1"/>
            <p:nvPr/>
          </p:nvSpPr>
          <p:spPr>
            <a:xfrm>
              <a:off x="5910908" y="2525755"/>
              <a:ext cx="3898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en-US" sz="1000" dirty="0"/>
                <a:t>SIP</a:t>
              </a:r>
            </a:p>
            <a:p>
              <a:pPr algn="ctr">
                <a:spcBef>
                  <a:spcPts val="0"/>
                </a:spcBef>
              </a:pPr>
              <a:r>
                <a:rPr lang="en-US" sz="1000" dirty="0"/>
                <a:t>Mw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BDB6470-27D8-48F0-9471-17302DDD7A1C}"/>
                </a:ext>
              </a:extLst>
            </p:cNvPr>
            <p:cNvSpPr txBox="1"/>
            <p:nvPr/>
          </p:nvSpPr>
          <p:spPr>
            <a:xfrm>
              <a:off x="3916516" y="2525755"/>
              <a:ext cx="69442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en-US" sz="1000" dirty="0" err="1"/>
                <a:t>SIPoTLS</a:t>
              </a:r>
              <a:endParaRPr lang="en-US" sz="1000" dirty="0"/>
            </a:p>
            <a:p>
              <a:pPr algn="ctr">
                <a:spcBef>
                  <a:spcPts val="0"/>
                </a:spcBef>
              </a:pPr>
              <a:r>
                <a:rPr lang="en-US" sz="1000" dirty="0"/>
                <a:t>Gm’</a:t>
              </a:r>
            </a:p>
          </p:txBody>
        </p: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B49BDAE0-24E8-4805-8FF1-410E6A96A6EA}"/>
                </a:ext>
              </a:extLst>
            </p:cNvPr>
            <p:cNvGrpSpPr/>
            <p:nvPr/>
          </p:nvGrpSpPr>
          <p:grpSpPr>
            <a:xfrm>
              <a:off x="746460" y="2501331"/>
              <a:ext cx="589239" cy="937190"/>
              <a:chOff x="492056" y="2192418"/>
              <a:chExt cx="589239" cy="937190"/>
            </a:xfrm>
          </p:grpSpPr>
          <p:sp>
            <p:nvSpPr>
              <p:cNvPr id="59" name="Rectangle: Rounded Corners 58">
                <a:extLst>
                  <a:ext uri="{FF2B5EF4-FFF2-40B4-BE49-F238E27FC236}">
                    <a16:creationId xmlns:a16="http://schemas.microsoft.com/office/drawing/2014/main" id="{9A249AD8-870D-423D-9E61-4C0395611B49}"/>
                  </a:ext>
                </a:extLst>
              </p:cNvPr>
              <p:cNvSpPr/>
              <p:nvPr/>
            </p:nvSpPr>
            <p:spPr bwMode="auto">
              <a:xfrm>
                <a:off x="562493" y="2412551"/>
                <a:ext cx="427290" cy="444949"/>
              </a:xfrm>
              <a:prstGeom prst="roundRect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fi-FI" sz="1400" b="0" i="0" u="none" strike="noStrike" cap="none" normalizeH="0" baseline="0" dirty="0" err="1">
                    <a:ln>
                      <a:noFill/>
                    </a:ln>
                    <a:solidFill>
                      <a:srgbClr val="00A9D4"/>
                    </a:solidFill>
                    <a:effectLst/>
                    <a:latin typeface="Arial" charset="0"/>
                  </a:rPr>
                  <a:t>App</a:t>
                </a:r>
                <a:endParaRPr kumimoji="0" lang="en-US" sz="1400" b="0" i="0" u="none" strike="noStrike" cap="none" normalizeH="0" baseline="0" dirty="0">
                  <a:ln>
                    <a:noFill/>
                  </a:ln>
                  <a:solidFill>
                    <a:srgbClr val="00A9D4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60" name="Freeform 6">
                <a:extLst>
                  <a:ext uri="{FF2B5EF4-FFF2-40B4-BE49-F238E27FC236}">
                    <a16:creationId xmlns:a16="http://schemas.microsoft.com/office/drawing/2014/main" id="{0FD48756-B677-4814-BA75-CB4313CEB9E0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492056" y="2192418"/>
                <a:ext cx="589239" cy="937190"/>
              </a:xfrm>
              <a:custGeom>
                <a:avLst/>
                <a:gdLst>
                  <a:gd name="T0" fmla="*/ 2147483646 w 241"/>
                  <a:gd name="T1" fmla="*/ 2147483646 h 383"/>
                  <a:gd name="T2" fmla="*/ 2147483646 w 241"/>
                  <a:gd name="T3" fmla="*/ 2147483646 h 383"/>
                  <a:gd name="T4" fmla="*/ 2147483646 w 241"/>
                  <a:gd name="T5" fmla="*/ 2147483646 h 383"/>
                  <a:gd name="T6" fmla="*/ 2147483646 w 241"/>
                  <a:gd name="T7" fmla="*/ 2147483646 h 383"/>
                  <a:gd name="T8" fmla="*/ 2147483646 w 241"/>
                  <a:gd name="T9" fmla="*/ 2147483646 h 383"/>
                  <a:gd name="T10" fmla="*/ 2147483646 w 241"/>
                  <a:gd name="T11" fmla="*/ 2147483646 h 383"/>
                  <a:gd name="T12" fmla="*/ 2147483646 w 241"/>
                  <a:gd name="T13" fmla="*/ 2147483646 h 383"/>
                  <a:gd name="T14" fmla="*/ 2147483646 w 241"/>
                  <a:gd name="T15" fmla="*/ 2147483646 h 383"/>
                  <a:gd name="T16" fmla="*/ 2147483646 w 241"/>
                  <a:gd name="T17" fmla="*/ 0 h 383"/>
                  <a:gd name="T18" fmla="*/ 2147483646 w 241"/>
                  <a:gd name="T19" fmla="*/ 0 h 383"/>
                  <a:gd name="T20" fmla="*/ 0 w 241"/>
                  <a:gd name="T21" fmla="*/ 2147483646 h 383"/>
                  <a:gd name="T22" fmla="*/ 0 w 241"/>
                  <a:gd name="T23" fmla="*/ 2147483646 h 383"/>
                  <a:gd name="T24" fmla="*/ 2147483646 w 241"/>
                  <a:gd name="T25" fmla="*/ 2147483646 h 383"/>
                  <a:gd name="T26" fmla="*/ 2147483646 w 241"/>
                  <a:gd name="T27" fmla="*/ 2147483646 h 383"/>
                  <a:gd name="T28" fmla="*/ 2147483646 w 241"/>
                  <a:gd name="T29" fmla="*/ 2147483646 h 383"/>
                  <a:gd name="T30" fmla="*/ 2147483646 w 241"/>
                  <a:gd name="T31" fmla="*/ 2147483646 h 383"/>
                  <a:gd name="T32" fmla="*/ 2147483646 w 241"/>
                  <a:gd name="T33" fmla="*/ 2147483646 h 383"/>
                  <a:gd name="T34" fmla="*/ 2147483646 w 241"/>
                  <a:gd name="T35" fmla="*/ 2147483646 h 383"/>
                  <a:gd name="T36" fmla="*/ 2147483646 w 241"/>
                  <a:gd name="T37" fmla="*/ 2147483646 h 383"/>
                  <a:gd name="T38" fmla="*/ 2147483646 w 241"/>
                  <a:gd name="T39" fmla="*/ 2147483646 h 383"/>
                  <a:gd name="T40" fmla="*/ 2147483646 w 241"/>
                  <a:gd name="T41" fmla="*/ 2147483646 h 383"/>
                  <a:gd name="T42" fmla="*/ 2147483646 w 241"/>
                  <a:gd name="T43" fmla="*/ 2147483646 h 383"/>
                  <a:gd name="T44" fmla="*/ 2147483646 w 241"/>
                  <a:gd name="T45" fmla="*/ 2147483646 h 383"/>
                  <a:gd name="T46" fmla="*/ 2147483646 w 241"/>
                  <a:gd name="T47" fmla="*/ 2147483646 h 383"/>
                  <a:gd name="T48" fmla="*/ 2147483646 w 241"/>
                  <a:gd name="T49" fmla="*/ 2147483646 h 383"/>
                  <a:gd name="T50" fmla="*/ 2147483646 w 241"/>
                  <a:gd name="T51" fmla="*/ 2147483646 h 383"/>
                  <a:gd name="T52" fmla="*/ 2147483646 w 241"/>
                  <a:gd name="T53" fmla="*/ 2147483646 h 383"/>
                  <a:gd name="T54" fmla="*/ 2147483646 w 241"/>
                  <a:gd name="T55" fmla="*/ 2147483646 h 383"/>
                  <a:gd name="T56" fmla="*/ 2147483646 w 241"/>
                  <a:gd name="T57" fmla="*/ 2147483646 h 383"/>
                  <a:gd name="T58" fmla="*/ 2147483646 w 241"/>
                  <a:gd name="T59" fmla="*/ 2147483646 h 383"/>
                  <a:gd name="T60" fmla="*/ 2147483646 w 241"/>
                  <a:gd name="T61" fmla="*/ 2147483646 h 383"/>
                  <a:gd name="T62" fmla="*/ 2147483646 w 241"/>
                  <a:gd name="T63" fmla="*/ 2147483646 h 383"/>
                  <a:gd name="T64" fmla="*/ 2147483646 w 241"/>
                  <a:gd name="T65" fmla="*/ 2147483646 h 383"/>
                  <a:gd name="T66" fmla="*/ 2147483646 w 241"/>
                  <a:gd name="T67" fmla="*/ 2147483646 h 383"/>
                  <a:gd name="T68" fmla="*/ 2147483646 w 241"/>
                  <a:gd name="T69" fmla="*/ 2147483646 h 383"/>
                  <a:gd name="T70" fmla="*/ 2147483646 w 241"/>
                  <a:gd name="T71" fmla="*/ 2147483646 h 383"/>
                  <a:gd name="T72" fmla="*/ 2147483646 w 241"/>
                  <a:gd name="T73" fmla="*/ 2147483646 h 383"/>
                  <a:gd name="T74" fmla="*/ 2147483646 w 241"/>
                  <a:gd name="T75" fmla="*/ 2147483646 h 383"/>
                  <a:gd name="T76" fmla="*/ 2147483646 w 241"/>
                  <a:gd name="T77" fmla="*/ 2147483646 h 383"/>
                  <a:gd name="T78" fmla="*/ 2147483646 w 241"/>
                  <a:gd name="T79" fmla="*/ 2147483646 h 383"/>
                  <a:gd name="T80" fmla="*/ 2147483646 w 241"/>
                  <a:gd name="T81" fmla="*/ 2147483646 h 383"/>
                  <a:gd name="T82" fmla="*/ 2147483646 w 241"/>
                  <a:gd name="T83" fmla="*/ 2147483646 h 383"/>
                  <a:gd name="T84" fmla="*/ 2147483646 w 241"/>
                  <a:gd name="T85" fmla="*/ 2147483646 h 383"/>
                  <a:gd name="T86" fmla="*/ 2147483646 w 241"/>
                  <a:gd name="T87" fmla="*/ 2147483646 h 383"/>
                  <a:gd name="T88" fmla="*/ 2147483646 w 241"/>
                  <a:gd name="T89" fmla="*/ 2147483646 h 38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241" h="383">
                    <a:moveTo>
                      <a:pt x="117" y="356"/>
                    </a:moveTo>
                    <a:cubicBezTo>
                      <a:pt x="127" y="356"/>
                      <a:pt x="135" y="348"/>
                      <a:pt x="135" y="338"/>
                    </a:cubicBezTo>
                    <a:cubicBezTo>
                      <a:pt x="135" y="329"/>
                      <a:pt x="127" y="321"/>
                      <a:pt x="117" y="321"/>
                    </a:cubicBezTo>
                    <a:cubicBezTo>
                      <a:pt x="107" y="321"/>
                      <a:pt x="99" y="329"/>
                      <a:pt x="99" y="338"/>
                    </a:cubicBezTo>
                    <a:cubicBezTo>
                      <a:pt x="99" y="348"/>
                      <a:pt x="107" y="356"/>
                      <a:pt x="117" y="356"/>
                    </a:cubicBezTo>
                    <a:close/>
                    <a:moveTo>
                      <a:pt x="233" y="90"/>
                    </a:moveTo>
                    <a:cubicBezTo>
                      <a:pt x="237" y="90"/>
                      <a:pt x="241" y="87"/>
                      <a:pt x="241" y="82"/>
                    </a:cubicBezTo>
                    <a:cubicBezTo>
                      <a:pt x="241" y="19"/>
                      <a:pt x="241" y="19"/>
                      <a:pt x="241" y="19"/>
                    </a:cubicBezTo>
                    <a:cubicBezTo>
                      <a:pt x="241" y="8"/>
                      <a:pt x="232" y="0"/>
                      <a:pt x="221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8" y="0"/>
                      <a:pt x="0" y="8"/>
                      <a:pt x="0" y="19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0" y="375"/>
                      <a:pt x="8" y="383"/>
                      <a:pt x="19" y="383"/>
                    </a:cubicBezTo>
                    <a:cubicBezTo>
                      <a:pt x="221" y="383"/>
                      <a:pt x="221" y="383"/>
                      <a:pt x="221" y="383"/>
                    </a:cubicBezTo>
                    <a:cubicBezTo>
                      <a:pt x="232" y="383"/>
                      <a:pt x="241" y="375"/>
                      <a:pt x="241" y="364"/>
                    </a:cubicBezTo>
                    <a:cubicBezTo>
                      <a:pt x="241" y="114"/>
                      <a:pt x="241" y="114"/>
                      <a:pt x="241" y="114"/>
                    </a:cubicBezTo>
                    <a:cubicBezTo>
                      <a:pt x="241" y="110"/>
                      <a:pt x="237" y="106"/>
                      <a:pt x="233" y="106"/>
                    </a:cubicBezTo>
                    <a:cubicBezTo>
                      <a:pt x="228" y="106"/>
                      <a:pt x="225" y="110"/>
                      <a:pt x="225" y="114"/>
                    </a:cubicBezTo>
                    <a:cubicBezTo>
                      <a:pt x="225" y="295"/>
                      <a:pt x="225" y="295"/>
                      <a:pt x="225" y="295"/>
                    </a:cubicBezTo>
                    <a:cubicBezTo>
                      <a:pt x="16" y="295"/>
                      <a:pt x="16" y="295"/>
                      <a:pt x="16" y="295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225" y="69"/>
                      <a:pt x="225" y="69"/>
                      <a:pt x="225" y="69"/>
                    </a:cubicBezTo>
                    <a:cubicBezTo>
                      <a:pt x="225" y="82"/>
                      <a:pt x="225" y="82"/>
                      <a:pt x="225" y="82"/>
                    </a:cubicBezTo>
                    <a:cubicBezTo>
                      <a:pt x="225" y="87"/>
                      <a:pt x="228" y="90"/>
                      <a:pt x="233" y="90"/>
                    </a:cubicBezTo>
                    <a:close/>
                    <a:moveTo>
                      <a:pt x="225" y="311"/>
                    </a:moveTo>
                    <a:cubicBezTo>
                      <a:pt x="225" y="364"/>
                      <a:pt x="225" y="364"/>
                      <a:pt x="225" y="364"/>
                    </a:cubicBezTo>
                    <a:cubicBezTo>
                      <a:pt x="225" y="366"/>
                      <a:pt x="223" y="367"/>
                      <a:pt x="221" y="367"/>
                    </a:cubicBezTo>
                    <a:cubicBezTo>
                      <a:pt x="19" y="367"/>
                      <a:pt x="19" y="367"/>
                      <a:pt x="19" y="367"/>
                    </a:cubicBezTo>
                    <a:cubicBezTo>
                      <a:pt x="17" y="367"/>
                      <a:pt x="16" y="366"/>
                      <a:pt x="16" y="364"/>
                    </a:cubicBezTo>
                    <a:cubicBezTo>
                      <a:pt x="16" y="311"/>
                      <a:pt x="16" y="311"/>
                      <a:pt x="16" y="311"/>
                    </a:cubicBezTo>
                    <a:lnTo>
                      <a:pt x="225" y="311"/>
                    </a:lnTo>
                    <a:close/>
                    <a:moveTo>
                      <a:pt x="16" y="53"/>
                    </a:move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17"/>
                      <a:pt x="17" y="16"/>
                      <a:pt x="19" y="16"/>
                    </a:cubicBezTo>
                    <a:cubicBezTo>
                      <a:pt x="221" y="16"/>
                      <a:pt x="221" y="16"/>
                      <a:pt x="221" y="16"/>
                    </a:cubicBezTo>
                    <a:cubicBezTo>
                      <a:pt x="223" y="16"/>
                      <a:pt x="225" y="17"/>
                      <a:pt x="225" y="19"/>
                    </a:cubicBezTo>
                    <a:cubicBezTo>
                      <a:pt x="225" y="53"/>
                      <a:pt x="225" y="53"/>
                      <a:pt x="225" y="53"/>
                    </a:cubicBezTo>
                    <a:lnTo>
                      <a:pt x="16" y="53"/>
                    </a:lnTo>
                    <a:close/>
                    <a:moveTo>
                      <a:pt x="135" y="26"/>
                    </a:moveTo>
                    <a:cubicBezTo>
                      <a:pt x="99" y="26"/>
                      <a:pt x="99" y="26"/>
                      <a:pt x="99" y="26"/>
                    </a:cubicBezTo>
                    <a:cubicBezTo>
                      <a:pt x="95" y="26"/>
                      <a:pt x="91" y="30"/>
                      <a:pt x="91" y="34"/>
                    </a:cubicBezTo>
                    <a:cubicBezTo>
                      <a:pt x="91" y="38"/>
                      <a:pt x="95" y="42"/>
                      <a:pt x="99" y="42"/>
                    </a:cubicBezTo>
                    <a:cubicBezTo>
                      <a:pt x="135" y="42"/>
                      <a:pt x="135" y="42"/>
                      <a:pt x="135" y="42"/>
                    </a:cubicBezTo>
                    <a:cubicBezTo>
                      <a:pt x="139" y="42"/>
                      <a:pt x="143" y="38"/>
                      <a:pt x="143" y="34"/>
                    </a:cubicBezTo>
                    <a:cubicBezTo>
                      <a:pt x="143" y="30"/>
                      <a:pt x="139" y="26"/>
                      <a:pt x="135" y="26"/>
                    </a:cubicBezTo>
                    <a:close/>
                  </a:path>
                </a:pathLst>
              </a:custGeom>
              <a:solidFill>
                <a:srgbClr val="5858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9D9EC172-0EFB-4869-9BF3-CD180F60918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763854" y="2303748"/>
              <a:ext cx="1716087" cy="1292362"/>
              <a:chOff x="113" y="799"/>
              <a:chExt cx="1377" cy="1037"/>
            </a:xfrm>
          </p:grpSpPr>
          <p:sp>
            <p:nvSpPr>
              <p:cNvPr id="62" name="Freeform 4">
                <a:extLst>
                  <a:ext uri="{FF2B5EF4-FFF2-40B4-BE49-F238E27FC236}">
                    <a16:creationId xmlns:a16="http://schemas.microsoft.com/office/drawing/2014/main" id="{EEAE1ABE-24F9-425B-9EB8-26CB0B76180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13" y="799"/>
                <a:ext cx="1377" cy="1037"/>
              </a:xfrm>
              <a:custGeom>
                <a:avLst/>
                <a:gdLst>
                  <a:gd name="T0" fmla="*/ 54825843 w 583"/>
                  <a:gd name="T1" fmla="*/ 58469906 h 439"/>
                  <a:gd name="T2" fmla="*/ 96545098 w 583"/>
                  <a:gd name="T3" fmla="*/ 36227427 h 439"/>
                  <a:gd name="T4" fmla="*/ 167169092 w 583"/>
                  <a:gd name="T5" fmla="*/ 41771458 h 439"/>
                  <a:gd name="T6" fmla="*/ 203351595 w 583"/>
                  <a:gd name="T7" fmla="*/ 77995864 h 439"/>
                  <a:gd name="T8" fmla="*/ 204970853 w 583"/>
                  <a:gd name="T9" fmla="*/ 125263451 h 439"/>
                  <a:gd name="T10" fmla="*/ 159551589 w 583"/>
                  <a:gd name="T11" fmla="*/ 147505769 h 439"/>
                  <a:gd name="T12" fmla="*/ 116683277 w 583"/>
                  <a:gd name="T13" fmla="*/ 155149397 h 439"/>
                  <a:gd name="T14" fmla="*/ 65930210 w 583"/>
                  <a:gd name="T15" fmla="*/ 148389739 h 439"/>
                  <a:gd name="T16" fmla="*/ 34088299 w 583"/>
                  <a:gd name="T17" fmla="*/ 116570427 h 439"/>
                  <a:gd name="T18" fmla="*/ 54825843 w 583"/>
                  <a:gd name="T19" fmla="*/ 58469906 h 43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83"/>
                  <a:gd name="T31" fmla="*/ 0 h 439"/>
                  <a:gd name="T32" fmla="*/ 583 w 583"/>
                  <a:gd name="T33" fmla="*/ 439 h 43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83" h="439">
                    <a:moveTo>
                      <a:pt x="138" y="147"/>
                    </a:moveTo>
                    <a:cubicBezTo>
                      <a:pt x="144" y="78"/>
                      <a:pt x="201" y="68"/>
                      <a:pt x="243" y="91"/>
                    </a:cubicBezTo>
                    <a:cubicBezTo>
                      <a:pt x="276" y="24"/>
                      <a:pt x="384" y="0"/>
                      <a:pt x="421" y="105"/>
                    </a:cubicBezTo>
                    <a:cubicBezTo>
                      <a:pt x="492" y="105"/>
                      <a:pt x="512" y="143"/>
                      <a:pt x="512" y="196"/>
                    </a:cubicBezTo>
                    <a:cubicBezTo>
                      <a:pt x="583" y="223"/>
                      <a:pt x="577" y="298"/>
                      <a:pt x="516" y="315"/>
                    </a:cubicBezTo>
                    <a:cubicBezTo>
                      <a:pt x="499" y="389"/>
                      <a:pt x="449" y="392"/>
                      <a:pt x="402" y="371"/>
                    </a:cubicBezTo>
                    <a:cubicBezTo>
                      <a:pt x="359" y="421"/>
                      <a:pt x="314" y="402"/>
                      <a:pt x="294" y="390"/>
                    </a:cubicBezTo>
                    <a:cubicBezTo>
                      <a:pt x="255" y="418"/>
                      <a:pt x="212" y="439"/>
                      <a:pt x="166" y="373"/>
                    </a:cubicBezTo>
                    <a:cubicBezTo>
                      <a:pt x="62" y="389"/>
                      <a:pt x="86" y="293"/>
                      <a:pt x="86" y="293"/>
                    </a:cubicBezTo>
                    <a:cubicBezTo>
                      <a:pt x="86" y="293"/>
                      <a:pt x="0" y="193"/>
                      <a:pt x="138" y="1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grpSp>
            <p:nvGrpSpPr>
              <p:cNvPr id="63" name="Group 62">
                <a:extLst>
                  <a:ext uri="{FF2B5EF4-FFF2-40B4-BE49-F238E27FC236}">
                    <a16:creationId xmlns:a16="http://schemas.microsoft.com/office/drawing/2014/main" id="{504B232D-7EF5-4003-BFC8-BBF526B2EE12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233" y="863"/>
                <a:ext cx="1233" cy="942"/>
                <a:chOff x="216" y="863"/>
                <a:chExt cx="1233" cy="942"/>
              </a:xfrm>
            </p:grpSpPr>
            <p:sp>
              <p:nvSpPr>
                <p:cNvPr id="64" name="Freeform 6">
                  <a:extLst>
                    <a:ext uri="{FF2B5EF4-FFF2-40B4-BE49-F238E27FC236}">
                      <a16:creationId xmlns:a16="http://schemas.microsoft.com/office/drawing/2014/main" id="{3A4F4027-2732-4693-803C-B76F51EFAF9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216" y="863"/>
                  <a:ext cx="1233" cy="942"/>
                </a:xfrm>
                <a:custGeom>
                  <a:avLst/>
                  <a:gdLst>
                    <a:gd name="T0" fmla="*/ 36192592 w 522"/>
                    <a:gd name="T1" fmla="*/ 140885418 h 399"/>
                    <a:gd name="T2" fmla="*/ 10256288 w 522"/>
                    <a:gd name="T3" fmla="*/ 105765612 h 399"/>
                    <a:gd name="T4" fmla="*/ 0 w 522"/>
                    <a:gd name="T5" fmla="*/ 80935004 h 399"/>
                    <a:gd name="T6" fmla="*/ 31759028 w 522"/>
                    <a:gd name="T7" fmla="*/ 43809332 h 399"/>
                    <a:gd name="T8" fmla="*/ 59576510 w 522"/>
                    <a:gd name="T9" fmla="*/ 16220461 h 399"/>
                    <a:gd name="T10" fmla="*/ 110580766 w 522"/>
                    <a:gd name="T11" fmla="*/ 0 h 399"/>
                    <a:gd name="T12" fmla="*/ 149492430 w 522"/>
                    <a:gd name="T13" fmla="*/ 28400457 h 399"/>
                    <a:gd name="T14" fmla="*/ 171010852 w 522"/>
                    <a:gd name="T15" fmla="*/ 33618304 h 399"/>
                    <a:gd name="T16" fmla="*/ 171637679 w 522"/>
                    <a:gd name="T17" fmla="*/ 37939763 h 399"/>
                    <a:gd name="T18" fmla="*/ 167298559 w 522"/>
                    <a:gd name="T19" fmla="*/ 38584412 h 399"/>
                    <a:gd name="T20" fmla="*/ 147936287 w 522"/>
                    <a:gd name="T21" fmla="*/ 34748744 h 399"/>
                    <a:gd name="T22" fmla="*/ 144220746 w 522"/>
                    <a:gd name="T23" fmla="*/ 32412752 h 399"/>
                    <a:gd name="T24" fmla="*/ 79087081 w 522"/>
                    <a:gd name="T25" fmla="*/ 27253580 h 399"/>
                    <a:gd name="T26" fmla="*/ 76740833 w 522"/>
                    <a:gd name="T27" fmla="*/ 28755612 h 399"/>
                    <a:gd name="T28" fmla="*/ 59576510 w 522"/>
                    <a:gd name="T29" fmla="*/ 22585135 h 399"/>
                    <a:gd name="T30" fmla="*/ 38185960 w 522"/>
                    <a:gd name="T31" fmla="*/ 43809332 h 399"/>
                    <a:gd name="T32" fmla="*/ 38185960 w 522"/>
                    <a:gd name="T33" fmla="*/ 50130244 h 399"/>
                    <a:gd name="T34" fmla="*/ 35836035 w 522"/>
                    <a:gd name="T35" fmla="*/ 51340865 h 399"/>
                    <a:gd name="T36" fmla="*/ 15809765 w 522"/>
                    <a:gd name="T37" fmla="*/ 102637961 h 399"/>
                    <a:gd name="T38" fmla="*/ 16679058 w 522"/>
                    <a:gd name="T39" fmla="*/ 106120399 h 399"/>
                    <a:gd name="T40" fmla="*/ 36192592 w 522"/>
                    <a:gd name="T41" fmla="*/ 134584600 h 399"/>
                    <a:gd name="T42" fmla="*/ 44620340 w 522"/>
                    <a:gd name="T43" fmla="*/ 133026081 h 399"/>
                    <a:gd name="T44" fmla="*/ 48962418 w 522"/>
                    <a:gd name="T45" fmla="*/ 134584600 h 399"/>
                    <a:gd name="T46" fmla="*/ 73239054 w 522"/>
                    <a:gd name="T47" fmla="*/ 151073642 h 399"/>
                    <a:gd name="T48" fmla="*/ 96254372 w 522"/>
                    <a:gd name="T49" fmla="*/ 139260476 h 399"/>
                    <a:gd name="T50" fmla="*/ 98616275 w 522"/>
                    <a:gd name="T51" fmla="*/ 140035182 h 399"/>
                    <a:gd name="T52" fmla="*/ 136798069 w 522"/>
                    <a:gd name="T53" fmla="*/ 133379319 h 399"/>
                    <a:gd name="T54" fmla="*/ 139150945 w 522"/>
                    <a:gd name="T55" fmla="*/ 131879365 h 399"/>
                    <a:gd name="T56" fmla="*/ 157041373 w 522"/>
                    <a:gd name="T57" fmla="*/ 137699556 h 399"/>
                    <a:gd name="T58" fmla="*/ 180899137 w 522"/>
                    <a:gd name="T59" fmla="*/ 113984271 h 399"/>
                    <a:gd name="T60" fmla="*/ 183621055 w 522"/>
                    <a:gd name="T61" fmla="*/ 110504639 h 399"/>
                    <a:gd name="T62" fmla="*/ 201142162 w 522"/>
                    <a:gd name="T63" fmla="*/ 90410570 h 399"/>
                    <a:gd name="T64" fmla="*/ 180899137 w 522"/>
                    <a:gd name="T65" fmla="*/ 69035938 h 399"/>
                    <a:gd name="T66" fmla="*/ 180056903 w 522"/>
                    <a:gd name="T67" fmla="*/ 66695375 h 399"/>
                    <a:gd name="T68" fmla="*/ 175714691 w 522"/>
                    <a:gd name="T69" fmla="*/ 46936529 h 399"/>
                    <a:gd name="T70" fmla="*/ 176559480 w 522"/>
                    <a:gd name="T71" fmla="*/ 42259777 h 399"/>
                    <a:gd name="T72" fmla="*/ 186809140 w 522"/>
                    <a:gd name="T73" fmla="*/ 62375165 h 399"/>
                    <a:gd name="T74" fmla="*/ 186809140 w 522"/>
                    <a:gd name="T75" fmla="*/ 64714699 h 399"/>
                    <a:gd name="T76" fmla="*/ 187323641 w 522"/>
                    <a:gd name="T77" fmla="*/ 115964698 h 399"/>
                    <a:gd name="T78" fmla="*/ 157041373 w 522"/>
                    <a:gd name="T79" fmla="*/ 144060159 h 399"/>
                    <a:gd name="T80" fmla="*/ 114414062 w 522"/>
                    <a:gd name="T81" fmla="*/ 151907624 h 399"/>
                    <a:gd name="T82" fmla="*/ 97465112 w 522"/>
                    <a:gd name="T83" fmla="*/ 146755205 h 399"/>
                    <a:gd name="T84" fmla="*/ 44095992 w 522"/>
                    <a:gd name="T85" fmla="*/ 139743608 h 39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522"/>
                    <a:gd name="T130" fmla="*/ 0 h 399"/>
                    <a:gd name="T131" fmla="*/ 522 w 522"/>
                    <a:gd name="T132" fmla="*/ 399 h 39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522" h="399">
                      <a:moveTo>
                        <a:pt x="111" y="354"/>
                      </a:moveTo>
                      <a:cubicBezTo>
                        <a:pt x="105" y="356"/>
                        <a:pt x="98" y="357"/>
                        <a:pt x="91" y="357"/>
                      </a:cubicBezTo>
                      <a:cubicBezTo>
                        <a:pt x="91" y="357"/>
                        <a:pt x="91" y="357"/>
                        <a:pt x="91" y="357"/>
                      </a:cubicBezTo>
                      <a:cubicBezTo>
                        <a:pt x="53" y="357"/>
                        <a:pt x="23" y="326"/>
                        <a:pt x="23" y="288"/>
                      </a:cubicBezTo>
                      <a:cubicBezTo>
                        <a:pt x="23" y="288"/>
                        <a:pt x="23" y="288"/>
                        <a:pt x="23" y="288"/>
                      </a:cubicBezTo>
                      <a:cubicBezTo>
                        <a:pt x="23" y="281"/>
                        <a:pt x="24" y="275"/>
                        <a:pt x="26" y="268"/>
                      </a:cubicBezTo>
                      <a:cubicBezTo>
                        <a:pt x="26" y="268"/>
                        <a:pt x="26" y="268"/>
                        <a:pt x="26" y="268"/>
                      </a:cubicBezTo>
                      <a:cubicBezTo>
                        <a:pt x="10" y="252"/>
                        <a:pt x="0" y="230"/>
                        <a:pt x="0" y="205"/>
                      </a:cubicBezTo>
                      <a:cubicBezTo>
                        <a:pt x="0" y="205"/>
                        <a:pt x="0" y="205"/>
                        <a:pt x="0" y="205"/>
                      </a:cubicBezTo>
                      <a:cubicBezTo>
                        <a:pt x="0" y="159"/>
                        <a:pt x="35" y="120"/>
                        <a:pt x="81" y="115"/>
                      </a:cubicBezTo>
                      <a:cubicBezTo>
                        <a:pt x="81" y="115"/>
                        <a:pt x="81" y="115"/>
                        <a:pt x="81" y="115"/>
                      </a:cubicBezTo>
                      <a:cubicBezTo>
                        <a:pt x="80" y="114"/>
                        <a:pt x="80" y="112"/>
                        <a:pt x="80" y="111"/>
                      </a:cubicBezTo>
                      <a:cubicBezTo>
                        <a:pt x="80" y="111"/>
                        <a:pt x="80" y="111"/>
                        <a:pt x="80" y="111"/>
                      </a:cubicBezTo>
                      <a:cubicBezTo>
                        <a:pt x="80" y="72"/>
                        <a:pt x="111" y="41"/>
                        <a:pt x="150" y="41"/>
                      </a:cubicBezTo>
                      <a:cubicBezTo>
                        <a:pt x="150" y="41"/>
                        <a:pt x="150" y="41"/>
                        <a:pt x="150" y="41"/>
                      </a:cubicBezTo>
                      <a:cubicBezTo>
                        <a:pt x="164" y="41"/>
                        <a:pt x="177" y="46"/>
                        <a:pt x="188" y="53"/>
                      </a:cubicBezTo>
                      <a:cubicBezTo>
                        <a:pt x="188" y="53"/>
                        <a:pt x="188" y="53"/>
                        <a:pt x="188" y="53"/>
                      </a:cubicBezTo>
                      <a:cubicBezTo>
                        <a:pt x="206" y="21"/>
                        <a:pt x="240" y="0"/>
                        <a:pt x="278" y="0"/>
                      </a:cubicBezTo>
                      <a:cubicBezTo>
                        <a:pt x="278" y="0"/>
                        <a:pt x="278" y="0"/>
                        <a:pt x="278" y="0"/>
                      </a:cubicBezTo>
                      <a:cubicBezTo>
                        <a:pt x="324" y="0"/>
                        <a:pt x="363" y="30"/>
                        <a:pt x="376" y="72"/>
                      </a:cubicBezTo>
                      <a:cubicBezTo>
                        <a:pt x="376" y="72"/>
                        <a:pt x="376" y="72"/>
                        <a:pt x="376" y="72"/>
                      </a:cubicBezTo>
                      <a:cubicBezTo>
                        <a:pt x="379" y="72"/>
                        <a:pt x="381" y="71"/>
                        <a:pt x="383" y="71"/>
                      </a:cubicBezTo>
                      <a:cubicBezTo>
                        <a:pt x="383" y="71"/>
                        <a:pt x="383" y="71"/>
                        <a:pt x="383" y="71"/>
                      </a:cubicBezTo>
                      <a:cubicBezTo>
                        <a:pt x="400" y="71"/>
                        <a:pt x="416" y="76"/>
                        <a:pt x="430" y="85"/>
                      </a:cubicBezTo>
                      <a:cubicBezTo>
                        <a:pt x="430" y="85"/>
                        <a:pt x="430" y="85"/>
                        <a:pt x="430" y="85"/>
                      </a:cubicBezTo>
                      <a:cubicBezTo>
                        <a:pt x="430" y="85"/>
                        <a:pt x="430" y="85"/>
                        <a:pt x="430" y="85"/>
                      </a:cubicBezTo>
                      <a:cubicBezTo>
                        <a:pt x="433" y="87"/>
                        <a:pt x="434" y="92"/>
                        <a:pt x="432" y="96"/>
                      </a:cubicBezTo>
                      <a:cubicBezTo>
                        <a:pt x="432" y="96"/>
                        <a:pt x="432" y="96"/>
                        <a:pt x="432" y="96"/>
                      </a:cubicBezTo>
                      <a:cubicBezTo>
                        <a:pt x="430" y="100"/>
                        <a:pt x="425" y="101"/>
                        <a:pt x="421" y="98"/>
                      </a:cubicBezTo>
                      <a:cubicBezTo>
                        <a:pt x="421" y="98"/>
                        <a:pt x="421" y="98"/>
                        <a:pt x="421" y="98"/>
                      </a:cubicBezTo>
                      <a:cubicBezTo>
                        <a:pt x="410" y="91"/>
                        <a:pt x="397" y="87"/>
                        <a:pt x="383" y="87"/>
                      </a:cubicBezTo>
                      <a:cubicBezTo>
                        <a:pt x="383" y="87"/>
                        <a:pt x="383" y="87"/>
                        <a:pt x="383" y="87"/>
                      </a:cubicBezTo>
                      <a:cubicBezTo>
                        <a:pt x="379" y="87"/>
                        <a:pt x="376" y="88"/>
                        <a:pt x="372" y="88"/>
                      </a:cubicBezTo>
                      <a:cubicBezTo>
                        <a:pt x="372" y="88"/>
                        <a:pt x="372" y="88"/>
                        <a:pt x="372" y="88"/>
                      </a:cubicBezTo>
                      <a:cubicBezTo>
                        <a:pt x="368" y="89"/>
                        <a:pt x="364" y="86"/>
                        <a:pt x="363" y="82"/>
                      </a:cubicBezTo>
                      <a:cubicBezTo>
                        <a:pt x="363" y="82"/>
                        <a:pt x="363" y="82"/>
                        <a:pt x="363" y="82"/>
                      </a:cubicBezTo>
                      <a:cubicBezTo>
                        <a:pt x="354" y="44"/>
                        <a:pt x="319" y="16"/>
                        <a:pt x="278" y="16"/>
                      </a:cubicBezTo>
                      <a:cubicBezTo>
                        <a:pt x="278" y="16"/>
                        <a:pt x="278" y="16"/>
                        <a:pt x="278" y="16"/>
                      </a:cubicBezTo>
                      <a:cubicBezTo>
                        <a:pt x="242" y="16"/>
                        <a:pt x="212" y="38"/>
                        <a:pt x="199" y="69"/>
                      </a:cubicBezTo>
                      <a:cubicBezTo>
                        <a:pt x="199" y="69"/>
                        <a:pt x="199" y="69"/>
                        <a:pt x="199" y="69"/>
                      </a:cubicBezTo>
                      <a:cubicBezTo>
                        <a:pt x="198" y="71"/>
                        <a:pt x="195" y="73"/>
                        <a:pt x="193" y="73"/>
                      </a:cubicBezTo>
                      <a:cubicBezTo>
                        <a:pt x="193" y="73"/>
                        <a:pt x="193" y="73"/>
                        <a:pt x="193" y="73"/>
                      </a:cubicBezTo>
                      <a:cubicBezTo>
                        <a:pt x="190" y="74"/>
                        <a:pt x="188" y="73"/>
                        <a:pt x="186" y="72"/>
                      </a:cubicBezTo>
                      <a:cubicBezTo>
                        <a:pt x="186" y="72"/>
                        <a:pt x="186" y="72"/>
                        <a:pt x="186" y="72"/>
                      </a:cubicBezTo>
                      <a:cubicBezTo>
                        <a:pt x="176" y="63"/>
                        <a:pt x="164" y="57"/>
                        <a:pt x="150" y="57"/>
                      </a:cubicBezTo>
                      <a:cubicBezTo>
                        <a:pt x="150" y="57"/>
                        <a:pt x="150" y="57"/>
                        <a:pt x="150" y="57"/>
                      </a:cubicBezTo>
                      <a:cubicBezTo>
                        <a:pt x="120" y="57"/>
                        <a:pt x="96" y="81"/>
                        <a:pt x="96" y="111"/>
                      </a:cubicBezTo>
                      <a:cubicBezTo>
                        <a:pt x="96" y="111"/>
                        <a:pt x="96" y="111"/>
                        <a:pt x="96" y="111"/>
                      </a:cubicBezTo>
                      <a:cubicBezTo>
                        <a:pt x="96" y="114"/>
                        <a:pt x="97" y="118"/>
                        <a:pt x="97" y="121"/>
                      </a:cubicBezTo>
                      <a:cubicBezTo>
                        <a:pt x="97" y="121"/>
                        <a:pt x="97" y="121"/>
                        <a:pt x="97" y="121"/>
                      </a:cubicBezTo>
                      <a:cubicBezTo>
                        <a:pt x="98" y="123"/>
                        <a:pt x="97" y="126"/>
                        <a:pt x="96" y="127"/>
                      </a:cubicBezTo>
                      <a:cubicBezTo>
                        <a:pt x="96" y="127"/>
                        <a:pt x="96" y="127"/>
                        <a:pt x="96" y="127"/>
                      </a:cubicBezTo>
                      <a:cubicBezTo>
                        <a:pt x="94" y="129"/>
                        <a:pt x="92" y="130"/>
                        <a:pt x="90" y="130"/>
                      </a:cubicBezTo>
                      <a:cubicBezTo>
                        <a:pt x="90" y="130"/>
                        <a:pt x="90" y="130"/>
                        <a:pt x="90" y="130"/>
                      </a:cubicBezTo>
                      <a:cubicBezTo>
                        <a:pt x="49" y="131"/>
                        <a:pt x="16" y="164"/>
                        <a:pt x="16" y="205"/>
                      </a:cubicBezTo>
                      <a:cubicBezTo>
                        <a:pt x="16" y="205"/>
                        <a:pt x="16" y="205"/>
                        <a:pt x="16" y="205"/>
                      </a:cubicBezTo>
                      <a:cubicBezTo>
                        <a:pt x="16" y="227"/>
                        <a:pt x="25" y="247"/>
                        <a:pt x="40" y="260"/>
                      </a:cubicBezTo>
                      <a:cubicBezTo>
                        <a:pt x="40" y="260"/>
                        <a:pt x="40" y="260"/>
                        <a:pt x="40" y="260"/>
                      </a:cubicBezTo>
                      <a:cubicBezTo>
                        <a:pt x="43" y="263"/>
                        <a:pt x="43" y="266"/>
                        <a:pt x="42" y="269"/>
                      </a:cubicBezTo>
                      <a:cubicBezTo>
                        <a:pt x="42" y="269"/>
                        <a:pt x="42" y="269"/>
                        <a:pt x="42" y="269"/>
                      </a:cubicBezTo>
                      <a:cubicBezTo>
                        <a:pt x="40" y="275"/>
                        <a:pt x="39" y="282"/>
                        <a:pt x="39" y="288"/>
                      </a:cubicBezTo>
                      <a:cubicBezTo>
                        <a:pt x="39" y="288"/>
                        <a:pt x="39" y="288"/>
                        <a:pt x="39" y="288"/>
                      </a:cubicBezTo>
                      <a:cubicBezTo>
                        <a:pt x="39" y="318"/>
                        <a:pt x="62" y="341"/>
                        <a:pt x="91" y="341"/>
                      </a:cubicBezTo>
                      <a:cubicBezTo>
                        <a:pt x="91" y="341"/>
                        <a:pt x="91" y="341"/>
                        <a:pt x="91" y="341"/>
                      </a:cubicBezTo>
                      <a:cubicBezTo>
                        <a:pt x="99" y="341"/>
                        <a:pt x="106" y="340"/>
                        <a:pt x="112" y="337"/>
                      </a:cubicBezTo>
                      <a:cubicBezTo>
                        <a:pt x="112" y="337"/>
                        <a:pt x="112" y="337"/>
                        <a:pt x="112" y="337"/>
                      </a:cubicBezTo>
                      <a:cubicBezTo>
                        <a:pt x="114" y="336"/>
                        <a:pt x="116" y="336"/>
                        <a:pt x="118" y="337"/>
                      </a:cubicBezTo>
                      <a:cubicBezTo>
                        <a:pt x="118" y="337"/>
                        <a:pt x="118" y="337"/>
                        <a:pt x="118" y="337"/>
                      </a:cubicBezTo>
                      <a:cubicBezTo>
                        <a:pt x="120" y="338"/>
                        <a:pt x="122" y="339"/>
                        <a:pt x="123" y="341"/>
                      </a:cubicBezTo>
                      <a:cubicBezTo>
                        <a:pt x="123" y="341"/>
                        <a:pt x="123" y="341"/>
                        <a:pt x="123" y="341"/>
                      </a:cubicBezTo>
                      <a:cubicBezTo>
                        <a:pt x="132" y="366"/>
                        <a:pt x="156" y="383"/>
                        <a:pt x="184" y="383"/>
                      </a:cubicBezTo>
                      <a:cubicBezTo>
                        <a:pt x="184" y="383"/>
                        <a:pt x="184" y="383"/>
                        <a:pt x="184" y="383"/>
                      </a:cubicBezTo>
                      <a:cubicBezTo>
                        <a:pt x="206" y="383"/>
                        <a:pt x="225" y="373"/>
                        <a:pt x="237" y="357"/>
                      </a:cubicBezTo>
                      <a:cubicBezTo>
                        <a:pt x="237" y="357"/>
                        <a:pt x="237" y="357"/>
                        <a:pt x="237" y="357"/>
                      </a:cubicBezTo>
                      <a:cubicBezTo>
                        <a:pt x="238" y="355"/>
                        <a:pt x="240" y="354"/>
                        <a:pt x="242" y="353"/>
                      </a:cubicBezTo>
                      <a:cubicBezTo>
                        <a:pt x="242" y="353"/>
                        <a:pt x="242" y="353"/>
                        <a:pt x="242" y="353"/>
                      </a:cubicBezTo>
                      <a:cubicBezTo>
                        <a:pt x="244" y="353"/>
                        <a:pt x="246" y="354"/>
                        <a:pt x="248" y="355"/>
                      </a:cubicBezTo>
                      <a:cubicBezTo>
                        <a:pt x="248" y="355"/>
                        <a:pt x="248" y="355"/>
                        <a:pt x="248" y="355"/>
                      </a:cubicBezTo>
                      <a:cubicBezTo>
                        <a:pt x="259" y="364"/>
                        <a:pt x="273" y="369"/>
                        <a:pt x="288" y="369"/>
                      </a:cubicBezTo>
                      <a:cubicBezTo>
                        <a:pt x="288" y="369"/>
                        <a:pt x="288" y="369"/>
                        <a:pt x="288" y="369"/>
                      </a:cubicBezTo>
                      <a:cubicBezTo>
                        <a:pt x="312" y="369"/>
                        <a:pt x="333" y="356"/>
                        <a:pt x="344" y="338"/>
                      </a:cubicBezTo>
                      <a:cubicBezTo>
                        <a:pt x="344" y="338"/>
                        <a:pt x="344" y="338"/>
                        <a:pt x="344" y="338"/>
                      </a:cubicBezTo>
                      <a:cubicBezTo>
                        <a:pt x="345" y="336"/>
                        <a:pt x="347" y="334"/>
                        <a:pt x="350" y="334"/>
                      </a:cubicBezTo>
                      <a:cubicBezTo>
                        <a:pt x="350" y="334"/>
                        <a:pt x="350" y="334"/>
                        <a:pt x="350" y="334"/>
                      </a:cubicBezTo>
                      <a:cubicBezTo>
                        <a:pt x="352" y="334"/>
                        <a:pt x="354" y="334"/>
                        <a:pt x="356" y="336"/>
                      </a:cubicBezTo>
                      <a:cubicBezTo>
                        <a:pt x="356" y="336"/>
                        <a:pt x="356" y="336"/>
                        <a:pt x="356" y="336"/>
                      </a:cubicBezTo>
                      <a:cubicBezTo>
                        <a:pt x="367" y="344"/>
                        <a:pt x="380" y="349"/>
                        <a:pt x="395" y="349"/>
                      </a:cubicBezTo>
                      <a:cubicBezTo>
                        <a:pt x="395" y="349"/>
                        <a:pt x="395" y="349"/>
                        <a:pt x="395" y="349"/>
                      </a:cubicBezTo>
                      <a:cubicBezTo>
                        <a:pt x="428" y="349"/>
                        <a:pt x="455" y="322"/>
                        <a:pt x="455" y="289"/>
                      </a:cubicBezTo>
                      <a:cubicBezTo>
                        <a:pt x="455" y="289"/>
                        <a:pt x="455" y="289"/>
                        <a:pt x="455" y="289"/>
                      </a:cubicBezTo>
                      <a:cubicBezTo>
                        <a:pt x="455" y="289"/>
                        <a:pt x="455" y="288"/>
                        <a:pt x="455" y="288"/>
                      </a:cubicBezTo>
                      <a:cubicBezTo>
                        <a:pt x="455" y="288"/>
                        <a:pt x="455" y="288"/>
                        <a:pt x="455" y="288"/>
                      </a:cubicBezTo>
                      <a:cubicBezTo>
                        <a:pt x="455" y="284"/>
                        <a:pt x="458" y="280"/>
                        <a:pt x="462" y="280"/>
                      </a:cubicBezTo>
                      <a:cubicBezTo>
                        <a:pt x="462" y="280"/>
                        <a:pt x="462" y="280"/>
                        <a:pt x="462" y="280"/>
                      </a:cubicBezTo>
                      <a:cubicBezTo>
                        <a:pt x="487" y="276"/>
                        <a:pt x="506" y="255"/>
                        <a:pt x="506" y="229"/>
                      </a:cubicBezTo>
                      <a:cubicBezTo>
                        <a:pt x="506" y="229"/>
                        <a:pt x="506" y="229"/>
                        <a:pt x="506" y="229"/>
                      </a:cubicBezTo>
                      <a:cubicBezTo>
                        <a:pt x="506" y="203"/>
                        <a:pt x="486" y="181"/>
                        <a:pt x="460" y="178"/>
                      </a:cubicBezTo>
                      <a:cubicBezTo>
                        <a:pt x="460" y="178"/>
                        <a:pt x="460" y="178"/>
                        <a:pt x="460" y="178"/>
                      </a:cubicBezTo>
                      <a:cubicBezTo>
                        <a:pt x="458" y="178"/>
                        <a:pt x="456" y="177"/>
                        <a:pt x="455" y="175"/>
                      </a:cubicBezTo>
                      <a:cubicBezTo>
                        <a:pt x="455" y="175"/>
                        <a:pt x="455" y="175"/>
                        <a:pt x="455" y="175"/>
                      </a:cubicBezTo>
                      <a:cubicBezTo>
                        <a:pt x="453" y="173"/>
                        <a:pt x="453" y="171"/>
                        <a:pt x="453" y="169"/>
                      </a:cubicBezTo>
                      <a:cubicBezTo>
                        <a:pt x="453" y="169"/>
                        <a:pt x="453" y="169"/>
                        <a:pt x="453" y="169"/>
                      </a:cubicBezTo>
                      <a:cubicBezTo>
                        <a:pt x="454" y="165"/>
                        <a:pt x="454" y="162"/>
                        <a:pt x="454" y="158"/>
                      </a:cubicBezTo>
                      <a:cubicBezTo>
                        <a:pt x="454" y="158"/>
                        <a:pt x="454" y="158"/>
                        <a:pt x="454" y="158"/>
                      </a:cubicBezTo>
                      <a:cubicBezTo>
                        <a:pt x="454" y="143"/>
                        <a:pt x="449" y="130"/>
                        <a:pt x="442" y="119"/>
                      </a:cubicBezTo>
                      <a:cubicBezTo>
                        <a:pt x="442" y="119"/>
                        <a:pt x="442" y="119"/>
                        <a:pt x="442" y="119"/>
                      </a:cubicBezTo>
                      <a:cubicBezTo>
                        <a:pt x="439" y="115"/>
                        <a:pt x="440" y="110"/>
                        <a:pt x="444" y="107"/>
                      </a:cubicBezTo>
                      <a:cubicBezTo>
                        <a:pt x="444" y="107"/>
                        <a:pt x="444" y="107"/>
                        <a:pt x="444" y="107"/>
                      </a:cubicBezTo>
                      <a:cubicBezTo>
                        <a:pt x="448" y="105"/>
                        <a:pt x="453" y="106"/>
                        <a:pt x="455" y="110"/>
                      </a:cubicBezTo>
                      <a:cubicBezTo>
                        <a:pt x="455" y="110"/>
                        <a:pt x="455" y="110"/>
                        <a:pt x="455" y="110"/>
                      </a:cubicBezTo>
                      <a:cubicBezTo>
                        <a:pt x="464" y="123"/>
                        <a:pt x="470" y="140"/>
                        <a:pt x="470" y="158"/>
                      </a:cubicBezTo>
                      <a:cubicBezTo>
                        <a:pt x="470" y="158"/>
                        <a:pt x="470" y="158"/>
                        <a:pt x="470" y="158"/>
                      </a:cubicBezTo>
                      <a:cubicBezTo>
                        <a:pt x="470" y="160"/>
                        <a:pt x="470" y="162"/>
                        <a:pt x="470" y="164"/>
                      </a:cubicBezTo>
                      <a:cubicBezTo>
                        <a:pt x="470" y="164"/>
                        <a:pt x="470" y="164"/>
                        <a:pt x="470" y="164"/>
                      </a:cubicBezTo>
                      <a:cubicBezTo>
                        <a:pt x="500" y="170"/>
                        <a:pt x="522" y="197"/>
                        <a:pt x="522" y="229"/>
                      </a:cubicBezTo>
                      <a:cubicBezTo>
                        <a:pt x="522" y="229"/>
                        <a:pt x="522" y="229"/>
                        <a:pt x="522" y="229"/>
                      </a:cubicBezTo>
                      <a:cubicBezTo>
                        <a:pt x="522" y="261"/>
                        <a:pt x="500" y="287"/>
                        <a:pt x="471" y="294"/>
                      </a:cubicBezTo>
                      <a:cubicBezTo>
                        <a:pt x="471" y="294"/>
                        <a:pt x="471" y="294"/>
                        <a:pt x="471" y="294"/>
                      </a:cubicBezTo>
                      <a:cubicBezTo>
                        <a:pt x="468" y="334"/>
                        <a:pt x="435" y="365"/>
                        <a:pt x="395" y="365"/>
                      </a:cubicBezTo>
                      <a:cubicBezTo>
                        <a:pt x="395" y="365"/>
                        <a:pt x="395" y="365"/>
                        <a:pt x="395" y="365"/>
                      </a:cubicBezTo>
                      <a:cubicBezTo>
                        <a:pt x="379" y="365"/>
                        <a:pt x="365" y="361"/>
                        <a:pt x="353" y="353"/>
                      </a:cubicBezTo>
                      <a:cubicBezTo>
                        <a:pt x="353" y="353"/>
                        <a:pt x="353" y="353"/>
                        <a:pt x="353" y="353"/>
                      </a:cubicBezTo>
                      <a:cubicBezTo>
                        <a:pt x="338" y="372"/>
                        <a:pt x="315" y="385"/>
                        <a:pt x="288" y="385"/>
                      </a:cubicBezTo>
                      <a:cubicBezTo>
                        <a:pt x="288" y="385"/>
                        <a:pt x="288" y="385"/>
                        <a:pt x="288" y="385"/>
                      </a:cubicBezTo>
                      <a:cubicBezTo>
                        <a:pt x="272" y="385"/>
                        <a:pt x="257" y="380"/>
                        <a:pt x="245" y="372"/>
                      </a:cubicBezTo>
                      <a:cubicBezTo>
                        <a:pt x="245" y="372"/>
                        <a:pt x="245" y="372"/>
                        <a:pt x="245" y="372"/>
                      </a:cubicBezTo>
                      <a:cubicBezTo>
                        <a:pt x="230" y="389"/>
                        <a:pt x="208" y="399"/>
                        <a:pt x="184" y="399"/>
                      </a:cubicBezTo>
                      <a:cubicBezTo>
                        <a:pt x="184" y="399"/>
                        <a:pt x="184" y="399"/>
                        <a:pt x="184" y="399"/>
                      </a:cubicBezTo>
                      <a:cubicBezTo>
                        <a:pt x="152" y="399"/>
                        <a:pt x="125" y="381"/>
                        <a:pt x="111" y="354"/>
                      </a:cubicBezTo>
                      <a:close/>
                    </a:path>
                  </a:pathLst>
                </a:custGeom>
                <a:solidFill>
                  <a:srgbClr val="00285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en-US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65" name="Text Box 7">
                  <a:extLst>
                    <a:ext uri="{FF2B5EF4-FFF2-40B4-BE49-F238E27FC236}">
                      <a16:creationId xmlns:a16="http://schemas.microsoft.com/office/drawing/2014/main" id="{32720371-B6CD-4BD3-AD9A-B27C85559AE7}"/>
                    </a:ext>
                  </a:extLst>
                </p:cNvPr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444" y="1232"/>
                  <a:ext cx="782" cy="2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rIns="0" anchor="ctr">
                  <a:spAutoFit/>
                </a:bodyPr>
                <a:lstStyle>
                  <a:defPPr>
                    <a:defRPr lang="en-US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9pPr>
                </a:lstStyle>
                <a:p>
                  <a:pPr algn="ctr" eaLnBrk="1" hangingPunct="1">
                    <a:lnSpc>
                      <a:spcPct val="80000"/>
                    </a:lnSpc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US" altLang="en-US" sz="1800" dirty="0">
                      <a:solidFill>
                        <a:srgbClr val="00285F"/>
                      </a:solidFill>
                      <a:ea typeface="MS PGothic" panose="020B0600070205080204" pitchFamily="34" charset="-128"/>
                    </a:rPr>
                    <a:t>IMS Core</a:t>
                  </a:r>
                  <a:endParaRPr lang="sv-SE" altLang="en-US" sz="1800" dirty="0">
                    <a:solidFill>
                      <a:srgbClr val="00285F"/>
                    </a:solidFill>
                    <a:ea typeface="MS PGothic" panose="020B0600070205080204" pitchFamily="34" charset="-128"/>
                  </a:endParaRPr>
                </a:p>
              </p:txBody>
            </p:sp>
          </p:grpSp>
        </p:grp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B12C7CF4-FA83-4892-8A4E-D00BF17AAF6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335699" y="2723771"/>
              <a:ext cx="3658484" cy="0"/>
            </a:xfrm>
            <a:prstGeom prst="line">
              <a:avLst/>
            </a:prstGeom>
            <a:noFill/>
            <a:ln w="19050" algn="ctr">
              <a:solidFill>
                <a:schemeClr val="tx2"/>
              </a:solidFill>
              <a:prstDash val="dash"/>
              <a:round/>
              <a:headEnd type="triangle"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4F166F0A-723A-4609-9BFB-F1882F31074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568835" y="2723771"/>
              <a:ext cx="1508411" cy="0"/>
            </a:xfrm>
            <a:prstGeom prst="line">
              <a:avLst/>
            </a:prstGeom>
            <a:noFill/>
            <a:ln w="19050" algn="ctr">
              <a:solidFill>
                <a:schemeClr val="tx2"/>
              </a:solidFill>
              <a:prstDash val="dash"/>
              <a:round/>
              <a:headEnd type="triangle"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B43AF4BE-9553-402A-87EE-F6F836BBA97D}"/>
                </a:ext>
              </a:extLst>
            </p:cNvPr>
            <p:cNvCxnSpPr/>
            <p:nvPr/>
          </p:nvCxnSpPr>
          <p:spPr bwMode="auto">
            <a:xfrm>
              <a:off x="1335699" y="3292467"/>
              <a:ext cx="3656905" cy="0"/>
            </a:xfrm>
            <a:prstGeom prst="line">
              <a:avLst/>
            </a:prstGeom>
            <a:noFill/>
            <a:ln w="19050" algn="ctr">
              <a:solidFill>
                <a:schemeClr val="tx2"/>
              </a:solidFill>
              <a:prstDash val="solid"/>
              <a:round/>
              <a:headEnd type="triangle"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3C45A7AC-F34C-4C70-A008-8A6244E0DB1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482763" y="3292467"/>
              <a:ext cx="1499233" cy="0"/>
            </a:xfrm>
            <a:prstGeom prst="line">
              <a:avLst/>
            </a:prstGeom>
            <a:noFill/>
            <a:ln w="19050" algn="ctr">
              <a:solidFill>
                <a:schemeClr val="tx2"/>
              </a:solidFill>
              <a:prstDash val="solid"/>
              <a:round/>
              <a:headEnd type="triangle"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083D4F72-BB5C-4543-8E98-47478DB0FF5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991126" y="3015343"/>
              <a:ext cx="501469" cy="728139"/>
              <a:chOff x="183" y="845"/>
              <a:chExt cx="969" cy="1407"/>
            </a:xfrm>
          </p:grpSpPr>
          <p:grpSp>
            <p:nvGrpSpPr>
              <p:cNvPr id="107" name="Group 106">
                <a:extLst>
                  <a:ext uri="{FF2B5EF4-FFF2-40B4-BE49-F238E27FC236}">
                    <a16:creationId xmlns:a16="http://schemas.microsoft.com/office/drawing/2014/main" id="{C3514E50-CEA6-45C7-AEC4-75FA3DD8F31C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86" y="845"/>
                <a:ext cx="966" cy="1391"/>
                <a:chOff x="186" y="860"/>
                <a:chExt cx="966" cy="1391"/>
              </a:xfrm>
            </p:grpSpPr>
            <p:sp>
              <p:nvSpPr>
                <p:cNvPr id="109" name="Freeform 5">
                  <a:extLst>
                    <a:ext uri="{FF2B5EF4-FFF2-40B4-BE49-F238E27FC236}">
                      <a16:creationId xmlns:a16="http://schemas.microsoft.com/office/drawing/2014/main" id="{B379FCFD-889A-42E3-A145-A69EC0ED726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205" y="879"/>
                  <a:ext cx="928" cy="1353"/>
                </a:xfrm>
                <a:custGeom>
                  <a:avLst/>
                  <a:gdLst>
                    <a:gd name="T0" fmla="*/ 155477304 w 393"/>
                    <a:gd name="T1" fmla="*/ 32833468 h 573"/>
                    <a:gd name="T2" fmla="*/ 155477304 w 393"/>
                    <a:gd name="T3" fmla="*/ 213867255 h 573"/>
                    <a:gd name="T4" fmla="*/ 142780335 w 393"/>
                    <a:gd name="T5" fmla="*/ 226627195 h 573"/>
                    <a:gd name="T6" fmla="*/ 12713416 w 393"/>
                    <a:gd name="T7" fmla="*/ 226627195 h 573"/>
                    <a:gd name="T8" fmla="*/ 0 w 393"/>
                    <a:gd name="T9" fmla="*/ 213867255 h 573"/>
                    <a:gd name="T10" fmla="*/ 0 w 393"/>
                    <a:gd name="T11" fmla="*/ 12709704 h 573"/>
                    <a:gd name="T12" fmla="*/ 12713416 w 393"/>
                    <a:gd name="T13" fmla="*/ 0 h 573"/>
                    <a:gd name="T14" fmla="*/ 142780335 w 393"/>
                    <a:gd name="T15" fmla="*/ 0 h 573"/>
                    <a:gd name="T16" fmla="*/ 155477304 w 393"/>
                    <a:gd name="T17" fmla="*/ 12709704 h 573"/>
                    <a:gd name="T18" fmla="*/ 155477304 w 393"/>
                    <a:gd name="T19" fmla="*/ 20064886 h 57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93"/>
                    <a:gd name="T31" fmla="*/ 0 h 573"/>
                    <a:gd name="T32" fmla="*/ 393 w 393"/>
                    <a:gd name="T33" fmla="*/ 573 h 57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93" h="573">
                      <a:moveTo>
                        <a:pt x="393" y="83"/>
                      </a:moveTo>
                      <a:cubicBezTo>
                        <a:pt x="393" y="541"/>
                        <a:pt x="393" y="541"/>
                        <a:pt x="393" y="541"/>
                      </a:cubicBezTo>
                      <a:cubicBezTo>
                        <a:pt x="393" y="559"/>
                        <a:pt x="379" y="573"/>
                        <a:pt x="361" y="573"/>
                      </a:cubicBezTo>
                      <a:cubicBezTo>
                        <a:pt x="32" y="573"/>
                        <a:pt x="32" y="573"/>
                        <a:pt x="32" y="573"/>
                      </a:cubicBezTo>
                      <a:cubicBezTo>
                        <a:pt x="14" y="573"/>
                        <a:pt x="0" y="559"/>
                        <a:pt x="0" y="541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14"/>
                        <a:pt x="14" y="0"/>
                        <a:pt x="32" y="0"/>
                      </a:cubicBezTo>
                      <a:cubicBezTo>
                        <a:pt x="361" y="0"/>
                        <a:pt x="361" y="0"/>
                        <a:pt x="361" y="0"/>
                      </a:cubicBezTo>
                      <a:cubicBezTo>
                        <a:pt x="379" y="0"/>
                        <a:pt x="393" y="14"/>
                        <a:pt x="393" y="32"/>
                      </a:cubicBezTo>
                      <a:cubicBezTo>
                        <a:pt x="393" y="51"/>
                        <a:pt x="393" y="51"/>
                        <a:pt x="393" y="51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en-US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110" name="Freeform 6">
                  <a:extLst>
                    <a:ext uri="{FF2B5EF4-FFF2-40B4-BE49-F238E27FC236}">
                      <a16:creationId xmlns:a16="http://schemas.microsoft.com/office/drawing/2014/main" id="{B4C77E8B-93A3-49C1-8069-F3F9BA957E00}"/>
                    </a:ext>
                  </a:extLst>
                </p:cNvPr>
                <p:cNvSpPr>
                  <a:spLocks noChangeAspect="1" noEditPoints="1"/>
                </p:cNvSpPr>
                <p:nvPr/>
              </p:nvSpPr>
              <p:spPr bwMode="auto">
                <a:xfrm>
                  <a:off x="186" y="860"/>
                  <a:ext cx="966" cy="1391"/>
                </a:xfrm>
                <a:custGeom>
                  <a:avLst/>
                  <a:gdLst>
                    <a:gd name="T0" fmla="*/ 162410982 w 409"/>
                    <a:gd name="T1" fmla="*/ 23323976 h 589"/>
                    <a:gd name="T2" fmla="*/ 146593937 w 409"/>
                    <a:gd name="T3" fmla="*/ 0 h 589"/>
                    <a:gd name="T4" fmla="*/ 0 w 409"/>
                    <a:gd name="T5" fmla="*/ 15762989 h 589"/>
                    <a:gd name="T6" fmla="*/ 15794570 w 409"/>
                    <a:gd name="T7" fmla="*/ 233510122 h 589"/>
                    <a:gd name="T8" fmla="*/ 162410982 w 409"/>
                    <a:gd name="T9" fmla="*/ 217729586 h 589"/>
                    <a:gd name="T10" fmla="*/ 159195943 w 409"/>
                    <a:gd name="T11" fmla="*/ 32891532 h 589"/>
                    <a:gd name="T12" fmla="*/ 155993742 w 409"/>
                    <a:gd name="T13" fmla="*/ 217729586 h 589"/>
                    <a:gd name="T14" fmla="*/ 15794570 w 409"/>
                    <a:gd name="T15" fmla="*/ 227087625 h 589"/>
                    <a:gd name="T16" fmla="*/ 6417240 w 409"/>
                    <a:gd name="T17" fmla="*/ 15762989 h 589"/>
                    <a:gd name="T18" fmla="*/ 146593937 w 409"/>
                    <a:gd name="T19" fmla="*/ 6412524 h 589"/>
                    <a:gd name="T20" fmla="*/ 155993742 w 409"/>
                    <a:gd name="T21" fmla="*/ 23323976 h 589"/>
                    <a:gd name="T22" fmla="*/ 129751375 w 409"/>
                    <a:gd name="T23" fmla="*/ 68169389 h 589"/>
                    <a:gd name="T24" fmla="*/ 129086377 w 409"/>
                    <a:gd name="T25" fmla="*/ 66670106 h 589"/>
                    <a:gd name="T26" fmla="*/ 107912264 w 409"/>
                    <a:gd name="T27" fmla="*/ 50329573 h 589"/>
                    <a:gd name="T28" fmla="*/ 119212057 w 409"/>
                    <a:gd name="T29" fmla="*/ 65826628 h 589"/>
                    <a:gd name="T30" fmla="*/ 58370819 w 409"/>
                    <a:gd name="T31" fmla="*/ 69012932 h 589"/>
                    <a:gd name="T32" fmla="*/ 119212057 w 409"/>
                    <a:gd name="T33" fmla="*/ 72211673 h 589"/>
                    <a:gd name="T34" fmla="*/ 107912264 w 409"/>
                    <a:gd name="T35" fmla="*/ 87644714 h 589"/>
                    <a:gd name="T36" fmla="*/ 112821946 w 409"/>
                    <a:gd name="T37" fmla="*/ 87644714 h 589"/>
                    <a:gd name="T38" fmla="*/ 129086377 w 409"/>
                    <a:gd name="T39" fmla="*/ 71359356 h 589"/>
                    <a:gd name="T40" fmla="*/ 130236755 w 409"/>
                    <a:gd name="T41" fmla="*/ 69012932 h 589"/>
                    <a:gd name="T42" fmla="*/ 28261171 w 409"/>
                    <a:gd name="T43" fmla="*/ 42795983 h 589"/>
                    <a:gd name="T44" fmla="*/ 27748768 w 409"/>
                    <a:gd name="T45" fmla="*/ 43636716 h 589"/>
                    <a:gd name="T46" fmla="*/ 27748768 w 409"/>
                    <a:gd name="T47" fmla="*/ 44009185 h 589"/>
                    <a:gd name="T48" fmla="*/ 27392378 w 409"/>
                    <a:gd name="T49" fmla="*/ 44479535 h 589"/>
                    <a:gd name="T50" fmla="*/ 27392378 w 409"/>
                    <a:gd name="T51" fmla="*/ 45994763 h 589"/>
                    <a:gd name="T52" fmla="*/ 27748768 w 409"/>
                    <a:gd name="T53" fmla="*/ 46837459 h 589"/>
                    <a:gd name="T54" fmla="*/ 28261171 w 409"/>
                    <a:gd name="T55" fmla="*/ 47500517 h 589"/>
                    <a:gd name="T56" fmla="*/ 47244767 w 409"/>
                    <a:gd name="T57" fmla="*/ 64985853 h 589"/>
                    <a:gd name="T58" fmla="*/ 49231696 w 409"/>
                    <a:gd name="T59" fmla="*/ 59417413 h 589"/>
                    <a:gd name="T60" fmla="*/ 96157041 w 409"/>
                    <a:gd name="T61" fmla="*/ 48341189 h 589"/>
                    <a:gd name="T62" fmla="*/ 96157041 w 409"/>
                    <a:gd name="T63" fmla="*/ 41932061 h 589"/>
                    <a:gd name="T64" fmla="*/ 49231696 w 409"/>
                    <a:gd name="T65" fmla="*/ 30906154 h 589"/>
                    <a:gd name="T66" fmla="*/ 44893471 w 409"/>
                    <a:gd name="T67" fmla="*/ 26522941 h 589"/>
                    <a:gd name="T68" fmla="*/ 28261171 w 409"/>
                    <a:gd name="T69" fmla="*/ 42795983 h 589"/>
                    <a:gd name="T70" fmla="*/ 130236755 w 409"/>
                    <a:gd name="T71" fmla="*/ 117354150 h 589"/>
                    <a:gd name="T72" fmla="*/ 129086377 w 409"/>
                    <a:gd name="T73" fmla="*/ 115006815 h 589"/>
                    <a:gd name="T74" fmla="*/ 107912264 w 409"/>
                    <a:gd name="T75" fmla="*/ 98719031 h 589"/>
                    <a:gd name="T76" fmla="*/ 119212057 w 409"/>
                    <a:gd name="T77" fmla="*/ 114163996 h 589"/>
                    <a:gd name="T78" fmla="*/ 58370819 w 409"/>
                    <a:gd name="T79" fmla="*/ 117354150 h 589"/>
                    <a:gd name="T80" fmla="*/ 119212057 w 409"/>
                    <a:gd name="T81" fmla="*/ 120537662 h 589"/>
                    <a:gd name="T82" fmla="*/ 107912264 w 409"/>
                    <a:gd name="T83" fmla="*/ 135989238 h 589"/>
                    <a:gd name="T84" fmla="*/ 112821946 w 409"/>
                    <a:gd name="T85" fmla="*/ 135989238 h 589"/>
                    <a:gd name="T86" fmla="*/ 129086377 w 409"/>
                    <a:gd name="T87" fmla="*/ 119696384 h 589"/>
                    <a:gd name="T88" fmla="*/ 99146218 w 409"/>
                    <a:gd name="T89" fmla="*/ 93486597 h 589"/>
                    <a:gd name="T90" fmla="*/ 38146228 w 409"/>
                    <a:gd name="T91" fmla="*/ 90360009 h 589"/>
                    <a:gd name="T92" fmla="*/ 49231696 w 409"/>
                    <a:gd name="T93" fmla="*/ 74851507 h 589"/>
                    <a:gd name="T94" fmla="*/ 28261171 w 409"/>
                    <a:gd name="T95" fmla="*/ 91137234 h 589"/>
                    <a:gd name="T96" fmla="*/ 27748768 w 409"/>
                    <a:gd name="T97" fmla="*/ 91980052 h 589"/>
                    <a:gd name="T98" fmla="*/ 27392378 w 409"/>
                    <a:gd name="T99" fmla="*/ 92820762 h 589"/>
                    <a:gd name="T100" fmla="*/ 27392378 w 409"/>
                    <a:gd name="T101" fmla="*/ 94322288 h 589"/>
                    <a:gd name="T102" fmla="*/ 27748768 w 409"/>
                    <a:gd name="T103" fmla="*/ 94694750 h 589"/>
                    <a:gd name="T104" fmla="*/ 27748768 w 409"/>
                    <a:gd name="T105" fmla="*/ 95162998 h 589"/>
                    <a:gd name="T106" fmla="*/ 28261171 w 409"/>
                    <a:gd name="T107" fmla="*/ 96042778 h 589"/>
                    <a:gd name="T108" fmla="*/ 47244767 w 409"/>
                    <a:gd name="T109" fmla="*/ 113290999 h 589"/>
                    <a:gd name="T110" fmla="*/ 49231696 w 409"/>
                    <a:gd name="T111" fmla="*/ 107758595 h 589"/>
                    <a:gd name="T112" fmla="*/ 96157041 w 409"/>
                    <a:gd name="T113" fmla="*/ 96680213 h 589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409"/>
                    <a:gd name="T172" fmla="*/ 0 h 589"/>
                    <a:gd name="T173" fmla="*/ 409 w 409"/>
                    <a:gd name="T174" fmla="*/ 589 h 589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409" h="589">
                      <a:moveTo>
                        <a:pt x="401" y="67"/>
                      </a:moveTo>
                      <a:cubicBezTo>
                        <a:pt x="405" y="67"/>
                        <a:pt x="409" y="64"/>
                        <a:pt x="409" y="59"/>
                      </a:cubicBezTo>
                      <a:cubicBezTo>
                        <a:pt x="409" y="40"/>
                        <a:pt x="409" y="40"/>
                        <a:pt x="409" y="40"/>
                      </a:cubicBezTo>
                      <a:cubicBezTo>
                        <a:pt x="409" y="18"/>
                        <a:pt x="391" y="0"/>
                        <a:pt x="369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18" y="0"/>
                        <a:pt x="0" y="18"/>
                        <a:pt x="0" y="40"/>
                      </a:cubicBezTo>
                      <a:cubicBezTo>
                        <a:pt x="0" y="549"/>
                        <a:pt x="0" y="549"/>
                        <a:pt x="0" y="549"/>
                      </a:cubicBezTo>
                      <a:cubicBezTo>
                        <a:pt x="0" y="571"/>
                        <a:pt x="18" y="589"/>
                        <a:pt x="40" y="589"/>
                      </a:cubicBezTo>
                      <a:cubicBezTo>
                        <a:pt x="369" y="589"/>
                        <a:pt x="369" y="589"/>
                        <a:pt x="369" y="589"/>
                      </a:cubicBezTo>
                      <a:cubicBezTo>
                        <a:pt x="391" y="589"/>
                        <a:pt x="409" y="571"/>
                        <a:pt x="409" y="549"/>
                      </a:cubicBezTo>
                      <a:cubicBezTo>
                        <a:pt x="409" y="91"/>
                        <a:pt x="409" y="91"/>
                        <a:pt x="409" y="91"/>
                      </a:cubicBezTo>
                      <a:cubicBezTo>
                        <a:pt x="409" y="87"/>
                        <a:pt x="405" y="83"/>
                        <a:pt x="401" y="83"/>
                      </a:cubicBezTo>
                      <a:cubicBezTo>
                        <a:pt x="397" y="83"/>
                        <a:pt x="393" y="87"/>
                        <a:pt x="393" y="91"/>
                      </a:cubicBezTo>
                      <a:cubicBezTo>
                        <a:pt x="393" y="549"/>
                        <a:pt x="393" y="549"/>
                        <a:pt x="393" y="549"/>
                      </a:cubicBezTo>
                      <a:cubicBezTo>
                        <a:pt x="393" y="562"/>
                        <a:pt x="382" y="573"/>
                        <a:pt x="369" y="573"/>
                      </a:cubicBezTo>
                      <a:cubicBezTo>
                        <a:pt x="40" y="573"/>
                        <a:pt x="40" y="573"/>
                        <a:pt x="40" y="573"/>
                      </a:cubicBezTo>
                      <a:cubicBezTo>
                        <a:pt x="26" y="573"/>
                        <a:pt x="16" y="562"/>
                        <a:pt x="16" y="549"/>
                      </a:cubicBezTo>
                      <a:cubicBezTo>
                        <a:pt x="16" y="40"/>
                        <a:pt x="16" y="40"/>
                        <a:pt x="16" y="40"/>
                      </a:cubicBezTo>
                      <a:cubicBezTo>
                        <a:pt x="16" y="27"/>
                        <a:pt x="26" y="16"/>
                        <a:pt x="40" y="16"/>
                      </a:cubicBezTo>
                      <a:cubicBezTo>
                        <a:pt x="369" y="16"/>
                        <a:pt x="369" y="16"/>
                        <a:pt x="369" y="16"/>
                      </a:cubicBezTo>
                      <a:cubicBezTo>
                        <a:pt x="382" y="16"/>
                        <a:pt x="393" y="27"/>
                        <a:pt x="393" y="40"/>
                      </a:cubicBezTo>
                      <a:cubicBezTo>
                        <a:pt x="393" y="59"/>
                        <a:pt x="393" y="59"/>
                        <a:pt x="393" y="59"/>
                      </a:cubicBezTo>
                      <a:cubicBezTo>
                        <a:pt x="393" y="64"/>
                        <a:pt x="397" y="67"/>
                        <a:pt x="401" y="67"/>
                      </a:cubicBezTo>
                      <a:close/>
                      <a:moveTo>
                        <a:pt x="327" y="172"/>
                      </a:moveTo>
                      <a:cubicBezTo>
                        <a:pt x="327" y="171"/>
                        <a:pt x="326" y="169"/>
                        <a:pt x="325" y="168"/>
                      </a:cubicBezTo>
                      <a:cubicBezTo>
                        <a:pt x="325" y="168"/>
                        <a:pt x="325" y="168"/>
                        <a:pt x="325" y="168"/>
                      </a:cubicBezTo>
                      <a:cubicBezTo>
                        <a:pt x="284" y="127"/>
                        <a:pt x="284" y="127"/>
                        <a:pt x="284" y="127"/>
                      </a:cubicBezTo>
                      <a:cubicBezTo>
                        <a:pt x="281" y="124"/>
                        <a:pt x="275" y="124"/>
                        <a:pt x="272" y="127"/>
                      </a:cubicBezTo>
                      <a:cubicBezTo>
                        <a:pt x="269" y="130"/>
                        <a:pt x="269" y="135"/>
                        <a:pt x="272" y="138"/>
                      </a:cubicBezTo>
                      <a:cubicBezTo>
                        <a:pt x="300" y="166"/>
                        <a:pt x="300" y="166"/>
                        <a:pt x="300" y="166"/>
                      </a:cubicBezTo>
                      <a:cubicBezTo>
                        <a:pt x="155" y="166"/>
                        <a:pt x="155" y="166"/>
                        <a:pt x="155" y="166"/>
                      </a:cubicBezTo>
                      <a:cubicBezTo>
                        <a:pt x="151" y="166"/>
                        <a:pt x="147" y="170"/>
                        <a:pt x="147" y="174"/>
                      </a:cubicBezTo>
                      <a:cubicBezTo>
                        <a:pt x="147" y="178"/>
                        <a:pt x="151" y="182"/>
                        <a:pt x="155" y="182"/>
                      </a:cubicBezTo>
                      <a:cubicBezTo>
                        <a:pt x="300" y="182"/>
                        <a:pt x="300" y="182"/>
                        <a:pt x="300" y="182"/>
                      </a:cubicBezTo>
                      <a:cubicBezTo>
                        <a:pt x="272" y="210"/>
                        <a:pt x="272" y="210"/>
                        <a:pt x="272" y="210"/>
                      </a:cubicBezTo>
                      <a:cubicBezTo>
                        <a:pt x="269" y="213"/>
                        <a:pt x="269" y="218"/>
                        <a:pt x="272" y="221"/>
                      </a:cubicBezTo>
                      <a:cubicBezTo>
                        <a:pt x="274" y="223"/>
                        <a:pt x="276" y="224"/>
                        <a:pt x="278" y="224"/>
                      </a:cubicBezTo>
                      <a:cubicBezTo>
                        <a:pt x="280" y="224"/>
                        <a:pt x="282" y="223"/>
                        <a:pt x="284" y="221"/>
                      </a:cubicBezTo>
                      <a:cubicBezTo>
                        <a:pt x="284" y="221"/>
                        <a:pt x="284" y="221"/>
                        <a:pt x="284" y="221"/>
                      </a:cubicBezTo>
                      <a:cubicBezTo>
                        <a:pt x="325" y="180"/>
                        <a:pt x="325" y="180"/>
                        <a:pt x="325" y="180"/>
                      </a:cubicBezTo>
                      <a:cubicBezTo>
                        <a:pt x="326" y="179"/>
                        <a:pt x="327" y="177"/>
                        <a:pt x="327" y="176"/>
                      </a:cubicBezTo>
                      <a:cubicBezTo>
                        <a:pt x="328" y="175"/>
                        <a:pt x="328" y="175"/>
                        <a:pt x="328" y="174"/>
                      </a:cubicBezTo>
                      <a:cubicBezTo>
                        <a:pt x="328" y="174"/>
                        <a:pt x="328" y="173"/>
                        <a:pt x="327" y="172"/>
                      </a:cubicBezTo>
                      <a:close/>
                      <a:moveTo>
                        <a:pt x="71" y="108"/>
                      </a:moveTo>
                      <a:cubicBezTo>
                        <a:pt x="71" y="109"/>
                        <a:pt x="71" y="109"/>
                        <a:pt x="71" y="109"/>
                      </a:cubicBezTo>
                      <a:cubicBezTo>
                        <a:pt x="71" y="109"/>
                        <a:pt x="71" y="109"/>
                        <a:pt x="70" y="110"/>
                      </a:cubicBezTo>
                      <a:cubicBezTo>
                        <a:pt x="70" y="110"/>
                        <a:pt x="70" y="110"/>
                        <a:pt x="70" y="110"/>
                      </a:cubicBezTo>
                      <a:cubicBezTo>
                        <a:pt x="70" y="111"/>
                        <a:pt x="70" y="111"/>
                        <a:pt x="70" y="111"/>
                      </a:cubicBezTo>
                      <a:cubicBezTo>
                        <a:pt x="69" y="111"/>
                        <a:pt x="69" y="112"/>
                        <a:pt x="69" y="112"/>
                      </a:cubicBezTo>
                      <a:cubicBezTo>
                        <a:pt x="69" y="112"/>
                        <a:pt x="69" y="112"/>
                        <a:pt x="69" y="112"/>
                      </a:cubicBezTo>
                      <a:cubicBezTo>
                        <a:pt x="69" y="113"/>
                        <a:pt x="69" y="115"/>
                        <a:pt x="69" y="116"/>
                      </a:cubicBezTo>
                      <a:cubicBezTo>
                        <a:pt x="69" y="116"/>
                        <a:pt x="69" y="116"/>
                        <a:pt x="69" y="116"/>
                      </a:cubicBezTo>
                      <a:cubicBezTo>
                        <a:pt x="69" y="117"/>
                        <a:pt x="70" y="117"/>
                        <a:pt x="70" y="117"/>
                      </a:cubicBezTo>
                      <a:cubicBezTo>
                        <a:pt x="70" y="117"/>
                        <a:pt x="70" y="118"/>
                        <a:pt x="70" y="118"/>
                      </a:cubicBezTo>
                      <a:cubicBezTo>
                        <a:pt x="70" y="118"/>
                        <a:pt x="70" y="118"/>
                        <a:pt x="70" y="118"/>
                      </a:cubicBezTo>
                      <a:cubicBezTo>
                        <a:pt x="71" y="119"/>
                        <a:pt x="71" y="119"/>
                        <a:pt x="71" y="120"/>
                      </a:cubicBezTo>
                      <a:cubicBezTo>
                        <a:pt x="113" y="161"/>
                        <a:pt x="113" y="161"/>
                        <a:pt x="113" y="161"/>
                      </a:cubicBezTo>
                      <a:cubicBezTo>
                        <a:pt x="115" y="163"/>
                        <a:pt x="117" y="164"/>
                        <a:pt x="119" y="164"/>
                      </a:cubicBezTo>
                      <a:cubicBezTo>
                        <a:pt x="121" y="164"/>
                        <a:pt x="123" y="163"/>
                        <a:pt x="124" y="161"/>
                      </a:cubicBezTo>
                      <a:cubicBezTo>
                        <a:pt x="127" y="158"/>
                        <a:pt x="127" y="153"/>
                        <a:pt x="124" y="150"/>
                      </a:cubicBezTo>
                      <a:cubicBezTo>
                        <a:pt x="96" y="122"/>
                        <a:pt x="96" y="122"/>
                        <a:pt x="96" y="122"/>
                      </a:cubicBezTo>
                      <a:cubicBezTo>
                        <a:pt x="242" y="122"/>
                        <a:pt x="242" y="122"/>
                        <a:pt x="242" y="122"/>
                      </a:cubicBezTo>
                      <a:cubicBezTo>
                        <a:pt x="246" y="122"/>
                        <a:pt x="250" y="118"/>
                        <a:pt x="250" y="114"/>
                      </a:cubicBezTo>
                      <a:cubicBezTo>
                        <a:pt x="250" y="110"/>
                        <a:pt x="246" y="106"/>
                        <a:pt x="242" y="106"/>
                      </a:cubicBezTo>
                      <a:cubicBezTo>
                        <a:pt x="96" y="106"/>
                        <a:pt x="96" y="106"/>
                        <a:pt x="96" y="106"/>
                      </a:cubicBezTo>
                      <a:cubicBezTo>
                        <a:pt x="124" y="78"/>
                        <a:pt x="124" y="78"/>
                        <a:pt x="124" y="78"/>
                      </a:cubicBezTo>
                      <a:cubicBezTo>
                        <a:pt x="127" y="75"/>
                        <a:pt x="127" y="70"/>
                        <a:pt x="124" y="67"/>
                      </a:cubicBezTo>
                      <a:cubicBezTo>
                        <a:pt x="121" y="64"/>
                        <a:pt x="116" y="64"/>
                        <a:pt x="113" y="67"/>
                      </a:cubicBezTo>
                      <a:cubicBezTo>
                        <a:pt x="113" y="67"/>
                        <a:pt x="113" y="67"/>
                        <a:pt x="113" y="67"/>
                      </a:cubicBezTo>
                      <a:lnTo>
                        <a:pt x="71" y="108"/>
                      </a:lnTo>
                      <a:close/>
                      <a:moveTo>
                        <a:pt x="327" y="298"/>
                      </a:moveTo>
                      <a:cubicBezTo>
                        <a:pt x="328" y="297"/>
                        <a:pt x="328" y="297"/>
                        <a:pt x="328" y="296"/>
                      </a:cubicBezTo>
                      <a:cubicBezTo>
                        <a:pt x="328" y="295"/>
                        <a:pt x="328" y="295"/>
                        <a:pt x="327" y="294"/>
                      </a:cubicBezTo>
                      <a:cubicBezTo>
                        <a:pt x="327" y="293"/>
                        <a:pt x="326" y="291"/>
                        <a:pt x="325" y="290"/>
                      </a:cubicBezTo>
                      <a:cubicBezTo>
                        <a:pt x="284" y="249"/>
                        <a:pt x="284" y="249"/>
                        <a:pt x="284" y="249"/>
                      </a:cubicBezTo>
                      <a:cubicBezTo>
                        <a:pt x="281" y="246"/>
                        <a:pt x="275" y="246"/>
                        <a:pt x="272" y="249"/>
                      </a:cubicBezTo>
                      <a:cubicBezTo>
                        <a:pt x="269" y="252"/>
                        <a:pt x="269" y="257"/>
                        <a:pt x="272" y="260"/>
                      </a:cubicBezTo>
                      <a:cubicBezTo>
                        <a:pt x="300" y="288"/>
                        <a:pt x="300" y="288"/>
                        <a:pt x="300" y="288"/>
                      </a:cubicBezTo>
                      <a:cubicBezTo>
                        <a:pt x="155" y="288"/>
                        <a:pt x="155" y="288"/>
                        <a:pt x="155" y="288"/>
                      </a:cubicBezTo>
                      <a:cubicBezTo>
                        <a:pt x="151" y="288"/>
                        <a:pt x="147" y="292"/>
                        <a:pt x="147" y="296"/>
                      </a:cubicBezTo>
                      <a:cubicBezTo>
                        <a:pt x="147" y="300"/>
                        <a:pt x="151" y="304"/>
                        <a:pt x="155" y="304"/>
                      </a:cubicBezTo>
                      <a:cubicBezTo>
                        <a:pt x="300" y="304"/>
                        <a:pt x="300" y="304"/>
                        <a:pt x="300" y="304"/>
                      </a:cubicBezTo>
                      <a:cubicBezTo>
                        <a:pt x="272" y="332"/>
                        <a:pt x="272" y="332"/>
                        <a:pt x="272" y="332"/>
                      </a:cubicBezTo>
                      <a:cubicBezTo>
                        <a:pt x="269" y="335"/>
                        <a:pt x="269" y="340"/>
                        <a:pt x="272" y="343"/>
                      </a:cubicBezTo>
                      <a:cubicBezTo>
                        <a:pt x="274" y="345"/>
                        <a:pt x="276" y="346"/>
                        <a:pt x="278" y="346"/>
                      </a:cubicBezTo>
                      <a:cubicBezTo>
                        <a:pt x="280" y="346"/>
                        <a:pt x="282" y="345"/>
                        <a:pt x="284" y="343"/>
                      </a:cubicBezTo>
                      <a:cubicBezTo>
                        <a:pt x="284" y="343"/>
                        <a:pt x="284" y="343"/>
                        <a:pt x="284" y="343"/>
                      </a:cubicBezTo>
                      <a:cubicBezTo>
                        <a:pt x="325" y="302"/>
                        <a:pt x="325" y="302"/>
                        <a:pt x="325" y="302"/>
                      </a:cubicBezTo>
                      <a:cubicBezTo>
                        <a:pt x="326" y="301"/>
                        <a:pt x="327" y="299"/>
                        <a:pt x="327" y="298"/>
                      </a:cubicBezTo>
                      <a:close/>
                      <a:moveTo>
                        <a:pt x="250" y="236"/>
                      </a:moveTo>
                      <a:cubicBezTo>
                        <a:pt x="250" y="232"/>
                        <a:pt x="246" y="228"/>
                        <a:pt x="242" y="228"/>
                      </a:cubicBezTo>
                      <a:cubicBezTo>
                        <a:pt x="96" y="228"/>
                        <a:pt x="96" y="228"/>
                        <a:pt x="96" y="228"/>
                      </a:cubicBezTo>
                      <a:cubicBezTo>
                        <a:pt x="124" y="200"/>
                        <a:pt x="124" y="200"/>
                        <a:pt x="124" y="200"/>
                      </a:cubicBezTo>
                      <a:cubicBezTo>
                        <a:pt x="127" y="197"/>
                        <a:pt x="127" y="192"/>
                        <a:pt x="124" y="189"/>
                      </a:cubicBezTo>
                      <a:cubicBezTo>
                        <a:pt x="121" y="186"/>
                        <a:pt x="116" y="186"/>
                        <a:pt x="113" y="189"/>
                      </a:cubicBezTo>
                      <a:cubicBezTo>
                        <a:pt x="71" y="230"/>
                        <a:pt x="71" y="230"/>
                        <a:pt x="71" y="230"/>
                      </a:cubicBezTo>
                      <a:cubicBezTo>
                        <a:pt x="71" y="231"/>
                        <a:pt x="71" y="231"/>
                        <a:pt x="70" y="232"/>
                      </a:cubicBezTo>
                      <a:cubicBezTo>
                        <a:pt x="70" y="232"/>
                        <a:pt x="70" y="232"/>
                        <a:pt x="70" y="232"/>
                      </a:cubicBezTo>
                      <a:cubicBezTo>
                        <a:pt x="70" y="232"/>
                        <a:pt x="70" y="233"/>
                        <a:pt x="70" y="233"/>
                      </a:cubicBezTo>
                      <a:cubicBezTo>
                        <a:pt x="69" y="233"/>
                        <a:pt x="69" y="233"/>
                        <a:pt x="69" y="234"/>
                      </a:cubicBezTo>
                      <a:cubicBezTo>
                        <a:pt x="69" y="234"/>
                        <a:pt x="69" y="234"/>
                        <a:pt x="69" y="234"/>
                      </a:cubicBezTo>
                      <a:cubicBezTo>
                        <a:pt x="69" y="235"/>
                        <a:pt x="69" y="236"/>
                        <a:pt x="69" y="238"/>
                      </a:cubicBezTo>
                      <a:cubicBezTo>
                        <a:pt x="69" y="238"/>
                        <a:pt x="69" y="238"/>
                        <a:pt x="69" y="238"/>
                      </a:cubicBezTo>
                      <a:cubicBezTo>
                        <a:pt x="69" y="239"/>
                        <a:pt x="70" y="239"/>
                        <a:pt x="70" y="239"/>
                      </a:cubicBezTo>
                      <a:cubicBezTo>
                        <a:pt x="70" y="239"/>
                        <a:pt x="70" y="240"/>
                        <a:pt x="70" y="240"/>
                      </a:cubicBezTo>
                      <a:cubicBezTo>
                        <a:pt x="70" y="240"/>
                        <a:pt x="70" y="240"/>
                        <a:pt x="70" y="240"/>
                      </a:cubicBezTo>
                      <a:cubicBezTo>
                        <a:pt x="71" y="241"/>
                        <a:pt x="71" y="241"/>
                        <a:pt x="71" y="242"/>
                      </a:cubicBezTo>
                      <a:cubicBezTo>
                        <a:pt x="71" y="242"/>
                        <a:pt x="71" y="242"/>
                        <a:pt x="71" y="242"/>
                      </a:cubicBezTo>
                      <a:cubicBezTo>
                        <a:pt x="113" y="283"/>
                        <a:pt x="113" y="283"/>
                        <a:pt x="113" y="283"/>
                      </a:cubicBezTo>
                      <a:cubicBezTo>
                        <a:pt x="115" y="285"/>
                        <a:pt x="117" y="286"/>
                        <a:pt x="119" y="286"/>
                      </a:cubicBezTo>
                      <a:cubicBezTo>
                        <a:pt x="121" y="286"/>
                        <a:pt x="123" y="285"/>
                        <a:pt x="124" y="283"/>
                      </a:cubicBezTo>
                      <a:cubicBezTo>
                        <a:pt x="127" y="280"/>
                        <a:pt x="127" y="275"/>
                        <a:pt x="124" y="272"/>
                      </a:cubicBezTo>
                      <a:cubicBezTo>
                        <a:pt x="96" y="244"/>
                        <a:pt x="96" y="244"/>
                        <a:pt x="96" y="244"/>
                      </a:cubicBezTo>
                      <a:cubicBezTo>
                        <a:pt x="242" y="244"/>
                        <a:pt x="242" y="244"/>
                        <a:pt x="242" y="244"/>
                      </a:cubicBezTo>
                      <a:cubicBezTo>
                        <a:pt x="246" y="244"/>
                        <a:pt x="250" y="240"/>
                        <a:pt x="250" y="236"/>
                      </a:cubicBezTo>
                      <a:close/>
                    </a:path>
                  </a:pathLst>
                </a:custGeom>
                <a:solidFill>
                  <a:srgbClr val="00285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en-US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111" name="Text Box 53">
                  <a:extLst>
                    <a:ext uri="{FF2B5EF4-FFF2-40B4-BE49-F238E27FC236}">
                      <a16:creationId xmlns:a16="http://schemas.microsoft.com/office/drawing/2014/main" id="{5C463A92-217D-442D-969C-31692C0DA612}"/>
                    </a:ext>
                  </a:extLst>
                </p:cNvPr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261" y="1860"/>
                  <a:ext cx="816" cy="2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 anchor="ctr">
                  <a:spAutoFit/>
                </a:bodyPr>
                <a:lstStyle>
                  <a:defPPr>
                    <a:defRPr lang="en-US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lvl9pPr>
                </a:lstStyle>
                <a:p>
                  <a:pPr algn="ctr" eaLnBrk="1" hangingPunct="1">
                    <a:lnSpc>
                      <a:spcPct val="80000"/>
                    </a:lnSpc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US" altLang="en-US" sz="1000" dirty="0">
                      <a:solidFill>
                        <a:srgbClr val="00285F"/>
                      </a:solidFill>
                      <a:ea typeface="MS PGothic" panose="020B0600070205080204" pitchFamily="34" charset="-128"/>
                    </a:rPr>
                    <a:t>AGW</a:t>
                  </a:r>
                  <a:endParaRPr lang="sv-SE" altLang="en-US" sz="1000" dirty="0">
                    <a:solidFill>
                      <a:srgbClr val="00285F"/>
                    </a:solidFill>
                    <a:ea typeface="MS PGothic" panose="020B0600070205080204" pitchFamily="34" charset="-128"/>
                  </a:endParaRPr>
                </a:p>
              </p:txBody>
            </p:sp>
          </p:grpSp>
          <p:sp>
            <p:nvSpPr>
              <p:cNvPr id="108" name="Rectangle 107">
                <a:extLst>
                  <a:ext uri="{FF2B5EF4-FFF2-40B4-BE49-F238E27FC236}">
                    <a16:creationId xmlns:a16="http://schemas.microsoft.com/office/drawing/2014/main" id="{2E0BEC4E-AFB8-4420-A4F0-78DE32DB6A48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183" y="860"/>
                <a:ext cx="969" cy="13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rIns="0" anchor="ctr"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sv-SE" altLang="en-US" sz="2000">
                  <a:ea typeface="MS PGothic" panose="020B0600070205080204" pitchFamily="34" charset="-128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156D5ADF-0947-49FF-BCE0-AA57E3CAAF2D}"/>
                </a:ext>
              </a:extLst>
            </p:cNvPr>
            <p:cNvGrpSpPr/>
            <p:nvPr/>
          </p:nvGrpSpPr>
          <p:grpSpPr>
            <a:xfrm>
              <a:off x="2348151" y="2383508"/>
              <a:ext cx="1335359" cy="710234"/>
              <a:chOff x="2604343" y="3165287"/>
              <a:chExt cx="1335359" cy="710234"/>
            </a:xfrm>
          </p:grpSpPr>
          <p:sp>
            <p:nvSpPr>
              <p:cNvPr id="5" name="Cloud 4">
                <a:extLst>
                  <a:ext uri="{FF2B5EF4-FFF2-40B4-BE49-F238E27FC236}">
                    <a16:creationId xmlns:a16="http://schemas.microsoft.com/office/drawing/2014/main" id="{D92A2339-BE36-4553-B029-77CE4601EAD6}"/>
                  </a:ext>
                </a:extLst>
              </p:cNvPr>
              <p:cNvSpPr/>
              <p:nvPr/>
            </p:nvSpPr>
            <p:spPr bwMode="auto">
              <a:xfrm>
                <a:off x="2604343" y="3165287"/>
                <a:ext cx="1335359" cy="710234"/>
              </a:xfrm>
              <a:prstGeom prst="cloud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2428AF0-E216-4920-B081-B9ABE0C71072}"/>
                  </a:ext>
                </a:extLst>
              </p:cNvPr>
              <p:cNvSpPr txBox="1"/>
              <p:nvPr/>
            </p:nvSpPr>
            <p:spPr>
              <a:xfrm>
                <a:off x="2776624" y="3257022"/>
                <a:ext cx="987771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1000" dirty="0"/>
                  <a:t>WLAN access</a:t>
                </a:r>
                <a:endParaRPr lang="en-GB" sz="1000" dirty="0"/>
              </a:p>
            </p:txBody>
          </p:sp>
        </p:grpSp>
        <p:cxnSp>
          <p:nvCxnSpPr>
            <p:cNvPr id="67" name="Straight Connector 117">
              <a:extLst>
                <a:ext uri="{FF2B5EF4-FFF2-40B4-BE49-F238E27FC236}">
                  <a16:creationId xmlns:a16="http://schemas.microsoft.com/office/drawing/2014/main" id="{5560D0EF-3EBC-4A6E-9ABE-05DEFBC85B1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565464" y="2013539"/>
              <a:ext cx="2416532" cy="392562"/>
            </a:xfrm>
            <a:prstGeom prst="line">
              <a:avLst/>
            </a:prstGeom>
            <a:noFill/>
            <a:ln w="19050" algn="ctr">
              <a:solidFill>
                <a:schemeClr val="tx2"/>
              </a:solidFill>
              <a:prstDash val="dash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9" name="Straight Connector 117">
              <a:extLst>
                <a:ext uri="{FF2B5EF4-FFF2-40B4-BE49-F238E27FC236}">
                  <a16:creationId xmlns:a16="http://schemas.microsoft.com/office/drawing/2014/main" id="{E3378653-1B0F-4E58-8FDD-13D49593C80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622326" y="2050955"/>
              <a:ext cx="619534" cy="191461"/>
            </a:xfrm>
            <a:prstGeom prst="line">
              <a:avLst/>
            </a:prstGeom>
            <a:noFill/>
            <a:ln w="19050" algn="ctr">
              <a:solidFill>
                <a:schemeClr val="tx2"/>
              </a:solidFill>
              <a:prstDash val="dash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0" name="Straight Connector 117">
              <a:extLst>
                <a:ext uri="{FF2B5EF4-FFF2-40B4-BE49-F238E27FC236}">
                  <a16:creationId xmlns:a16="http://schemas.microsoft.com/office/drawing/2014/main" id="{FD7F811C-4D01-446D-B8F0-B4E349FEA45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606165" y="2023539"/>
              <a:ext cx="184152" cy="477792"/>
            </a:xfrm>
            <a:prstGeom prst="line">
              <a:avLst/>
            </a:prstGeom>
            <a:noFill/>
            <a:ln w="19050" algn="ctr">
              <a:solidFill>
                <a:schemeClr val="tx2"/>
              </a:solidFill>
              <a:prstDash val="dash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16" name="Rectangle 9">
            <a:extLst>
              <a:ext uri="{FF2B5EF4-FFF2-40B4-BE49-F238E27FC236}">
                <a16:creationId xmlns:a16="http://schemas.microsoft.com/office/drawing/2014/main" id="{358E36B5-BD0D-4D61-B476-B5EA70551EC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969950" y="5395216"/>
            <a:ext cx="509991" cy="732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 anchor="ctr"/>
          <a:lstStyle>
            <a:lvl1pPr algn="l" eaLnBrk="0" hangingPunct="0">
              <a:spcBef>
                <a:spcPct val="20000"/>
              </a:spcBef>
              <a:buClr>
                <a:srgbClr val="00A9D4"/>
              </a:buClr>
              <a:buFont typeface="Arial" panose="020B0604020202020204" pitchFamily="34" charset="0"/>
              <a:buChar char="›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sv-SE" altLang="en-US" sz="2000">
              <a:ea typeface="MS PGothic" panose="020B0600070205080204" pitchFamily="34" charset="-128"/>
              <a:cs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030539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7F4B06E-F928-4CD9-8D10-7A0F5DD351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5084"/>
            <a:ext cx="8351839" cy="5128982"/>
          </a:xfrm>
        </p:spPr>
        <p:txBody>
          <a:bodyPr/>
          <a:lstStyle/>
          <a:p>
            <a:r>
              <a:rPr lang="en-US" sz="1600" dirty="0"/>
              <a:t>Additional parameters on the Gm interface to enable push support</a:t>
            </a:r>
          </a:p>
          <a:p>
            <a:endParaRPr lang="en-US" sz="1600" dirty="0"/>
          </a:p>
          <a:p>
            <a:r>
              <a:rPr lang="en-US" sz="1600" dirty="0"/>
              <a:t>SIP URI Parameters are based on </a:t>
            </a:r>
            <a:r>
              <a:rPr lang="en-US" sz="1600" i="1" dirty="0"/>
              <a:t>draft-ietf-sipcore-sip-push-04</a:t>
            </a:r>
          </a:p>
          <a:p>
            <a:pPr lvl="1"/>
            <a:r>
              <a:rPr lang="en-US" altLang="en-US" sz="1400" dirty="0" bmk=""/>
              <a:t>"</a:t>
            </a:r>
            <a:r>
              <a:rPr lang="en-US" altLang="en-US" sz="1400" dirty="0" err="1" bmk=""/>
              <a:t>pn</a:t>
            </a:r>
            <a:r>
              <a:rPr lang="en-US" altLang="en-US" sz="1400" dirty="0" bmk=""/>
              <a:t>-provider" parameter</a:t>
            </a:r>
          </a:p>
          <a:p>
            <a:pPr lvl="2"/>
            <a:r>
              <a:rPr lang="en-US" altLang="en-US" sz="1400" dirty="0" bmk=""/>
              <a:t>The “</a:t>
            </a:r>
            <a:r>
              <a:rPr lang="en-US" altLang="en-US" sz="1400" dirty="0" err="1" bmk=""/>
              <a:t>pn</a:t>
            </a:r>
            <a:r>
              <a:rPr lang="en-US" altLang="en-US" sz="1400" dirty="0" bmk=""/>
              <a:t>-provider" parameter identifies </a:t>
            </a:r>
            <a:r>
              <a:rPr lang="sv-SE" altLang="en-US" sz="1400" dirty="0" bmk=""/>
              <a:t>the </a:t>
            </a:r>
            <a:r>
              <a:rPr lang="sv-SE" altLang="en-US" sz="1400" dirty="0" err="1" bmk=""/>
              <a:t>provider</a:t>
            </a:r>
            <a:r>
              <a:rPr lang="sv-SE" altLang="en-US" sz="1400" dirty="0" bmk=""/>
              <a:t> of the push </a:t>
            </a:r>
            <a:r>
              <a:rPr lang="sv-SE" altLang="en-US" sz="1400" dirty="0" err="1" bmk=""/>
              <a:t>notification</a:t>
            </a:r>
            <a:r>
              <a:rPr lang="sv-SE" altLang="en-US" sz="1400" dirty="0" bmk=""/>
              <a:t> service</a:t>
            </a:r>
            <a:endParaRPr lang="en-US" altLang="en-US" sz="1400" dirty="0" bmk=""/>
          </a:p>
          <a:p>
            <a:pPr lvl="1"/>
            <a:r>
              <a:rPr lang="en-US" altLang="en-US" sz="1400" dirty="0" bmk=""/>
              <a:t>"</a:t>
            </a:r>
            <a:r>
              <a:rPr lang="en-US" altLang="en-US" sz="1400" dirty="0" err="1" bmk=""/>
              <a:t>pn-param</a:t>
            </a:r>
            <a:r>
              <a:rPr lang="en-US" altLang="en-US" sz="1400" dirty="0" bmk=""/>
              <a:t>" parameter provides </a:t>
            </a:r>
            <a:r>
              <a:rPr lang="en-US" altLang="en-US" sz="1400" dirty="0" err="1" bmk=""/>
              <a:t>pn</a:t>
            </a:r>
            <a:r>
              <a:rPr lang="en-US" altLang="en-US" sz="1400" dirty="0" bmk=""/>
              <a:t>-provider specific information if required by the provider of the PNS</a:t>
            </a:r>
          </a:p>
          <a:p>
            <a:pPr lvl="1"/>
            <a:r>
              <a:rPr lang="en-US" altLang="en-US" sz="1400" dirty="0" bmk=""/>
              <a:t>"</a:t>
            </a:r>
            <a:r>
              <a:rPr lang="en-US" altLang="en-US" sz="1400" dirty="0" err="1" bmk=""/>
              <a:t>pn-prid</a:t>
            </a:r>
            <a:r>
              <a:rPr lang="en-US" altLang="en-US" sz="1400" dirty="0" bmk=""/>
              <a:t>" parameter</a:t>
            </a:r>
          </a:p>
          <a:p>
            <a:pPr lvl="2"/>
            <a:r>
              <a:rPr lang="en-US" altLang="en-US" sz="1400" dirty="0" bmk=""/>
              <a:t>The "</a:t>
            </a:r>
            <a:r>
              <a:rPr lang="en-US" altLang="en-US" sz="1400" dirty="0" err="1" bmk=""/>
              <a:t>pn-prid</a:t>
            </a:r>
            <a:r>
              <a:rPr lang="en-US" altLang="en-US" sz="1400" dirty="0" bmk=""/>
              <a:t>" parameter contains a value given by the Push Notification Service to the User Agent when it registers/subscribes to the PNS.</a:t>
            </a:r>
          </a:p>
          <a:p>
            <a:pPr lvl="1"/>
            <a:r>
              <a:rPr lang="en-US" altLang="en-US" sz="1400" dirty="0" bmk=""/>
              <a:t>"</a:t>
            </a:r>
            <a:r>
              <a:rPr lang="en-US" altLang="en-US" sz="1400" dirty="0" err="1" bmk=""/>
              <a:t>pn</a:t>
            </a:r>
            <a:r>
              <a:rPr lang="en-US" altLang="en-US" sz="1400" dirty="0" bmk=""/>
              <a:t>-encode"</a:t>
            </a:r>
          </a:p>
          <a:p>
            <a:pPr lvl="1"/>
            <a:r>
              <a:rPr lang="en-US" altLang="en-US" sz="1400" dirty="0" bmk=""/>
              <a:t>"</a:t>
            </a:r>
            <a:r>
              <a:rPr lang="en-US" altLang="en-US" sz="1400" dirty="0" err="1" bmk=""/>
              <a:t>pn-enckey</a:t>
            </a:r>
            <a:r>
              <a:rPr lang="en-US" altLang="en-US" sz="1400" dirty="0" bmk=""/>
              <a:t>"</a:t>
            </a:r>
          </a:p>
          <a:p>
            <a:pPr lvl="2"/>
            <a:endParaRPr lang="en-US" altLang="en-US" sz="1600" dirty="0"/>
          </a:p>
          <a:p>
            <a:r>
              <a:rPr lang="en-US" altLang="en-US" sz="1600" dirty="0"/>
              <a:t>Example – Contact URI in SIP REGISTER:</a:t>
            </a:r>
            <a:br>
              <a:rPr lang="en-US" altLang="en-US" sz="1600" dirty="0"/>
            </a:b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Contact: &lt;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sip:user@xxx;pn-provider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apns;pn-param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= DEF123GHIJ.com.yourcompany.yourexampleapp;pn-prid="00fc13adff78512"&gt;</a:t>
            </a:r>
            <a:endParaRPr lang="en-US" alt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A343AD7-8BC9-4CD7-B85D-8469B2E7E0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Gm interface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3337EFC-D3D1-4FB8-81C3-CAA0A2BF3004}"/>
              </a:ext>
            </a:extLst>
          </p:cNvPr>
          <p:cNvSpPr txBox="1"/>
          <p:nvPr/>
        </p:nvSpPr>
        <p:spPr>
          <a:xfrm>
            <a:off x="6362700" y="6573794"/>
            <a:ext cx="2645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* Extension to draft-ivanov-sipcore-pnsip-01</a:t>
            </a:r>
          </a:p>
        </p:txBody>
      </p:sp>
    </p:spTree>
    <p:extLst>
      <p:ext uri="{BB962C8B-B14F-4D97-AF65-F5344CB8AC3E}">
        <p14:creationId xmlns:p14="http://schemas.microsoft.com/office/powerpoint/2010/main" val="4370431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325084"/>
            <a:ext cx="8351839" cy="4326916"/>
          </a:xfrm>
        </p:spPr>
        <p:txBody>
          <a:bodyPr/>
          <a:lstStyle/>
          <a:p>
            <a:r>
              <a:rPr lang="sv-SE" sz="1800" dirty="0"/>
              <a:t>Push </a:t>
            </a:r>
            <a:r>
              <a:rPr lang="sv-SE" sz="1800" dirty="0" err="1"/>
              <a:t>notifications</a:t>
            </a:r>
            <a:r>
              <a:rPr lang="sv-SE" sz="1800" dirty="0"/>
              <a:t> from the </a:t>
            </a:r>
            <a:r>
              <a:rPr lang="sv-SE" sz="1800" dirty="0" err="1"/>
              <a:t>network</a:t>
            </a:r>
            <a:r>
              <a:rPr lang="sv-SE" sz="1800" dirty="0"/>
              <a:t> </a:t>
            </a:r>
            <a:r>
              <a:rPr lang="sv-SE" sz="1800" dirty="0" err="1"/>
              <a:t>will</a:t>
            </a:r>
            <a:r>
              <a:rPr lang="sv-SE" sz="1800" dirty="0"/>
              <a:t> be </a:t>
            </a:r>
            <a:r>
              <a:rPr lang="sv-SE" sz="1800" b="1" dirty="0" err="1"/>
              <a:t>silent</a:t>
            </a:r>
            <a:endParaRPr lang="sv-SE" sz="1800" b="1" dirty="0"/>
          </a:p>
          <a:p>
            <a:r>
              <a:rPr lang="sv-SE" sz="1800" dirty="0" err="1">
                <a:cs typeface="Courier New" panose="02070309020205020404" pitchFamily="49" charset="0"/>
              </a:rPr>
              <a:t>Need</a:t>
            </a:r>
            <a:r>
              <a:rPr lang="sv-SE" sz="1800" dirty="0">
                <a:cs typeface="Courier New" panose="02070309020205020404" pitchFamily="49" charset="0"/>
              </a:rPr>
              <a:t> to </a:t>
            </a:r>
            <a:r>
              <a:rPr lang="sv-SE" sz="1800" dirty="0" err="1">
                <a:cs typeface="Courier New" panose="02070309020205020404" pitchFamily="49" charset="0"/>
              </a:rPr>
              <a:t>convey</a:t>
            </a:r>
            <a:r>
              <a:rPr lang="sv-SE" sz="1800" dirty="0">
                <a:cs typeface="Courier New" panose="02070309020205020404" pitchFamily="49" charset="0"/>
              </a:rPr>
              <a:t> </a:t>
            </a:r>
            <a:r>
              <a:rPr lang="sv-SE" sz="1800" dirty="0" err="1">
                <a:cs typeface="Courier New" panose="02070309020205020404" pitchFamily="49" charset="0"/>
              </a:rPr>
              <a:t>address</a:t>
            </a:r>
            <a:r>
              <a:rPr lang="sv-SE" sz="1800" dirty="0">
                <a:cs typeface="Courier New" panose="02070309020205020404" pitchFamily="49" charset="0"/>
              </a:rPr>
              <a:t> to </a:t>
            </a:r>
            <a:r>
              <a:rPr lang="sv-SE" sz="1800" dirty="0" err="1">
                <a:cs typeface="Courier New" panose="02070309020205020404" pitchFamily="49" charset="0"/>
              </a:rPr>
              <a:t>network</a:t>
            </a:r>
            <a:r>
              <a:rPr lang="sv-SE" sz="1800" dirty="0">
                <a:cs typeface="Courier New" panose="02070309020205020404" pitchFamily="49" charset="0"/>
              </a:rPr>
              <a:t> </a:t>
            </a:r>
            <a:r>
              <a:rPr lang="sv-SE" sz="1800" dirty="0" err="1">
                <a:cs typeface="Courier New" panose="02070309020205020404" pitchFamily="49" charset="0"/>
              </a:rPr>
              <a:t>entity</a:t>
            </a:r>
            <a:r>
              <a:rPr lang="sv-SE" sz="1800" dirty="0">
                <a:cs typeface="Courier New" panose="02070309020205020404" pitchFamily="49" charset="0"/>
              </a:rPr>
              <a:t> holding the </a:t>
            </a:r>
            <a:r>
              <a:rPr lang="sv-SE" sz="1800" dirty="0" err="1">
                <a:cs typeface="Courier New" panose="02070309020205020404" pitchFamily="49" charset="0"/>
              </a:rPr>
              <a:t>terminating</a:t>
            </a:r>
            <a:r>
              <a:rPr lang="sv-SE" sz="1800" dirty="0">
                <a:cs typeface="Courier New" panose="02070309020205020404" pitchFamily="49" charset="0"/>
              </a:rPr>
              <a:t> </a:t>
            </a:r>
            <a:r>
              <a:rPr lang="sv-SE" sz="1800" dirty="0" err="1">
                <a:cs typeface="Courier New" panose="02070309020205020404" pitchFamily="49" charset="0"/>
              </a:rPr>
              <a:t>request</a:t>
            </a:r>
            <a:endParaRPr lang="sv-SE" sz="1800" dirty="0">
              <a:cs typeface="Courier New" panose="02070309020205020404" pitchFamily="49" charset="0"/>
            </a:endParaRPr>
          </a:p>
          <a:p>
            <a:r>
              <a:rPr lang="sv-SE" sz="1800" dirty="0" err="1">
                <a:cs typeface="Courier New" panose="02070309020205020404" pitchFamily="49" charset="0"/>
              </a:rPr>
              <a:t>Could</a:t>
            </a:r>
            <a:r>
              <a:rPr lang="sv-SE" sz="1800" dirty="0">
                <a:cs typeface="Courier New" panose="02070309020205020404" pitchFamily="49" charset="0"/>
              </a:rPr>
              <a:t> be FQDN or IP </a:t>
            </a:r>
            <a:r>
              <a:rPr lang="sv-SE" sz="1800" dirty="0" err="1">
                <a:cs typeface="Courier New" panose="02070309020205020404" pitchFamily="49" charset="0"/>
              </a:rPr>
              <a:t>address</a:t>
            </a:r>
            <a:r>
              <a:rPr lang="sv-SE" sz="1800" dirty="0">
                <a:cs typeface="Courier New" panose="02070309020205020404" pitchFamily="49" charset="0"/>
              </a:rPr>
              <a:t> in </a:t>
            </a:r>
            <a:r>
              <a:rPr lang="sv-SE" sz="1800" dirty="0" err="1">
                <a:cs typeface="Courier New" panose="02070309020205020404" pitchFamily="49" charset="0"/>
              </a:rPr>
              <a:t>body</a:t>
            </a:r>
            <a:r>
              <a:rPr lang="sv-SE" sz="1800" dirty="0">
                <a:cs typeface="Courier New" panose="02070309020205020404" pitchFamily="49" charset="0"/>
              </a:rPr>
              <a:t> of the push </a:t>
            </a:r>
            <a:r>
              <a:rPr lang="sv-SE" sz="1800" dirty="0" err="1">
                <a:cs typeface="Courier New" panose="02070309020205020404" pitchFamily="49" charset="0"/>
              </a:rPr>
              <a:t>notification</a:t>
            </a:r>
            <a:endParaRPr lang="en-US" sz="1800" dirty="0"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sz="3600" dirty="0"/>
              <a:t>Push </a:t>
            </a:r>
            <a:r>
              <a:rPr lang="en-US" sz="3600" dirty="0"/>
              <a:t>notification</a:t>
            </a:r>
            <a:r>
              <a:rPr lang="sv-SE" sz="3600" dirty="0"/>
              <a:t> </a:t>
            </a:r>
            <a:r>
              <a:rPr lang="sv-SE" sz="3600" dirty="0" err="1"/>
              <a:t>payload</a:t>
            </a:r>
            <a:r>
              <a:rPr lang="sv-SE" sz="3600" dirty="0"/>
              <a:t> 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963924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2023174"/>
            <a:ext cx="8351839" cy="4326916"/>
          </a:xfrm>
        </p:spPr>
        <p:txBody>
          <a:bodyPr/>
          <a:lstStyle/>
          <a:p>
            <a:r>
              <a:rPr lang="sv-SE" sz="1800" dirty="0" err="1"/>
              <a:t>Are</a:t>
            </a:r>
            <a:r>
              <a:rPr lang="sv-SE" sz="1800" dirty="0"/>
              <a:t> </a:t>
            </a:r>
            <a:r>
              <a:rPr lang="sv-SE" sz="1800" dirty="0" err="1"/>
              <a:t>people</a:t>
            </a:r>
            <a:r>
              <a:rPr lang="sv-SE" sz="1800" dirty="0"/>
              <a:t> </a:t>
            </a:r>
            <a:r>
              <a:rPr lang="sv-SE" sz="1800" dirty="0" err="1"/>
              <a:t>interested</a:t>
            </a:r>
            <a:r>
              <a:rPr lang="sv-SE" sz="1800" dirty="0"/>
              <a:t> in </a:t>
            </a:r>
            <a:r>
              <a:rPr lang="sv-SE" sz="1800" dirty="0" err="1"/>
              <a:t>solving</a:t>
            </a:r>
            <a:r>
              <a:rPr lang="sv-SE" sz="1800" dirty="0"/>
              <a:t> the problem in 3GPP?</a:t>
            </a:r>
          </a:p>
          <a:p>
            <a:r>
              <a:rPr lang="en-US" sz="1800" dirty="0">
                <a:cs typeface="Courier New" panose="02070309020205020404" pitchFamily="49" charset="0"/>
              </a:rPr>
              <a:t>Where to start?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sz="3600" dirty="0" err="1"/>
              <a:t>Questions</a:t>
            </a:r>
            <a:r>
              <a:rPr lang="sv-SE" sz="3600" dirty="0"/>
              <a:t> for </a:t>
            </a:r>
            <a:r>
              <a:rPr lang="sv-SE" sz="3600" dirty="0" err="1"/>
              <a:t>discussion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2651991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7934</TotalTime>
  <Words>397</Words>
  <Application>Microsoft Office PowerPoint</Application>
  <PresentationFormat>On-screen Show (4:3)</PresentationFormat>
  <Paragraphs>96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Courier New</vt:lpstr>
      <vt:lpstr>MS PGothic</vt:lpstr>
      <vt:lpstr>MS PGothic</vt:lpstr>
      <vt:lpstr>Ericsson Capital TT</vt:lpstr>
      <vt:lpstr>PresentationTemplate2011</vt:lpstr>
      <vt:lpstr>Push Notifications</vt:lpstr>
      <vt:lpstr>Problem statement</vt:lpstr>
      <vt:lpstr>Solution proposal</vt:lpstr>
      <vt:lpstr>Gm interface</vt:lpstr>
      <vt:lpstr>Push notification payload </vt:lpstr>
      <vt:lpstr>Questions for discussion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vSBC Push Function</dc:title>
  <dc:creator>Mikael Klein</dc:creator>
  <cp:keywords/>
  <dc:description>Rev PA2</dc:description>
  <cp:lastModifiedBy>JAxellBeforeRILTE64</cp:lastModifiedBy>
  <cp:revision>152</cp:revision>
  <dcterms:created xsi:type="dcterms:W3CDTF">2017-08-31T12:37:47Z</dcterms:created>
  <dcterms:modified xsi:type="dcterms:W3CDTF">2018-01-15T07:46:57Z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/>
  </property>
  <property fmtid="{D5CDD505-2E9C-101B-9397-08002B2CF9AE}" pid="29" name="MiddleFooterField">
    <vt:lpwstr>Ericsson Internal</vt:lpwstr>
  </property>
  <property fmtid="{D5CDD505-2E9C-101B-9397-08002B2CF9AE}" pid="30" name="RightFooterField">
    <vt:lpwstr/>
  </property>
  <property fmtid="{D5CDD505-2E9C-101B-9397-08002B2CF9AE}" pid="31" name="RightFooterField2">
    <vt:lpwstr>2017-10-31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>Mikael Klein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PA2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2017-10-31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