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6"/>
    <p:sldMasterId id="2147483957" r:id="rId7"/>
  </p:sldMasterIdLst>
  <p:notesMasterIdLst>
    <p:notesMasterId r:id="rId13"/>
  </p:notesMasterIdLst>
  <p:handoutMasterIdLst>
    <p:handoutMasterId r:id="rId14"/>
  </p:handoutMasterIdLst>
  <p:sldIdLst>
    <p:sldId id="615" r:id="rId8"/>
    <p:sldId id="1070" r:id="rId9"/>
    <p:sldId id="1064" r:id="rId10"/>
    <p:sldId id="1071" r:id="rId11"/>
    <p:sldId id="659" r:id="rId12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663">
          <p15:clr>
            <a:srgbClr val="A4A3A4"/>
          </p15:clr>
        </p15:guide>
        <p15:guide id="4" orient="horz" pos="2262">
          <p15:clr>
            <a:srgbClr val="A4A3A4"/>
          </p15:clr>
        </p15:guide>
        <p15:guide id="5" orient="horz" pos="2171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7348">
          <p15:clr>
            <a:srgbClr val="A4A3A4"/>
          </p15:clr>
        </p15:guide>
        <p15:guide id="8" pos="2588">
          <p15:clr>
            <a:srgbClr val="A4A3A4"/>
          </p15:clr>
        </p15:guide>
        <p15:guide id="9" pos="5091">
          <p15:clr>
            <a:srgbClr val="A4A3A4"/>
          </p15:clr>
        </p15:guide>
        <p15:guide id="10" pos="4969">
          <p15:clr>
            <a:srgbClr val="A4A3A4"/>
          </p15:clr>
        </p15:guide>
        <p15:guide id="11" pos="3779">
          <p15:clr>
            <a:srgbClr val="A4A3A4"/>
          </p15:clr>
        </p15:guide>
        <p15:guide id="12" pos="3901">
          <p15:clr>
            <a:srgbClr val="A4A3A4"/>
          </p15:clr>
        </p15:guide>
        <p15:guide id="13" pos="331">
          <p15:clr>
            <a:srgbClr val="A4A3A4"/>
          </p15:clr>
        </p15:guide>
        <p15:guide id="14" pos="27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lf Keller" initials="RK" lastIdx="2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A00"/>
    <a:srgbClr val="007B78"/>
    <a:srgbClr val="A20000"/>
    <a:srgbClr val="00FFFF"/>
    <a:srgbClr val="FFFF99"/>
    <a:srgbClr val="00A9D4"/>
    <a:srgbClr val="FFFFCC"/>
    <a:srgbClr val="E32119"/>
    <a:srgbClr val="000000"/>
    <a:srgbClr val="89BA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91" autoAdjust="0"/>
    <p:restoredTop sz="94280" autoAdjust="0"/>
  </p:normalViewPr>
  <p:slideViewPr>
    <p:cSldViewPr>
      <p:cViewPr varScale="1">
        <p:scale>
          <a:sx n="91" d="100"/>
          <a:sy n="91" d="100"/>
        </p:scale>
        <p:origin x="150" y="330"/>
      </p:cViewPr>
      <p:guideLst>
        <p:guide orient="horz" pos="867"/>
        <p:guide orient="horz" pos="4110"/>
        <p:guide orient="horz" pos="663"/>
        <p:guide orient="horz" pos="2262"/>
        <p:guide orient="horz" pos="2171"/>
        <p:guide orient="horz" pos="3566"/>
        <p:guide pos="7348"/>
        <p:guide pos="2588"/>
        <p:guide pos="5091"/>
        <p:guide pos="4969"/>
        <p:guide pos="3779"/>
        <p:guide pos="3901"/>
        <p:guide pos="331"/>
        <p:guide pos="2712"/>
      </p:guideLst>
    </p:cSldViewPr>
  </p:slideViewPr>
  <p:outlineViewPr>
    <p:cViewPr>
      <p:scale>
        <a:sx n="33" d="100"/>
        <a:sy n="33" d="100"/>
      </p:scale>
      <p:origin x="42" y="128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SRVCC Alerting &amp; Call Diversion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r>
              <a:rPr lang="en-US"/>
              <a:t>2015-05-22 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© Ericsson AB 2013 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5FFB369-AFDA-4652-A1CC-768B6A9E94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4285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SRVCC Alerting &amp; Call Diversion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r>
              <a:rPr lang="en-US"/>
              <a:t>2015-05-22 </a:t>
            </a: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Klicka här för att ändra format på bakgrundstexten</a:t>
            </a:r>
          </a:p>
          <a:p>
            <a:pPr lvl="1"/>
            <a:r>
              <a:rPr lang="en-US" noProof="0"/>
              <a:t>Nivå två</a:t>
            </a:r>
          </a:p>
          <a:p>
            <a:pPr lvl="2"/>
            <a:r>
              <a:rPr lang="en-US" noProof="0"/>
              <a:t>Nivå tre</a:t>
            </a:r>
          </a:p>
          <a:p>
            <a:pPr lvl="3"/>
            <a:r>
              <a:rPr lang="en-US" noProof="0"/>
              <a:t>Nivå fyra</a:t>
            </a:r>
          </a:p>
          <a:p>
            <a:pPr lvl="4"/>
            <a:r>
              <a:rPr lang="en-US" noProof="0"/>
              <a:t>Nivå fem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© Ericsson AB 2013 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D707ED6-F0D1-4004-9443-3F3B2B15A7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83092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3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2015-05-22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2013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F0E6-2F43-46E8-A20A-5E56ABF0390B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2015-05-22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02DDB-5080-4EEB-9238-A3C15A939F84}" type="slidenum">
              <a:rPr lang="en-US" smtClean="0"/>
              <a:t>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571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Info"/>
          <p:cNvSpPr txBox="1">
            <a:spLocks noChangeArrowheads="1"/>
          </p:cNvSpPr>
          <p:nvPr/>
        </p:nvSpPr>
        <p:spPr bwMode="auto">
          <a:xfrm>
            <a:off x="-2019298" y="2828925"/>
            <a:ext cx="1968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Slide title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70 pt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rgbClr val="9FB7D3"/>
                </a:solidFill>
              </a:rPr>
              <a:t>CAPITALS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Slide subtitle 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minimum 30 pt</a:t>
            </a:r>
          </a:p>
          <a:p>
            <a:pPr algn="r" eaLnBrk="1" hangingPunct="1">
              <a:defRPr/>
            </a:pPr>
            <a:endParaRPr lang="en-GB" sz="1200">
              <a:solidFill>
                <a:schemeClr val="bg1"/>
              </a:solidFill>
            </a:endParaRPr>
          </a:p>
        </p:txBody>
      </p:sp>
      <p:pic>
        <p:nvPicPr>
          <p:cNvPr id="5" name="Logo2011" descr="Ericsson_Logo_Vertical_MSPowerPoint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43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5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/>
            </a:lvl1pPr>
          </a:lstStyle>
          <a:p>
            <a:pPr lvl="0"/>
            <a:r>
              <a:rPr lang="en-US" noProof="0"/>
              <a:t>Click to add Title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5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/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6825591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474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81536" y="239715"/>
            <a:ext cx="2783417" cy="54117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4933" y="239715"/>
            <a:ext cx="8153400" cy="54117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9311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2003A-165F-424C-AF46-0CFB703CCD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EBE3A5-B0BA-4D37-97EA-F265CB4B97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D9890F-9CCF-47B5-9A06-380FF427D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36BC3-299E-432C-8C7C-F5062BD36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53961-99CB-4021-A068-A1149CD3F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677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B108E-6FDF-4467-BDCD-A13F464EF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D66EB-8300-4695-A7EC-66355DF910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5E904-3173-4A53-86F6-734B1A717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D2F7D-6FC5-47E9-8E95-773933E6B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5203CC-D90A-463D-A8F4-55521650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67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D0B95-F3FD-4D08-A5BA-79D17C512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F352D-222D-42F9-85F1-BF58EA5B0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F0E28-225C-4A32-B9CD-FBB863FCE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8DB2F-2DAE-4BF0-B168-9E983810F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2734E-D1BF-42FC-98B0-6164EAF91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91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390A8-DDE0-42C1-AF04-3CEACEA5E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2FB6F-889E-4C97-8FCE-349A882712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E98370-C6E0-4ECF-B472-796F2BAE2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35815A-AF03-4205-9FCD-2BBFB5FB0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70B2F2-21D5-4981-86B2-BE84EB1D7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E2673A-B534-48CC-B332-3BE3146CF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453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45D52-128F-41AC-856D-FDC2AF1D5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A4B572-6A52-490B-893D-735277216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9332AD-3903-4DBF-94FB-33D2DBFA9C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C12615-4984-4D44-BABD-737B757AA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39966-8269-4014-91F3-1186696C7A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D8CC93-3464-4D5F-B8F8-F6B135E4A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CDE223-558C-41A2-979A-9F2BB437C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5E8E0B-8BAE-49A2-85F4-E130D9237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65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7742C-8979-4EF3-B21B-024AAE3E0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EB476E-15B9-44D3-9960-0FCA95481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2BA6EB-896F-4E9E-B099-84DC7DCB0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90BEF0-FA05-4674-A552-D0D789BE1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7606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DEC91E-78A5-4679-9AC4-ABCED2CF3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CE1252-4325-499A-B66A-61A8469CB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E2A2E5-BF80-4556-B339-21347AB81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454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6DA50-A78B-4C49-A760-75D35A4BB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038FD-FDBB-479C-A0CD-89FA75499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4BCEF-7229-418E-83A5-7B7943337A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662AA2-393D-4850-9FDB-D2DA1ABB3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135DB-8349-466B-AE04-2F4FB2471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20E1A3-026D-4573-B8A6-66F824BBB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09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09256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718A5-5905-4ACB-A930-867B3855E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ABD8A5-D767-4E7E-843B-3415D5248A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D87F3-A21B-4C56-8899-989BE8989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4D48D8-03F5-494A-9686-5B4A5F005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E87959-0E86-4AB6-98FE-D25F940B5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71A017-7332-45CA-94ED-291A0083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51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FB8AB-76C7-4411-A247-32105E269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7CD029-042C-48C2-88F4-2C04E53690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562DF-3357-409C-A661-2E0ECC4B5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90558-0F0E-4CD3-8A0B-4BB959190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6A6DF-899A-4091-A127-21A2FE6B4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677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BBCB2E-030C-4244-A1B4-02AEA43E19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57E86-277F-4199-ACE4-CDFAB5CAF1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10C89-DEBB-4077-B0D0-F788112B7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20788-44FF-44C3-A03B-3E55FA59C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01F39-159A-41FF-B1B2-6ADC89A7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7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0225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9167" y="1800228"/>
            <a:ext cx="5465233" cy="3851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00228"/>
            <a:ext cx="5467351" cy="3851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9399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668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475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362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0533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104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717" y="438151"/>
            <a:ext cx="2353733" cy="59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>
              <a:solidFill>
                <a:schemeClr val="bg1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>
              <a:solidFill>
                <a:schemeClr val="bg1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>
              <a:solidFill>
                <a:schemeClr val="bg1"/>
              </a:solidFill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>
                <a:solidFill>
                  <a:srgbClr val="9FB7D3"/>
                </a:solidFill>
              </a:rPr>
              <a:t>Characters for Embedded font:</a:t>
            </a:r>
            <a:br>
              <a:rPr lang="en-US" sz="500">
                <a:solidFill>
                  <a:srgbClr val="9FB7D3"/>
                </a:solidFill>
              </a:rPr>
            </a:br>
            <a:r>
              <a:rPr lang="en-US" sz="50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endParaRPr lang="en-US" sz="500" i="1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l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5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1400">
              <a:solidFill>
                <a:schemeClr val="bg1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  <a:defRPr/>
            </a:pPr>
            <a:r>
              <a:rPr lang="en-US" sz="800" b="0" i="0" u="none">
                <a:solidFill>
                  <a:srgbClr val="87888A"/>
                </a:solidFill>
              </a:rPr>
              <a:t>VoLTE Interworking  |  Ericsson Internal  |  © Ericsson AB 2013  |  2015-05-22  |  Page </a:t>
            </a:r>
            <a:fld id="{85C40D1C-7F82-4927-98E7-DE4B7A8966C2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r>
              <a:rPr lang="en-US" sz="800" b="0" i="0" u="none">
                <a:solidFill>
                  <a:srgbClr val="87888A"/>
                </a:solidFill>
              </a:rPr>
              <a:t> (129)</a:t>
            </a: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228"/>
            <a:ext cx="11135784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3" y="239713"/>
            <a:ext cx="9992784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80015D-13C3-44A3-996B-10B2F7705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75E5F-87E2-4A13-9113-B47BDAE64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3407D-C95A-40F9-A315-95714F99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9A910-7E3D-41E0-B66C-3811505CD3F0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429D5-D297-4D55-AA7D-AD14A024BB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A4087-6DC8-451B-8208-81A24CACFD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64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SRVCC Alerting and call forwarding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9436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799BC-BA69-4EC5-A588-8BE22F107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3" y="239713"/>
            <a:ext cx="9992784" cy="1085850"/>
          </a:xfrm>
        </p:spPr>
        <p:txBody>
          <a:bodyPr/>
          <a:lstStyle/>
          <a:p>
            <a:r>
              <a:rPr lang="sv-SE" dirty="0" err="1"/>
              <a:t>Alerting</a:t>
            </a:r>
            <a:r>
              <a:rPr lang="sv-SE" dirty="0"/>
              <a:t> SRVCC CFNR </a:t>
            </a:r>
            <a:r>
              <a:rPr lang="sv-SE" dirty="0" err="1"/>
              <a:t>interaction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21035A-C9D7-4F29-A2D4-E401FCD34B54}"/>
              </a:ext>
            </a:extLst>
          </p:cNvPr>
          <p:cNvCxnSpPr/>
          <p:nvPr/>
        </p:nvCxnSpPr>
        <p:spPr bwMode="auto">
          <a:xfrm>
            <a:off x="1055440" y="1763815"/>
            <a:ext cx="0" cy="4185465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030EC6-D9DD-4352-ACC6-EF73B7A5FA72}"/>
              </a:ext>
            </a:extLst>
          </p:cNvPr>
          <p:cNvCxnSpPr>
            <a:cxnSpLocks/>
            <a:stCxn id="12" idx="2"/>
          </p:cNvCxnSpPr>
          <p:nvPr/>
        </p:nvCxnSpPr>
        <p:spPr bwMode="auto">
          <a:xfrm>
            <a:off x="1471735" y="1724710"/>
            <a:ext cx="33755" cy="422457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DB6DFF-8A37-4935-A3D4-E984BD52B900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>
            <a:off x="2563108" y="1523783"/>
            <a:ext cx="0" cy="4386392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2233025-0658-4DB0-BFF2-1BF59C48021C}"/>
              </a:ext>
            </a:extLst>
          </p:cNvPr>
          <p:cNvCxnSpPr>
            <a:cxnSpLocks/>
            <a:stCxn id="16" idx="2"/>
          </p:cNvCxnSpPr>
          <p:nvPr/>
        </p:nvCxnSpPr>
        <p:spPr bwMode="auto">
          <a:xfrm>
            <a:off x="4295800" y="1624246"/>
            <a:ext cx="0" cy="4305481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E6B33193-0C94-4CAB-8C84-457C793511D3}"/>
              </a:ext>
            </a:extLst>
          </p:cNvPr>
          <p:cNvSpPr/>
          <p:nvPr/>
        </p:nvSpPr>
        <p:spPr bwMode="auto">
          <a:xfrm>
            <a:off x="965430" y="1151441"/>
            <a:ext cx="675075" cy="348243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UE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AA1E9B-0D6A-44B2-85A0-EB18E7B29E58}"/>
              </a:ext>
            </a:extLst>
          </p:cNvPr>
          <p:cNvSpPr/>
          <p:nvPr/>
        </p:nvSpPr>
        <p:spPr bwMode="auto">
          <a:xfrm>
            <a:off x="1302967" y="1503050"/>
            <a:ext cx="337538" cy="22166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D4E21E-D08E-4E9E-9347-3FB3581E569B}"/>
              </a:ext>
            </a:extLst>
          </p:cNvPr>
          <p:cNvSpPr/>
          <p:nvPr/>
        </p:nvSpPr>
        <p:spPr bwMode="auto">
          <a:xfrm>
            <a:off x="965429" y="1503050"/>
            <a:ext cx="337538" cy="22166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511666-3D88-4E20-A282-5C2BB280AA62}"/>
              </a:ext>
            </a:extLst>
          </p:cNvPr>
          <p:cNvSpPr/>
          <p:nvPr/>
        </p:nvSpPr>
        <p:spPr bwMode="auto">
          <a:xfrm>
            <a:off x="1302966" y="1499684"/>
            <a:ext cx="337538" cy="225026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P</a:t>
            </a:r>
            <a:r>
              <a:rPr kumimoji="0" 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B7B20F-17DE-4E17-BAC5-45066C90B743}"/>
              </a:ext>
            </a:extLst>
          </p:cNvPr>
          <p:cNvSpPr/>
          <p:nvPr/>
        </p:nvSpPr>
        <p:spPr bwMode="auto">
          <a:xfrm>
            <a:off x="2225570" y="1175540"/>
            <a:ext cx="675075" cy="348243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MSC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F7EA9C-7501-4B89-9E0C-06E479E28AB0}"/>
              </a:ext>
            </a:extLst>
          </p:cNvPr>
          <p:cNvSpPr/>
          <p:nvPr/>
        </p:nvSpPr>
        <p:spPr bwMode="auto">
          <a:xfrm>
            <a:off x="3857001" y="1075076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P-CSCF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/ATCF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683D36-3EB3-420F-A009-2563BD159EF9}"/>
              </a:ext>
            </a:extLst>
          </p:cNvPr>
          <p:cNvCxnSpPr>
            <a:cxnSpLocks/>
            <a:stCxn id="19" idx="2"/>
          </p:cNvCxnSpPr>
          <p:nvPr/>
        </p:nvCxnSpPr>
        <p:spPr bwMode="auto">
          <a:xfrm>
            <a:off x="6755361" y="1643799"/>
            <a:ext cx="0" cy="4305481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B603614E-87A5-4FA6-9041-9646C4A9B39A}"/>
              </a:ext>
            </a:extLst>
          </p:cNvPr>
          <p:cNvSpPr/>
          <p:nvPr/>
        </p:nvSpPr>
        <p:spPr bwMode="auto">
          <a:xfrm>
            <a:off x="6316562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SCC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8410FDA-79B7-4634-A4E1-4BF940C6D233}"/>
              </a:ext>
            </a:extLst>
          </p:cNvPr>
          <p:cNvCxnSpPr>
            <a:cxnSpLocks/>
            <a:stCxn id="21" idx="2"/>
          </p:cNvCxnSpPr>
          <p:nvPr/>
        </p:nvCxnSpPr>
        <p:spPr bwMode="auto">
          <a:xfrm>
            <a:off x="9958160" y="1643799"/>
            <a:ext cx="0" cy="4305481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CB413CE8-B2E3-409B-9559-77C6EDF8A738}"/>
              </a:ext>
            </a:extLst>
          </p:cNvPr>
          <p:cNvSpPr/>
          <p:nvPr/>
        </p:nvSpPr>
        <p:spPr bwMode="auto">
          <a:xfrm>
            <a:off x="9519361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UE2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081D96-C028-4777-92C7-A64EAAB3792B}"/>
              </a:ext>
            </a:extLst>
          </p:cNvPr>
          <p:cNvCxnSpPr/>
          <p:nvPr/>
        </p:nvCxnSpPr>
        <p:spPr bwMode="auto">
          <a:xfrm>
            <a:off x="1471735" y="1943835"/>
            <a:ext cx="2824065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C5229D0-9E08-4413-BF9E-8DD5C299AB49}"/>
              </a:ext>
            </a:extLst>
          </p:cNvPr>
          <p:cNvSpPr txBox="1"/>
          <p:nvPr/>
        </p:nvSpPr>
        <p:spPr>
          <a:xfrm>
            <a:off x="1416801" y="1583795"/>
            <a:ext cx="2855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INVITE(AMR WB 104, AMR 102)</a:t>
            </a:r>
            <a:endParaRPr lang="en-GB" sz="1400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A76846E-EEAE-4E7E-AFD4-1A94C239A072}"/>
              </a:ext>
            </a:extLst>
          </p:cNvPr>
          <p:cNvCxnSpPr>
            <a:cxnSpLocks/>
          </p:cNvCxnSpPr>
          <p:nvPr/>
        </p:nvCxnSpPr>
        <p:spPr bwMode="auto">
          <a:xfrm>
            <a:off x="4271813" y="1988840"/>
            <a:ext cx="2483547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A269C5D-4D34-4D34-9745-8379B9365FF6}"/>
              </a:ext>
            </a:extLst>
          </p:cNvPr>
          <p:cNvSpPr txBox="1"/>
          <p:nvPr/>
        </p:nvSpPr>
        <p:spPr>
          <a:xfrm>
            <a:off x="4734598" y="1669250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2E3C0CB-B6F4-47DF-A6D1-761FA1CAF5A1}"/>
              </a:ext>
            </a:extLst>
          </p:cNvPr>
          <p:cNvCxnSpPr>
            <a:cxnSpLocks/>
          </p:cNvCxnSpPr>
          <p:nvPr/>
        </p:nvCxnSpPr>
        <p:spPr bwMode="auto">
          <a:xfrm>
            <a:off x="6755360" y="2078850"/>
            <a:ext cx="3202799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A11AC42-7377-4A90-BB6E-B04178622E2E}"/>
              </a:ext>
            </a:extLst>
          </p:cNvPr>
          <p:cNvSpPr txBox="1"/>
          <p:nvPr/>
        </p:nvSpPr>
        <p:spPr>
          <a:xfrm>
            <a:off x="7194158" y="1703298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264DFCC-5035-47A0-8BFF-FA375CF189FE}"/>
              </a:ext>
            </a:extLst>
          </p:cNvPr>
          <p:cNvCxnSpPr>
            <a:cxnSpLocks/>
          </p:cNvCxnSpPr>
          <p:nvPr/>
        </p:nvCxnSpPr>
        <p:spPr bwMode="auto">
          <a:xfrm flipH="1">
            <a:off x="6755360" y="2423892"/>
            <a:ext cx="320280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293F20D-9A8C-43E7-9BFD-80C42FAB23A1}"/>
              </a:ext>
            </a:extLst>
          </p:cNvPr>
          <p:cNvSpPr txBox="1"/>
          <p:nvPr/>
        </p:nvSpPr>
        <p:spPr>
          <a:xfrm>
            <a:off x="7237595" y="2097483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0AC9991-9150-4333-83C8-F031C24AF543}"/>
              </a:ext>
            </a:extLst>
          </p:cNvPr>
          <p:cNvCxnSpPr>
            <a:cxnSpLocks/>
          </p:cNvCxnSpPr>
          <p:nvPr/>
        </p:nvCxnSpPr>
        <p:spPr bwMode="auto">
          <a:xfrm flipH="1">
            <a:off x="4295800" y="2483895"/>
            <a:ext cx="245956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3AAE63A-B53E-4131-92A9-5F1ABD146F2A}"/>
              </a:ext>
            </a:extLst>
          </p:cNvPr>
          <p:cNvSpPr txBox="1"/>
          <p:nvPr/>
        </p:nvSpPr>
        <p:spPr>
          <a:xfrm>
            <a:off x="4576986" y="211930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CDF95A87-E096-4774-BF7A-645E28385EBF}"/>
              </a:ext>
            </a:extLst>
          </p:cNvPr>
          <p:cNvCxnSpPr>
            <a:cxnSpLocks/>
          </p:cNvCxnSpPr>
          <p:nvPr/>
        </p:nvCxnSpPr>
        <p:spPr bwMode="auto">
          <a:xfrm flipH="1">
            <a:off x="1505490" y="2528900"/>
            <a:ext cx="2766323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558AEC9-8286-4C94-B7E3-D9FF08E3859A}"/>
              </a:ext>
            </a:extLst>
          </p:cNvPr>
          <p:cNvSpPr txBox="1"/>
          <p:nvPr/>
        </p:nvSpPr>
        <p:spPr>
          <a:xfrm>
            <a:off x="1599612" y="2211161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6AF45B2-3B94-4F16-9F9E-2FC06621E038}"/>
              </a:ext>
            </a:extLst>
          </p:cNvPr>
          <p:cNvSpPr/>
          <p:nvPr/>
        </p:nvSpPr>
        <p:spPr bwMode="auto">
          <a:xfrm>
            <a:off x="830415" y="2843935"/>
            <a:ext cx="2700300" cy="4050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SRVCC </a:t>
            </a:r>
            <a:r>
              <a:rPr lang="sv-SE" sz="1600" dirty="0" err="1"/>
              <a:t>occurs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0DAA842-411F-4883-B1E7-9B511CED3544}"/>
              </a:ext>
            </a:extLst>
          </p:cNvPr>
          <p:cNvCxnSpPr>
            <a:cxnSpLocks/>
          </p:cNvCxnSpPr>
          <p:nvPr/>
        </p:nvCxnSpPr>
        <p:spPr bwMode="auto">
          <a:xfrm>
            <a:off x="2563108" y="3654025"/>
            <a:ext cx="1732692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1EFB471-2D02-46E4-A07F-0938BD38CA94}"/>
              </a:ext>
            </a:extLst>
          </p:cNvPr>
          <p:cNvSpPr txBox="1"/>
          <p:nvPr/>
        </p:nvSpPr>
        <p:spPr>
          <a:xfrm>
            <a:off x="2540605" y="3387870"/>
            <a:ext cx="179728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STN-SR</a:t>
            </a:r>
          </a:p>
          <a:p>
            <a:r>
              <a:rPr lang="sv-SE" sz="1100" dirty="0"/>
              <a:t>(AMR WB 120, AMR 121)</a:t>
            </a:r>
            <a:endParaRPr lang="en-GB" sz="11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4C9BE8B-C62A-4A54-900A-DB3286B91BE5}"/>
              </a:ext>
            </a:extLst>
          </p:cNvPr>
          <p:cNvSpPr txBox="1"/>
          <p:nvPr/>
        </p:nvSpPr>
        <p:spPr>
          <a:xfrm>
            <a:off x="4503647" y="3682715"/>
            <a:ext cx="148149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STN-SR</a:t>
            </a:r>
          </a:p>
          <a:p>
            <a:r>
              <a:rPr lang="sv-SE" sz="1100" dirty="0"/>
              <a:t>(AMR WB 104)</a:t>
            </a:r>
            <a:endParaRPr lang="en-GB" sz="11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7AAA372-C09A-4432-8C93-9224B88F3EDA}"/>
              </a:ext>
            </a:extLst>
          </p:cNvPr>
          <p:cNvCxnSpPr>
            <a:cxnSpLocks/>
          </p:cNvCxnSpPr>
          <p:nvPr/>
        </p:nvCxnSpPr>
        <p:spPr bwMode="auto">
          <a:xfrm>
            <a:off x="4308782" y="3921242"/>
            <a:ext cx="2446578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E02FEA1B-2CEE-445F-B2F8-0C1BE076DB45}"/>
              </a:ext>
            </a:extLst>
          </p:cNvPr>
          <p:cNvSpPr/>
          <p:nvPr/>
        </p:nvSpPr>
        <p:spPr bwMode="auto">
          <a:xfrm>
            <a:off x="7525581" y="4031540"/>
            <a:ext cx="2700300" cy="4050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CFNR </a:t>
            </a:r>
            <a:r>
              <a:rPr lang="sv-SE" sz="1600" dirty="0" err="1"/>
              <a:t>occurs</a:t>
            </a:r>
            <a:endParaRPr lang="sv-SE" sz="1600" dirty="0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87E8C2-A3FB-42B3-B07E-F786AC90F74A}"/>
              </a:ext>
            </a:extLst>
          </p:cNvPr>
          <p:cNvCxnSpPr>
            <a:cxnSpLocks/>
            <a:stCxn id="52" idx="2"/>
          </p:cNvCxnSpPr>
          <p:nvPr/>
        </p:nvCxnSpPr>
        <p:spPr bwMode="auto">
          <a:xfrm>
            <a:off x="11035446" y="1643799"/>
            <a:ext cx="0" cy="4305481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DDCDF567-6717-4A64-879D-924D59C82A34}"/>
              </a:ext>
            </a:extLst>
          </p:cNvPr>
          <p:cNvSpPr/>
          <p:nvPr/>
        </p:nvSpPr>
        <p:spPr bwMode="auto">
          <a:xfrm>
            <a:off x="10596647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UE3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1BCAE8F-6213-4D3F-84E7-7B0DD00BBBCA}"/>
              </a:ext>
            </a:extLst>
          </p:cNvPr>
          <p:cNvCxnSpPr>
            <a:cxnSpLocks/>
          </p:cNvCxnSpPr>
          <p:nvPr/>
        </p:nvCxnSpPr>
        <p:spPr bwMode="auto">
          <a:xfrm flipV="1">
            <a:off x="8821527" y="5030548"/>
            <a:ext cx="2213919" cy="8965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7B1A7F5-D64F-4F37-B649-46C2A3148A38}"/>
              </a:ext>
            </a:extLst>
          </p:cNvPr>
          <p:cNvSpPr txBox="1"/>
          <p:nvPr/>
        </p:nvSpPr>
        <p:spPr>
          <a:xfrm>
            <a:off x="9304710" y="4615280"/>
            <a:ext cx="1627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651EBFC-9446-4B4D-A9D3-919DEA7F8CA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755360" y="5514214"/>
            <a:ext cx="4280087" cy="18632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2D2BF30-EE62-46B2-B875-EBD71B1602CC}"/>
              </a:ext>
            </a:extLst>
          </p:cNvPr>
          <p:cNvSpPr txBox="1"/>
          <p:nvPr/>
        </p:nvSpPr>
        <p:spPr>
          <a:xfrm>
            <a:off x="8314882" y="5206437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 102)</a:t>
            </a:r>
            <a:endParaRPr lang="en-GB" sz="1400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7D1E70F-F80C-416B-BEFA-465E3F805C94}"/>
              </a:ext>
            </a:extLst>
          </p:cNvPr>
          <p:cNvCxnSpPr>
            <a:cxnSpLocks/>
            <a:stCxn id="48" idx="2"/>
          </p:cNvCxnSpPr>
          <p:nvPr/>
        </p:nvCxnSpPr>
        <p:spPr bwMode="auto">
          <a:xfrm>
            <a:off x="8795558" y="1643799"/>
            <a:ext cx="0" cy="4305481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BCB44AC0-79F1-4768-810A-1237192A8BDA}"/>
              </a:ext>
            </a:extLst>
          </p:cNvPr>
          <p:cNvSpPr/>
          <p:nvPr/>
        </p:nvSpPr>
        <p:spPr bwMode="auto">
          <a:xfrm>
            <a:off x="8356759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/>
              <a:t>MMTel</a:t>
            </a:r>
            <a:endParaRPr kumimoji="0" lang="sv-S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2888555-EFF6-4DC6-9EAE-D9E9BD86CB29}"/>
              </a:ext>
            </a:extLst>
          </p:cNvPr>
          <p:cNvCxnSpPr>
            <a:cxnSpLocks/>
          </p:cNvCxnSpPr>
          <p:nvPr/>
        </p:nvCxnSpPr>
        <p:spPr bwMode="auto">
          <a:xfrm flipH="1">
            <a:off x="4308783" y="4464115"/>
            <a:ext cx="2446577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8A6C4245-6364-4D6D-ABC8-99227607A578}"/>
              </a:ext>
            </a:extLst>
          </p:cNvPr>
          <p:cNvSpPr txBox="1"/>
          <p:nvPr/>
        </p:nvSpPr>
        <p:spPr>
          <a:xfrm>
            <a:off x="4843461" y="4156338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569FB2-E9E6-4AC2-8C48-EE08C5CC6FB9}"/>
              </a:ext>
            </a:extLst>
          </p:cNvPr>
          <p:cNvCxnSpPr/>
          <p:nvPr/>
        </p:nvCxnSpPr>
        <p:spPr bwMode="auto">
          <a:xfrm>
            <a:off x="7806190" y="1151441"/>
            <a:ext cx="0" cy="5022864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22D93E5-7875-4E8F-AC1B-781DF1E95EF9}"/>
              </a:ext>
            </a:extLst>
          </p:cNvPr>
          <p:cNvSpPr txBox="1"/>
          <p:nvPr/>
        </p:nvSpPr>
        <p:spPr>
          <a:xfrm>
            <a:off x="4826712" y="5626432"/>
            <a:ext cx="207023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sv-SE" sz="1200"/>
              <a:t>Codec</a:t>
            </a:r>
            <a:r>
              <a:rPr lang="sv-SE" sz="1200" dirty="0"/>
              <a:t> </a:t>
            </a:r>
            <a:r>
              <a:rPr lang="sv-SE" sz="1200" dirty="0" err="1"/>
              <a:t>mismatch</a:t>
            </a:r>
            <a:r>
              <a:rPr lang="sv-SE" sz="1200" dirty="0"/>
              <a:t> and UE3 </a:t>
            </a:r>
            <a:r>
              <a:rPr lang="sv-SE" sz="1200" dirty="0" err="1"/>
              <a:t>does</a:t>
            </a:r>
            <a:r>
              <a:rPr lang="sv-SE" sz="1200" dirty="0"/>
              <a:t> not support AMR-WB</a:t>
            </a:r>
            <a:endParaRPr lang="en-GB" sz="1200" dirty="0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91E5CF0-ECBF-4BDA-9A7B-FBD37EDFFB5C}"/>
              </a:ext>
            </a:extLst>
          </p:cNvPr>
          <p:cNvCxnSpPr>
            <a:cxnSpLocks/>
          </p:cNvCxnSpPr>
          <p:nvPr/>
        </p:nvCxnSpPr>
        <p:spPr bwMode="auto">
          <a:xfrm flipH="1">
            <a:off x="2563109" y="4615280"/>
            <a:ext cx="1745673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D2B4B68-5D96-4E5F-AFAC-0BEF14EFB626}"/>
              </a:ext>
            </a:extLst>
          </p:cNvPr>
          <p:cNvSpPr txBox="1"/>
          <p:nvPr/>
        </p:nvSpPr>
        <p:spPr>
          <a:xfrm>
            <a:off x="2551350" y="4282696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571398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1EF86-EAC4-48E1-B63B-5C08B9F19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description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DECA4-D685-4FC2-ADE4-69161ACAB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Original SDP offer answer as normal</a:t>
            </a:r>
          </a:p>
          <a:p>
            <a:r>
              <a:rPr lang="en-US" sz="1600" dirty="0"/>
              <a:t>After SRVCC ATCF offers the used codec</a:t>
            </a:r>
          </a:p>
          <a:p>
            <a:r>
              <a:rPr lang="en-US" sz="1600" dirty="0"/>
              <a:t>During CFNR original SDP offer is used</a:t>
            </a:r>
          </a:p>
          <a:p>
            <a:r>
              <a:rPr lang="en-US" sz="1600" dirty="0"/>
              <a:t>UE3 selects different codec than UE2 and does not support the UE2 selected coded</a:t>
            </a:r>
          </a:p>
          <a:p>
            <a:r>
              <a:rPr lang="en-US" sz="1600" dirty="0"/>
              <a:t>When SCC AS receives the response original call leg is gone</a:t>
            </a:r>
          </a:p>
          <a:p>
            <a:r>
              <a:rPr lang="en-US" sz="1600" dirty="0"/>
              <a:t>SCC AS does not have a codec to respond to the INVITE due to STN-SR</a:t>
            </a:r>
          </a:p>
        </p:txBody>
      </p:sp>
    </p:spTree>
    <p:extLst>
      <p:ext uri="{BB962C8B-B14F-4D97-AF65-F5344CB8AC3E}">
        <p14:creationId xmlns:p14="http://schemas.microsoft.com/office/powerpoint/2010/main" val="2896750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1EF86-EAC4-48E1-B63B-5C08B9F19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DECA4-D685-4FC2-ADE4-69161ACAB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ATCF can add codecs from original INVITE to avoid the situation</a:t>
            </a:r>
          </a:p>
          <a:p>
            <a:r>
              <a:rPr lang="en-US" sz="1600" dirty="0"/>
              <a:t>SCC AS can renegotiate towards UE3 using 3</a:t>
            </a:r>
            <a:r>
              <a:rPr lang="en-US" sz="1600" baseline="30000" dirty="0"/>
              <a:t>rd</a:t>
            </a:r>
            <a:r>
              <a:rPr lang="en-US" sz="1600" dirty="0"/>
              <a:t> party call control</a:t>
            </a:r>
          </a:p>
          <a:p>
            <a:endParaRPr lang="en-US" sz="1600"/>
          </a:p>
          <a:p>
            <a:r>
              <a:rPr lang="en-US" sz="1600" dirty="0"/>
              <a:t>C1-180370 implements the first solution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07373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209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PresentationTemplate2011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PresentationTemplate2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Template2011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9F808A50EAE41940ACE51AD687125D79" ma:contentTypeVersion="12" ma:contentTypeDescription="EriCOLL Document Content Type" ma:contentTypeScope="" ma:versionID="3952a31a0bb533cd2e6a926c2c5402ff">
  <xsd:schema xmlns:xsd="http://www.w3.org/2001/XMLSchema" xmlns:xs="http://www.w3.org/2001/XMLSchema" xmlns:p="http://schemas.microsoft.com/office/2006/metadata/properties" xmlns:ns2="a2cb392c-7d30-4320-99a3-a10ce385072b" xmlns:ns3="08b2df90-05d3-4030-90d4-c9feeb4a1cd9" targetNamespace="http://schemas.microsoft.com/office/2006/metadata/properties" ma:root="true" ma:fieldsID="8007d56f376383941acbddcd6dc7d503" ns2:_="" ns3:_="">
    <xsd:import namespace="a2cb392c-7d30-4320-99a3-a10ce385072b"/>
    <xsd:import namespace="08b2df90-05d3-4030-90d4-c9feeb4a1cd9"/>
    <xsd:element name="properties">
      <xsd:complexType>
        <xsd:sequence>
          <xsd:element name="documentManagement">
            <xsd:complexType>
              <xsd:all>
                <xsd:element ref="ns2:Prepared." minOccurs="0"/>
                <xsd:element ref="ns2:EriCOLLDate." minOccurs="0"/>
                <xsd:element ref="ns2:AbstractOrSummary." minOccurs="0"/>
                <xsd:element ref="ns2:EriCOLLCategoryTaxHTField0" minOccurs="0"/>
                <xsd:element ref="ns2:EriCOLLOrganizationUnitTaxHTField0" minOccurs="0"/>
                <xsd:element ref="ns2:EriCOLLCompetenceTaxHTField0" minOccurs="0"/>
                <xsd:element ref="ns2:EriCOLLCountryTaxHTField0" minOccurs="0"/>
                <xsd:element ref="ns2:EriCOLLProcessTaxHTField0" minOccurs="0"/>
                <xsd:element ref="ns3:TaxKeywordTaxHTField" minOccurs="0"/>
                <xsd:element ref="ns2:EriCOLLProductsTaxHTField0" minOccurs="0"/>
                <xsd:element ref="ns3:TaxCatchAll" minOccurs="0"/>
                <xsd:element ref="ns2:EriCOLLProjectsTaxHTField0" minOccurs="0"/>
                <xsd:element ref="ns3:TaxCatchAllLabel" minOccurs="0"/>
                <xsd:element ref="ns3:EriCOLLCustomerTaxHTField0" minOccurs="0"/>
                <xsd:element ref="ns2:_dlc_DocIdUrl" minOccurs="0"/>
                <xsd:element ref="ns2:_dlc_DocIdPersistId" minOccurs="0"/>
                <xsd:element ref="ns2:_dlc_Doc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cb392c-7d30-4320-99a3-a10ce385072b" elementFormDefault="qualified">
    <xsd:import namespace="http://schemas.microsoft.com/office/2006/documentManagement/types"/>
    <xsd:import namespace="http://schemas.microsoft.com/office/infopath/2007/PartnerControls"/>
    <xsd:element name="Prepared." ma:index="2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3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4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4" nillable="true" ma:taxonomy="true" ma:internalName="EriCOLLCategoryTaxHTField0" ma:taxonomyFieldName="EriCOLLCategory" ma:displayName="Category." ma:readOnly="false" ma:default="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16" nillable="true" ma:taxonomy="true" ma:internalName="EriCOLLOrganizationUnitTaxHTField0" ma:taxonomyFieldName="EriCOLLOrganizationUnit" ma:displayName="Organization Unit." ma:readOnly="false" ma:default="99;#BUCI DUCN A＆T Architecture ＆ Technology|00dc37a6-e0fd-483f-9cc6-35894ac917c3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18" nillable="true" ma:taxonomy="true" ma:internalName="EriCOLLCompetenceTaxHTField0" ma:taxonomyFieldName="EriCOLLCompetence" ma:displayName="Competence." ma:readOnly="false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0" nillable="true" ma:taxonomy="true" ma:internalName="EriCOLLCountryTaxHTField0" ma:taxonomyFieldName="EriCOLLCountry" ma:displayName="Country." ma:readOnly="false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2" nillable="true" ma:taxonomy="true" ma:internalName="EriCOLLProcessTaxHTField0" ma:taxonomyFieldName="EriCOLLProcess" ma:displayName="Process." ma:readOnly="false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24" nillable="true" ma:taxonomy="true" ma:internalName="EriCOLLProductsTaxHTField0" ma:taxonomyFieldName="EriCOLLProducts" ma:displayName="Products." ma:readOnly="false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26" nillable="true" ma:taxonomy="true" ma:internalName="EriCOLLProjectsTaxHTField0" ma:taxonomyFieldName="EriCOLLProjects" ma:displayName="Projects." ma:readOnly="false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Url" ma:index="30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1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_dlc_DocId" ma:index="3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23" nillable="true" ma:taxonomy="true" ma:internalName="TaxKeywordTaxHTField" ma:taxonomyFieldName="TaxKeyword" ma:displayName="Enterprise Keywords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5" nillable="true" ma:displayName="Taxonomy Catch All Column" ma:hidden="true" ma:list="{0be2d0b9-0f8e-4a04-b30c-9ad4c0813061}" ma:internalName="TaxCatchAll" ma:showField="CatchAllData" ma:web="a2cb392c-7d30-4320-99a3-a10ce38507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7" nillable="true" ma:displayName="Taxonomy Catch All Column1" ma:hidden="true" ma:list="{0be2d0b9-0f8e-4a04-b30c-9ad4c0813061}" ma:internalName="TaxCatchAllLabel" ma:readOnly="true" ma:showField="CatchAllDataLabel" ma:web="a2cb392c-7d30-4320-99a3-a10ce38507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8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epared. xmlns="a2cb392c-7d30-4320-99a3-a10ce385072b" xsi:nil="true"/>
    <EriCOLLProcessTaxHTField0 xmlns="a2cb392c-7d30-4320-99a3-a10ce385072b">
      <Terms xmlns="http://schemas.microsoft.com/office/infopath/2007/PartnerControls"/>
    </EriCOLLProcessTaxHTField0>
    <EriCOLLCompetenceTaxHTField0 xmlns="a2cb392c-7d30-4320-99a3-a10ce385072b">
      <Terms xmlns="http://schemas.microsoft.com/office/infopath/2007/PartnerControls"/>
    </EriCOLLCompetenceTaxHTField0>
    <EriCOLLCountryTaxHTField0 xmlns="a2cb392c-7d30-4320-99a3-a10ce385072b">
      <Terms xmlns="http://schemas.microsoft.com/office/infopath/2007/PartnerControls"/>
    </EriCOLLCountryTaxHTField0>
    <EriCOLLCategoryTaxHTField0 xmlns="a2cb392c-7d30-4320-99a3-a10ce385072b">
      <Terms xmlns="http://schemas.microsoft.com/office/infopath/2007/PartnerControls"/>
    </EriCOLLCategoryTaxHTField0>
    <EriCOLLOrganizationUnitTaxHTField0 xmlns="a2cb392c-7d30-4320-99a3-a10ce385072b">
      <Terms xmlns="http://schemas.microsoft.com/office/infopath/2007/PartnerControls">
        <TermInfo xmlns="http://schemas.microsoft.com/office/infopath/2007/PartnerControls">
          <TermName xmlns="http://schemas.microsoft.com/office/infopath/2007/PartnerControls">BNET DU Core ＆ IMS</TermName>
          <TermId xmlns="http://schemas.microsoft.com/office/infopath/2007/PartnerControls">4416a054-bbc8-488b-8ed7-2bb3968ea43d</TermId>
        </TermInfo>
      </Terms>
    </EriCOLLOrganizationUnitTaxHTField0>
    <TaxCatchAll xmlns="08b2df90-05d3-4030-90d4-c9feeb4a1cd9">
      <Value>1</Value>
    </TaxCatchAll>
    <TaxKeywordTaxHTField xmlns="08b2df90-05d3-4030-90d4-c9feeb4a1cd9">
      <Terms xmlns="http://schemas.microsoft.com/office/infopath/2007/PartnerControls"/>
    </TaxKeywordTaxHTField>
    <AbstractOrSummary. xmlns="a2cb392c-7d30-4320-99a3-a10ce385072b" xsi:nil="true"/>
    <EriCOLLProductsTaxHTField0 xmlns="a2cb392c-7d30-4320-99a3-a10ce385072b">
      <Terms xmlns="http://schemas.microsoft.com/office/infopath/2007/PartnerControls"/>
    </EriCOLLProductsTaxHTField0>
    <EriCOLLProjectsTaxHTField0 xmlns="a2cb392c-7d30-4320-99a3-a10ce385072b">
      <Terms xmlns="http://schemas.microsoft.com/office/infopath/2007/PartnerControls"/>
    </EriCOLLProjectsTaxHTField0>
    <EriCOLLDate. xmlns="a2cb392c-7d30-4320-99a3-a10ce385072b" xsi:nil="true"/>
    <EriCOLLCustomerTaxHTField0 xmlns="08b2df90-05d3-4030-90d4-c9feeb4a1cd9">
      <Terms xmlns="http://schemas.microsoft.com/office/infopath/2007/PartnerControls"/>
    </EriCOLLCustomerTaxHTField0>
    <_dlc_DocId xmlns="a2cb392c-7d30-4320-99a3-a10ce385072b">XCC57NW6K7M7-2-1740</_dlc_DocId>
    <_dlc_DocIdUrl xmlns="a2cb392c-7d30-4320-99a3-a10ce385072b">
      <Url>https://ericoll.internal.ericsson.com/sites/DUCI_Telephony_Evolution_Program/_layouts/DocIdRedir.aspx?ID=XCC57NW6K7M7-2-1740</Url>
      <Description>XCC57NW6K7M7-2-1740</Description>
    </_dlc_DocIdUrl>
  </documentManagement>
</p:properties>
</file>

<file path=customXml/itemProps1.xml><?xml version="1.0" encoding="utf-8"?>
<ds:datastoreItem xmlns:ds="http://schemas.openxmlformats.org/officeDocument/2006/customXml" ds:itemID="{22D1979C-CB2F-48C5-8E30-3F468C53D93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F3317EF-C326-4FDB-868C-5E65EC1910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cb392c-7d30-4320-99a3-a10ce385072b"/>
    <ds:schemaRef ds:uri="08b2df90-05d3-4030-90d4-c9feeb4a1c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A3E372-B7E8-4DE1-8861-406D89C320B1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4588FFB2-9E44-4FCA-987C-0DF05DC1E73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9ACFAA8F-A7E8-4B07-92B4-A7F666735868}">
  <ds:schemaRefs>
    <ds:schemaRef ds:uri="http://schemas.microsoft.com/office/infopath/2007/PartnerControls"/>
    <ds:schemaRef ds:uri="a2cb392c-7d30-4320-99a3-a10ce385072b"/>
    <ds:schemaRef ds:uri="http://schemas.microsoft.com/office/2006/documentManagement/types"/>
    <ds:schemaRef ds:uri="http://purl.org/dc/dcmitype/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08b2df90-05d3-4030-90d4-c9feeb4a1cd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107591</TotalTime>
  <Words>211</Words>
  <Application>Microsoft Office PowerPoint</Application>
  <PresentationFormat>Widescreen</PresentationFormat>
  <Paragraphs>49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Ericsson Capital TT</vt:lpstr>
      <vt:lpstr>PresentationTemplate2011</vt:lpstr>
      <vt:lpstr>Custom Design</vt:lpstr>
      <vt:lpstr>SRVCC Alerting and call forwarding</vt:lpstr>
      <vt:lpstr>Alerting SRVCC CFNR interaction</vt:lpstr>
      <vt:lpstr>Problem description</vt:lpstr>
      <vt:lpstr>Possible solutions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VoLTE Interworking</dc:title>
  <dc:creator>Afshin Abtin</dc:creator>
  <cp:keywords/>
  <dc:description>Rev A</dc:description>
  <cp:lastModifiedBy>JAxellBeforeGöteborg</cp:lastModifiedBy>
  <cp:revision>2453</cp:revision>
  <dcterms:created xsi:type="dcterms:W3CDTF">2009-08-18T09:58:28Z</dcterms:created>
  <dcterms:modified xsi:type="dcterms:W3CDTF">2018-01-15T13:36:31Z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FooterType">
    <vt:lpwstr>PresTemp</vt:lpwstr>
  </property>
  <property fmtid="{D5CDD505-2E9C-101B-9397-08002B2CF9AE}" pid="7" name="UsedFont">
    <vt:lpwstr>Arial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Internal</vt:lpwstr>
  </property>
  <property fmtid="{D5CDD505-2E9C-101B-9397-08002B2CF9AE}" pid="13" name="txtConfLabel">
    <vt:lpwstr>Ericsson Internal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>© Ericsson AB 2013</vt:lpwstr>
  </property>
  <property fmtid="{D5CDD505-2E9C-101B-9397-08002B2CF9AE}" pid="27" name="MiddleFooterField">
    <vt:lpwstr>Ericsson Internal</vt:lpwstr>
  </property>
  <property fmtid="{D5CDD505-2E9C-101B-9397-08002B2CF9AE}" pid="28" name="RightFooterField">
    <vt:lpwstr>VoLTE Interworking</vt:lpwstr>
  </property>
  <property fmtid="{D5CDD505-2E9C-101B-9397-08002B2CF9AE}" pid="29" name="RightFooterField2">
    <vt:lpwstr>2015-05-22</vt:lpwstr>
  </property>
  <property fmtid="{D5CDD505-2E9C-101B-9397-08002B2CF9AE}" pid="30" name="TotalNumb">
    <vt:bool>true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R4A</vt:lpwstr>
  </property>
  <property fmtid="{D5CDD505-2E9C-101B-9397-08002B2CF9AE}" pid="37" name="ApprovedBy">
    <vt:lpwstr>EAB/FLA/BC</vt:lpwstr>
  </property>
  <property fmtid="{D5CDD505-2E9C-101B-9397-08002B2CF9AE}" pid="38" name="DocNo">
    <vt:lpwstr/>
  </property>
  <property fmtid="{D5CDD505-2E9C-101B-9397-08002B2CF9AE}" pid="39" name="Checked">
    <vt:lpwstr/>
  </property>
  <property fmtid="{D5CDD505-2E9C-101B-9397-08002B2CF9AE}" pid="40" name="Revision">
    <vt:lpwstr>A</vt:lpwstr>
  </property>
  <property fmtid="{D5CDD505-2E9C-101B-9397-08002B2CF9AE}" pid="41" name="DocName">
    <vt:lpwstr>PRESENTATION</vt:lpwstr>
  </property>
  <property fmtid="{D5CDD505-2E9C-101B-9397-08002B2CF9AE}" pid="42" name="Title">
    <vt:lpwstr>VoLTE Interworking</vt:lpwstr>
  </property>
  <property fmtid="{D5CDD505-2E9C-101B-9397-08002B2CF9AE}" pid="43" name="Reference">
    <vt:lpwstr/>
  </property>
  <property fmtid="{D5CDD505-2E9C-101B-9397-08002B2CF9AE}" pid="44" name="Keyword">
    <vt:lpwstr/>
  </property>
  <property fmtid="{D5CDD505-2E9C-101B-9397-08002B2CF9AE}" pid="45" name="UpdateProcess">
    <vt:lpwstr>End</vt:lpwstr>
  </property>
  <property fmtid="{D5CDD505-2E9C-101B-9397-08002B2CF9AE}" pid="46" name="ContentType">
    <vt:lpwstr>EriCOLL Document</vt:lpwstr>
  </property>
  <property fmtid="{D5CDD505-2E9C-101B-9397-08002B2CF9AE}" pid="47" name="Prepared">
    <vt:lpwstr>Afshin Abtin</vt:lpwstr>
  </property>
  <property fmtid="{D5CDD505-2E9C-101B-9397-08002B2CF9AE}" pid="48" name="Date">
    <vt:lpwstr>2015-05-22</vt:lpwstr>
  </property>
  <property fmtid="{D5CDD505-2E9C-101B-9397-08002B2CF9AE}" pid="49" name="ContentTypeId">
    <vt:lpwstr>0x010100BB337192E63E44A7A744CE7393F41F4E009F808A50EAE41940ACE51AD687125D79</vt:lpwstr>
  </property>
  <property fmtid="{D5CDD505-2E9C-101B-9397-08002B2CF9AE}" pid="50" name="_dlc_DocIdItemGuid">
    <vt:lpwstr>40763a0b-a996-47a5-a429-ea99d29d836e</vt:lpwstr>
  </property>
  <property fmtid="{D5CDD505-2E9C-101B-9397-08002B2CF9AE}" pid="51" name="TaxKeyword">
    <vt:lpwstr/>
  </property>
  <property fmtid="{D5CDD505-2E9C-101B-9397-08002B2CF9AE}" pid="52" name="EriCOLLOrganizationUnit">
    <vt:lpwstr>1;#BNET DU Core ＆ IMS|4416a054-bbc8-488b-8ed7-2bb3968ea43d</vt:lpwstr>
  </property>
  <property fmtid="{D5CDD505-2E9C-101B-9397-08002B2CF9AE}" pid="53" name="EriCOLLCategory">
    <vt:lpwstr/>
  </property>
  <property fmtid="{D5CDD505-2E9C-101B-9397-08002B2CF9AE}" pid="54" name="EriCOLLCountry">
    <vt:lpwstr/>
  </property>
  <property fmtid="{D5CDD505-2E9C-101B-9397-08002B2CF9AE}" pid="55" name="EriCOLLCompetence">
    <vt:lpwstr/>
  </property>
  <property fmtid="{D5CDD505-2E9C-101B-9397-08002B2CF9AE}" pid="56" name="EriCOLLCustomer">
    <vt:lpwstr/>
  </property>
  <property fmtid="{D5CDD505-2E9C-101B-9397-08002B2CF9AE}" pid="57" name="EriCOLLProducts">
    <vt:lpwstr/>
  </property>
  <property fmtid="{D5CDD505-2E9C-101B-9397-08002B2CF9AE}" pid="58" name="EriCOLLProjects">
    <vt:lpwstr/>
  </property>
  <property fmtid="{D5CDD505-2E9C-101B-9397-08002B2CF9AE}" pid="59" name="EriCOLLProcess">
    <vt:lpwstr/>
  </property>
</Properties>
</file>