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</p:sldMasterIdLst>
  <p:notesMasterIdLst>
    <p:notesMasterId r:id="rId17"/>
  </p:notesMasterIdLst>
  <p:handoutMasterIdLst>
    <p:handoutMasterId r:id="rId18"/>
  </p:handoutMasterIdLst>
  <p:sldIdLst>
    <p:sldId id="363" r:id="rId7"/>
    <p:sldId id="381" r:id="rId8"/>
    <p:sldId id="382" r:id="rId9"/>
    <p:sldId id="383" r:id="rId10"/>
    <p:sldId id="384" r:id="rId11"/>
    <p:sldId id="387" r:id="rId12"/>
    <p:sldId id="385" r:id="rId13"/>
    <p:sldId id="386" r:id="rId14"/>
    <p:sldId id="388" r:id="rId15"/>
    <p:sldId id="380" r:id="rId16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1" userDrawn="1">
          <p15:clr>
            <a:srgbClr val="A4A3A4"/>
          </p15:clr>
        </p15:guide>
        <p15:guide id="2" pos="2320" userDrawn="1">
          <p15:clr>
            <a:srgbClr val="A4A3A4"/>
          </p15:clr>
        </p15:guide>
        <p15:guide id="3" orient="horz" pos="3024" userDrawn="1">
          <p15:clr>
            <a:srgbClr val="A4A3A4"/>
          </p15:clr>
        </p15:guide>
        <p15:guide id="4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FFCC"/>
    <a:srgbClr val="FFFF99"/>
    <a:srgbClr val="FFFF66"/>
    <a:srgbClr val="FFFF00"/>
    <a:srgbClr val="EAEF25"/>
    <a:srgbClr val="000000"/>
    <a:srgbClr val="124192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900" autoAdjust="0"/>
  </p:normalViewPr>
  <p:slideViewPr>
    <p:cSldViewPr snapToGrid="0">
      <p:cViewPr varScale="1">
        <p:scale>
          <a:sx n="97" d="100"/>
          <a:sy n="97" d="100"/>
        </p:scale>
        <p:origin x="174" y="27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02" y="66"/>
      </p:cViewPr>
      <p:guideLst>
        <p:guide orient="horz" pos="2781"/>
        <p:guide pos="2320"/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3CF566-20B4-446C-98EB-C0BF9DAA5B71}" type="datetime1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138650-635B-44C6-AE0D-6574B257B622}" type="datetime1">
              <a:rPr lang="en-US" smtClean="0"/>
              <a:t>11/9/2017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04" tIns="47302" rIns="94604" bIns="4730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wrap="square" lIns="94604" tIns="47302" rIns="94604" bIns="473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1" cy="480060"/>
          </a:xfrm>
          <a:prstGeom prst="rect">
            <a:avLst/>
          </a:prstGeom>
        </p:spPr>
        <p:txBody>
          <a:bodyPr vert="horz" lIns="94604" tIns="47302" rIns="94604" bIns="4730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72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16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1600" baseline="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200"/>
            </a:lvl4pPr>
            <a:lvl5pPr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GB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14640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001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49585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2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4" r:id="rId4"/>
    <p:sldLayoutId id="2147483816" r:id="rId5"/>
    <p:sldLayoutId id="2147483817" r:id="rId6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1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idx="1"/>
          </p:nvPr>
        </p:nvSpPr>
        <p:spPr>
          <a:xfrm>
            <a:off x="418119" y="1653802"/>
            <a:ext cx="8229600" cy="2931646"/>
          </a:xfrm>
        </p:spPr>
        <p:txBody>
          <a:bodyPr/>
          <a:lstStyle/>
          <a:p>
            <a:pPr marL="0" indent="0">
              <a:buNone/>
            </a:pPr>
            <a:r>
              <a:rPr lang="en-US" sz="5400" dirty="0">
                <a:solidFill>
                  <a:schemeClr val="tx1"/>
                </a:solidFill>
              </a:rPr>
              <a:t>5G PWS Architecture Selection</a:t>
            </a:r>
          </a:p>
          <a:p>
            <a:pPr marL="0" indent="0" eaLnBrk="1" hangingPunct="1">
              <a:buNone/>
            </a:pPr>
            <a:endParaRPr lang="en-GB" sz="5400" dirty="0">
              <a:solidFill>
                <a:schemeClr val="bg2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D50802-1D1C-4321-AE8A-A241D954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4290" y="534439"/>
            <a:ext cx="1305359" cy="311789"/>
          </a:xfrm>
        </p:spPr>
        <p:txBody>
          <a:bodyPr/>
          <a:lstStyle/>
          <a:p>
            <a:r>
              <a:rPr lang="fr-FR"/>
              <a:t>C1-174770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sz="quarter" idx="13"/>
          </p:nvPr>
        </p:nvSpPr>
        <p:spPr>
          <a:xfrm>
            <a:off x="432000" y="3830190"/>
            <a:ext cx="8227649" cy="301625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  <a:cs typeface="Arial"/>
              </a:rPr>
              <a:t>Nokia, Nokia Shanghai Bell, One2many, </a:t>
            </a:r>
            <a:r>
              <a:rPr lang="en-GB" b="1" dirty="0">
                <a:solidFill>
                  <a:schemeClr val="tx1"/>
                </a:solidFill>
                <a:cs typeface="Arial"/>
              </a:rPr>
              <a:t>NTT Docomo, AT&amp;T</a:t>
            </a:r>
            <a:endParaRPr lang="en-US" b="1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" name="Footer Placeholder 8"/>
          <p:cNvSpPr txBox="1">
            <a:spLocks/>
          </p:cNvSpPr>
          <p:nvPr/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+mn-lt"/>
                <a:cs typeface="Arial" charset="0"/>
              </a:rPr>
              <a:t>&lt;Change information classification in footer&gt;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0F07CE-83BA-47A1-8FF7-E36468D815C8}"/>
              </a:ext>
            </a:extLst>
          </p:cNvPr>
          <p:cNvSpPr txBox="1">
            <a:spLocks/>
          </p:cNvSpPr>
          <p:nvPr/>
        </p:nvSpPr>
        <p:spPr bwMode="auto">
          <a:xfrm>
            <a:off x="418119" y="372140"/>
            <a:ext cx="5444799" cy="63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1"/>
                </a:solidFill>
                <a:cs typeface="Arial"/>
              </a:rPr>
              <a:t>3GPP TSG-CT WG1 Meeting #107	</a:t>
            </a:r>
            <a:endParaRPr lang="en-US" b="1" dirty="0">
              <a:solidFill>
                <a:schemeClr val="tx1"/>
              </a:solidFill>
              <a:cs typeface="Arial"/>
            </a:endParaRPr>
          </a:p>
          <a:p>
            <a:r>
              <a:rPr lang="en-GB" b="1" dirty="0">
                <a:solidFill>
                  <a:schemeClr val="tx1"/>
                </a:solidFill>
                <a:cs typeface="Arial"/>
              </a:rPr>
              <a:t>Reno (US), November 27 - December 1 2017</a:t>
            </a:r>
            <a:endParaRPr lang="en-US" b="1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37331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0573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941293"/>
            <a:ext cx="8453350" cy="3207955"/>
          </a:xfrm>
        </p:spPr>
        <p:txBody>
          <a:bodyPr/>
          <a:lstStyle/>
          <a:p>
            <a:pPr>
              <a:buClr>
                <a:schemeClr val="hlink"/>
              </a:buClr>
              <a:buFontTx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/>
                </a:solidFill>
              </a:rPr>
              <a:t>PWS service is Rel-15 feature for 5G system</a:t>
            </a:r>
          </a:p>
          <a:p>
            <a:pPr>
              <a:buClr>
                <a:schemeClr val="hlink"/>
              </a:buClr>
              <a:buFontTx/>
              <a:buChar char="•"/>
              <a:tabLst>
                <a:tab pos="3946525" algn="l"/>
              </a:tabLst>
            </a:pPr>
            <a:r>
              <a:rPr lang="en-US" sz="1800" dirty="0">
                <a:solidFill>
                  <a:schemeClr val="tx1"/>
                </a:solidFill>
              </a:rPr>
              <a:t>It has been agreed that: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5G PWS will have the same functionality as E-UTRAN PWS for 4G.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Same CBS technology framework is used for technical realization of PWS in 5G system.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PWS Service for 5G System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4391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06245"/>
            <a:ext cx="8453350" cy="3343003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1600" dirty="0">
                <a:solidFill>
                  <a:schemeClr val="tx1"/>
                </a:solidFill>
              </a:rPr>
              <a:t>In current 4G PWS implementation, the MME provides two main functionalities:</a:t>
            </a:r>
            <a:endParaRPr lang="en-US" sz="1600" dirty="0">
              <a:solidFill>
                <a:schemeClr val="tx1"/>
              </a:solidFill>
            </a:endParaRPr>
          </a:p>
          <a:p>
            <a:pPr marL="800100" lvl="1" indent="-342900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+mj-lt"/>
              <a:buAutoNum type="arabicParenR"/>
              <a:tabLst>
                <a:tab pos="3946525" algn="l"/>
              </a:tabLst>
            </a:pPr>
            <a:r>
              <a:rPr lang="en-GB" sz="1600" dirty="0">
                <a:solidFill>
                  <a:schemeClr val="tx1"/>
                </a:solidFill>
              </a:rPr>
              <a:t>Warning Message Routing </a:t>
            </a:r>
          </a:p>
          <a:p>
            <a:pPr marL="855875" lvl="2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1400" dirty="0">
                <a:solidFill>
                  <a:schemeClr val="tx1"/>
                </a:solidFill>
              </a:rPr>
              <a:t>interface with </a:t>
            </a:r>
            <a:r>
              <a:rPr lang="en-GB" sz="1400" dirty="0" err="1">
                <a:solidFill>
                  <a:schemeClr val="tx1"/>
                </a:solidFill>
              </a:rPr>
              <a:t>eNode</a:t>
            </a:r>
            <a:r>
              <a:rPr lang="en-GB" sz="1400" dirty="0">
                <a:solidFill>
                  <a:schemeClr val="tx1"/>
                </a:solidFill>
              </a:rPr>
              <a:t> B and CBC to provide warning message routing/notification</a:t>
            </a:r>
            <a:endParaRPr lang="en-US" sz="1400" dirty="0">
              <a:solidFill>
                <a:schemeClr val="tx1"/>
              </a:solidFill>
            </a:endParaRPr>
          </a:p>
          <a:p>
            <a:pPr marL="800100" lvl="1" indent="-342900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+mj-lt"/>
              <a:buAutoNum type="arabicParenR"/>
              <a:tabLst>
                <a:tab pos="3946525" algn="l"/>
              </a:tabLst>
            </a:pPr>
            <a:r>
              <a:rPr lang="en-GB" sz="1600" dirty="0">
                <a:solidFill>
                  <a:schemeClr val="tx1"/>
                </a:solidFill>
              </a:rPr>
              <a:t>Warning Message Handling and Status Tracking/Reporting</a:t>
            </a:r>
          </a:p>
          <a:p>
            <a:pPr marL="855875" lvl="2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400" dirty="0">
                <a:solidFill>
                  <a:schemeClr val="tx1"/>
                </a:solidFill>
              </a:rPr>
              <a:t>Interpretation of commands from the CBC</a:t>
            </a:r>
          </a:p>
          <a:p>
            <a:pPr marL="855875" lvl="2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sz="1400" dirty="0">
                <a:solidFill>
                  <a:schemeClr val="tx1"/>
                </a:solidFill>
              </a:rPr>
              <a:t>Storage of messages from the CBC</a:t>
            </a:r>
            <a:r>
              <a:rPr lang="en-GB" sz="1400" dirty="0">
                <a:solidFill>
                  <a:schemeClr val="tx1"/>
                </a:solidFill>
              </a:rPr>
              <a:t>.</a:t>
            </a:r>
            <a:endParaRPr lang="en-US" sz="1400" dirty="0">
              <a:solidFill>
                <a:schemeClr val="tx1"/>
              </a:solidFill>
            </a:endParaRPr>
          </a:p>
          <a:p>
            <a:pPr marL="855875" lvl="2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1400" dirty="0">
                <a:solidFill>
                  <a:schemeClr val="tx1"/>
                </a:solidFill>
              </a:rPr>
              <a:t>track and report warning message delivery and cancellation status and failure/restart indication,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Current PWS Functionality (4G LTE)</a:t>
            </a:r>
            <a:endParaRPr lang="en-US" sz="2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5BCC75-8650-460D-B0A5-AC3CBE15D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366" y="2825567"/>
            <a:ext cx="5136428" cy="199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24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941293"/>
            <a:ext cx="8453350" cy="3207955"/>
          </a:xfrm>
        </p:spPr>
        <p:txBody>
          <a:bodyPr/>
          <a:lstStyle/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1600" dirty="0">
                <a:solidFill>
                  <a:schemeClr val="tx1"/>
                </a:solidFill>
              </a:rPr>
              <a:t>To support PWS in 5G, the functionalities provided by the MME in 4G needs to be mapped to 5G network functions. </a:t>
            </a:r>
          </a:p>
          <a:p>
            <a:pPr marL="168275" lvl="1" indent="-168275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sz="1600" dirty="0">
                <a:solidFill>
                  <a:schemeClr val="tx1"/>
                </a:solidFill>
              </a:rPr>
              <a:t>Since AMF function in 5G core network is defined to provide generic routing function, the PWS functionalities can be provided by AMF: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Mapping PWS Functionality to 5G System</a:t>
            </a:r>
            <a:endParaRPr lang="en-US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096115-E6C9-4A5D-B3A6-5D38F0D62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828" y="2169667"/>
            <a:ext cx="4857143" cy="1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25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05071"/>
            <a:ext cx="8453350" cy="4011730"/>
          </a:xfrm>
        </p:spPr>
        <p:txBody>
          <a:bodyPr/>
          <a:lstStyle/>
          <a:p>
            <a:pPr marL="168275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dirty="0">
                <a:solidFill>
                  <a:schemeClr val="tx1"/>
                </a:solidFill>
              </a:rPr>
              <a:t>For this arrangement, depending on whether the interface between AMF and CBC is Service based or via </a:t>
            </a:r>
            <a:r>
              <a:rPr lang="en-GB" dirty="0" err="1">
                <a:solidFill>
                  <a:schemeClr val="tx1"/>
                </a:solidFill>
              </a:rPr>
              <a:t>SBc</a:t>
            </a:r>
            <a:r>
              <a:rPr lang="en-GB" dirty="0">
                <a:solidFill>
                  <a:schemeClr val="tx1"/>
                </a:solidFill>
              </a:rPr>
              <a:t>-like interface, two architecture options are possible: 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u="sng" dirty="0">
                <a:solidFill>
                  <a:schemeClr val="tx1"/>
                </a:solidFill>
              </a:rPr>
              <a:t>Option 1) AMF&lt;-&gt; CBC via Service based Interface</a:t>
            </a:r>
          </a:p>
          <a:p>
            <a:pPr lvl="2"/>
            <a:r>
              <a:rPr lang="en-GB" dirty="0">
                <a:solidFill>
                  <a:schemeClr val="tx1"/>
                </a:solidFill>
              </a:rPr>
              <a:t>The AMF interfaces with CBC and NG-RAN to enable PWS service with the interface between AMF and CBC implemented as service based interface. CBC uses AMF communication services to forward warning messages to NG-RAN and to subscribe to receive warning delivery related notifications.</a:t>
            </a:r>
            <a:endParaRPr lang="en-US" dirty="0">
              <a:solidFill>
                <a:schemeClr val="tx1"/>
              </a:solidFill>
            </a:endParaRP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endParaRPr lang="en-US" sz="500" dirty="0"/>
          </a:p>
          <a:p>
            <a:pPr lvl="1"/>
            <a:r>
              <a:rPr lang="en-GB" u="sng" dirty="0">
                <a:solidFill>
                  <a:schemeClr val="tx1"/>
                </a:solidFill>
              </a:rPr>
              <a:t>Option 2) AMF &lt;-&gt;CBC via </a:t>
            </a:r>
            <a:r>
              <a:rPr lang="en-GB" u="sng" dirty="0" err="1">
                <a:solidFill>
                  <a:schemeClr val="tx1"/>
                </a:solidFill>
              </a:rPr>
              <a:t>SBc</a:t>
            </a:r>
            <a:r>
              <a:rPr lang="en-GB" u="sng" dirty="0">
                <a:solidFill>
                  <a:schemeClr val="tx1"/>
                </a:solidFill>
              </a:rPr>
              <a:t> like Interface</a:t>
            </a:r>
            <a:endParaRPr lang="en-US" u="sng" dirty="0">
              <a:solidFill>
                <a:schemeClr val="tx1"/>
              </a:solidFill>
            </a:endParaRPr>
          </a:p>
          <a:p>
            <a:pPr lvl="2"/>
            <a:r>
              <a:rPr lang="en-GB" dirty="0">
                <a:solidFill>
                  <a:schemeClr val="tx1"/>
                </a:solidFill>
              </a:rPr>
              <a:t>The AMF interfaces with CBC and NG-RAN to enable PWS service by using </a:t>
            </a:r>
            <a:r>
              <a:rPr lang="en-GB" dirty="0" err="1">
                <a:solidFill>
                  <a:schemeClr val="tx1"/>
                </a:solidFill>
              </a:rPr>
              <a:t>SBc</a:t>
            </a:r>
            <a:r>
              <a:rPr lang="en-GB" dirty="0">
                <a:solidFill>
                  <a:schemeClr val="tx1"/>
                </a:solidFill>
              </a:rPr>
              <a:t>-like protocol interface (referred to as "</a:t>
            </a:r>
            <a:r>
              <a:rPr lang="en-GB" dirty="0" err="1">
                <a:solidFill>
                  <a:schemeClr val="tx1"/>
                </a:solidFill>
              </a:rPr>
              <a:t>NBc</a:t>
            </a:r>
            <a:r>
              <a:rPr lang="en-GB" dirty="0">
                <a:solidFill>
                  <a:schemeClr val="tx1"/>
                </a:solidFill>
              </a:rPr>
              <a:t>" interface in the diagram) between AMF and CBC.  Same protocol stack and procedures for </a:t>
            </a:r>
            <a:r>
              <a:rPr lang="en-GB" dirty="0" err="1">
                <a:solidFill>
                  <a:schemeClr val="tx1"/>
                </a:solidFill>
              </a:rPr>
              <a:t>SBc</a:t>
            </a:r>
            <a:r>
              <a:rPr lang="en-GB" dirty="0">
                <a:solidFill>
                  <a:schemeClr val="tx1"/>
                </a:solidFill>
              </a:rPr>
              <a:t> interface will be re-used for </a:t>
            </a:r>
            <a:r>
              <a:rPr lang="en-GB" dirty="0" err="1">
                <a:solidFill>
                  <a:schemeClr val="tx1"/>
                </a:solidFill>
              </a:rPr>
              <a:t>NBc</a:t>
            </a:r>
            <a:r>
              <a:rPr lang="en-GB" dirty="0">
                <a:solidFill>
                  <a:schemeClr val="tx1"/>
                </a:solidFill>
              </a:rPr>
              <a:t> interface.</a:t>
            </a:r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Architecture Options</a:t>
            </a:r>
            <a:endParaRPr lang="en-US" sz="2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2DC91B-D7C3-4030-A76B-2720DEA8A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823" y="2351711"/>
            <a:ext cx="4296529" cy="6557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6140DD-DAC2-4F13-A381-CBF6731E1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823" y="4159451"/>
            <a:ext cx="4296529" cy="6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44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65239"/>
            <a:ext cx="8453350" cy="3951561"/>
          </a:xfrm>
        </p:spPr>
        <p:txBody>
          <a:bodyPr/>
          <a:lstStyle/>
          <a:p>
            <a:pPr marL="168275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dirty="0">
                <a:solidFill>
                  <a:schemeClr val="tx1"/>
                </a:solidFill>
              </a:rPr>
              <a:t>LS (C1-173502) sent to SA2 on the applicability of service based interface for legacy core network elements.</a:t>
            </a:r>
          </a:p>
          <a:p>
            <a:pPr marL="168275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US" dirty="0">
                <a:solidFill>
                  <a:schemeClr val="tx1"/>
                </a:solidFill>
              </a:rPr>
              <a:t>Unfortunately SA2 reply LS was not able to provide clear guidance:</a:t>
            </a:r>
            <a:endParaRPr lang="en-GB" dirty="0">
              <a:solidFill>
                <a:schemeClr val="tx1"/>
              </a:solidFill>
            </a:endParaRPr>
          </a:p>
          <a:p>
            <a:pPr marL="461012" lvl="2" indent="0">
              <a:buNone/>
            </a:pPr>
            <a:r>
              <a:rPr lang="en-GB" sz="1400" dirty="0">
                <a:solidFill>
                  <a:schemeClr val="accent6">
                    <a:lumMod val="10000"/>
                  </a:schemeClr>
                </a:solidFill>
              </a:rPr>
              <a:t>Service based interfaces are defined for all the interactions between the new 5G Core control plane network functions defined in TS 23.501 (e.g. AMF, SMF, 5G-EIR), and these interfaces are listed in clause 4.2.6 of TS 23.501 for the interfaces that are under SA2 remit.</a:t>
            </a:r>
            <a:endParaRPr lang="en-US" sz="1400" dirty="0">
              <a:solidFill>
                <a:schemeClr val="accent6">
                  <a:lumMod val="10000"/>
                </a:schemeClr>
              </a:solidFill>
            </a:endParaRPr>
          </a:p>
          <a:p>
            <a:pPr marL="461012" lvl="2" indent="0">
              <a:buNone/>
            </a:pPr>
            <a:r>
              <a:rPr lang="en-GB" sz="1400" dirty="0">
                <a:solidFill>
                  <a:schemeClr val="accent6">
                    <a:lumMod val="10000"/>
                  </a:schemeClr>
                </a:solidFill>
              </a:rPr>
              <a:t>SA2 wishes to point out that </a:t>
            </a:r>
            <a:r>
              <a:rPr lang="en-GB" sz="140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there is no general conclusion and it needs case by case consideration whether service-based interface shall be used when 5G CP NF interact with legacy core network element</a:t>
            </a:r>
            <a:r>
              <a:rPr lang="en-GB" sz="1400" dirty="0">
                <a:solidFill>
                  <a:schemeClr val="accent6">
                    <a:lumMod val="10000"/>
                  </a:schemeClr>
                </a:solidFill>
              </a:rPr>
              <a:t>. N26 reference point with MME is supported as a Point to point interface (in order to support EPS interworking – interworking architecture in clause 4.3.1) based on S10 (GTP-C) to minimize the impact to EPC.</a:t>
            </a:r>
            <a:endParaRPr lang="en-US" sz="1400" dirty="0">
              <a:solidFill>
                <a:schemeClr val="accent6">
                  <a:lumMod val="10000"/>
                </a:schemeClr>
              </a:solidFill>
            </a:endParaRPr>
          </a:p>
          <a:p>
            <a:pPr marL="461012" lvl="2" indent="0">
              <a:buNone/>
            </a:pPr>
            <a:r>
              <a:rPr lang="en-GB" sz="140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Whether or not a CBC in PWS for 5G is considered a </a:t>
            </a:r>
            <a:r>
              <a:rPr lang="en-GB" sz="1400" b="1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legacy</a:t>
            </a:r>
            <a:r>
              <a:rPr lang="en-GB" sz="140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 core network element or a </a:t>
            </a:r>
            <a:r>
              <a:rPr lang="en-GB" sz="1400" b="1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new</a:t>
            </a:r>
            <a:r>
              <a:rPr lang="en-GB" sz="1400" dirty="0">
                <a:solidFill>
                  <a:schemeClr val="accent6">
                    <a:lumMod val="10000"/>
                  </a:schemeClr>
                </a:solidFill>
                <a:highlight>
                  <a:srgbClr val="FFFF00"/>
                </a:highlight>
              </a:rPr>
              <a:t> 5G Core control plane network function is CT1 decision</a:t>
            </a:r>
            <a:r>
              <a:rPr lang="en-GB" sz="1400" dirty="0">
                <a:solidFill>
                  <a:schemeClr val="accent6">
                    <a:lumMod val="10000"/>
                  </a:schemeClr>
                </a:solidFill>
              </a:rPr>
              <a:t>. As per attached </a:t>
            </a:r>
            <a:r>
              <a:rPr lang="en-GB" sz="1400" dirty="0" err="1">
                <a:solidFill>
                  <a:schemeClr val="accent6">
                    <a:lumMod val="10000"/>
                  </a:schemeClr>
                </a:solidFill>
              </a:rPr>
              <a:t>pCR</a:t>
            </a:r>
            <a:r>
              <a:rPr lang="en-GB" sz="1400" dirty="0">
                <a:solidFill>
                  <a:schemeClr val="accent6">
                    <a:lumMod val="10000"/>
                  </a:schemeClr>
                </a:solidFill>
              </a:rPr>
              <a:t> approved, SA2 assumes that PWS architecture will be specified by CT1 for 5G System in TS 23.041.</a:t>
            </a:r>
            <a:endParaRPr lang="en-US" sz="1400" dirty="0">
              <a:solidFill>
                <a:schemeClr val="accent6">
                  <a:lumMod val="10000"/>
                </a:schemeClr>
              </a:solidFill>
            </a:endParaRPr>
          </a:p>
          <a:p>
            <a:endParaRPr lang="en-US" dirty="0"/>
          </a:p>
          <a:p>
            <a:pPr marL="460800" lvl="2" indent="0" hangingPunct="0">
              <a:buNone/>
            </a:pPr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Current Status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76346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CBC is a legacy network element that is already widely deployed. </a:t>
            </a:r>
            <a:r>
              <a:rPr lang="en-US" dirty="0">
                <a:solidFill>
                  <a:schemeClr val="tx1"/>
                </a:solidFill>
              </a:rPr>
              <a:t>It may be already connected to </a:t>
            </a:r>
            <a:r>
              <a:rPr lang="en-US" dirty="0" err="1">
                <a:solidFill>
                  <a:schemeClr val="tx1"/>
                </a:solidFill>
              </a:rPr>
              <a:t>BSCs/RNCs/MMEs</a:t>
            </a:r>
            <a:r>
              <a:rPr lang="en-US" dirty="0">
                <a:solidFill>
                  <a:schemeClr val="tx1"/>
                </a:solidFill>
              </a:rPr>
              <a:t> as well as </a:t>
            </a:r>
            <a:r>
              <a:rPr lang="en-US" dirty="0" err="1">
                <a:solidFill>
                  <a:schemeClr val="tx1"/>
                </a:solidFill>
              </a:rPr>
              <a:t>CBEs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r>
              <a:rPr lang="en-GB" dirty="0">
                <a:solidFill>
                  <a:schemeClr val="tx1"/>
                </a:solidFill>
              </a:rPr>
              <a:t>Also NG-RAN can be either NR or E-UTRA based. NG-</a:t>
            </a:r>
            <a:r>
              <a:rPr lang="en-GB" dirty="0" err="1">
                <a:solidFill>
                  <a:schemeClr val="tx1"/>
                </a:solidFill>
              </a:rPr>
              <a:t>eNB</a:t>
            </a:r>
            <a:r>
              <a:rPr lang="en-GB" dirty="0">
                <a:solidFill>
                  <a:schemeClr val="tx1"/>
                </a:solidFill>
              </a:rPr>
              <a:t> can connect to 5GC via N2 interface. Since </a:t>
            </a:r>
            <a:r>
              <a:rPr lang="en-GB" dirty="0" err="1">
                <a:solidFill>
                  <a:schemeClr val="tx1"/>
                </a:solidFill>
              </a:rPr>
              <a:t>SBc</a:t>
            </a:r>
            <a:r>
              <a:rPr lang="en-GB" dirty="0">
                <a:solidFill>
                  <a:schemeClr val="tx1"/>
                </a:solidFill>
              </a:rPr>
              <a:t> is already used as interface between CBC and MME in the EPC network for interfacing </a:t>
            </a:r>
            <a:r>
              <a:rPr lang="en-GB" dirty="0" err="1">
                <a:solidFill>
                  <a:schemeClr val="tx1"/>
                </a:solidFill>
              </a:rPr>
              <a:t>eNB</a:t>
            </a:r>
            <a:r>
              <a:rPr lang="en-GB" dirty="0">
                <a:solidFill>
                  <a:schemeClr val="tx1"/>
                </a:solidFill>
              </a:rPr>
              <a:t>, it would be desired that the same </a:t>
            </a:r>
            <a:r>
              <a:rPr lang="en-GB" dirty="0" err="1">
                <a:solidFill>
                  <a:schemeClr val="tx1"/>
                </a:solidFill>
              </a:rPr>
              <a:t>SBc</a:t>
            </a:r>
            <a:r>
              <a:rPr lang="en-GB" dirty="0">
                <a:solidFill>
                  <a:schemeClr val="tx1"/>
                </a:solidFill>
              </a:rPr>
              <a:t> interface can be used between CBC and AMF in the NG-CN for interfacing NG-RAN including NG-</a:t>
            </a:r>
            <a:r>
              <a:rPr lang="en-GB" dirty="0" err="1">
                <a:solidFill>
                  <a:schemeClr val="tx1"/>
                </a:solidFill>
              </a:rPr>
              <a:t>eNB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If the interface between AMF and CBC is defined to be service based, besides implementation efforts, it would also require CBC to </a:t>
            </a:r>
            <a:r>
              <a:rPr lang="en-GB" dirty="0">
                <a:solidFill>
                  <a:schemeClr val="tx1"/>
                </a:solidFill>
              </a:rPr>
              <a:t>maintain separate interfaces for same warning message delivery operations which is not desired.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Analysis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89453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4C6E04-17C0-438A-91DA-D80BC7EC6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DA7C18-1DDE-41FD-80F1-63D39E4B0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Solution Evaluation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2F3145-686F-429D-895F-4E941CD92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91585"/>
              </p:ext>
            </p:extLst>
          </p:nvPr>
        </p:nvGraphicFramePr>
        <p:xfrm>
          <a:off x="578954" y="739902"/>
          <a:ext cx="7180000" cy="3758837"/>
        </p:xfrm>
        <a:graphic>
          <a:graphicData uri="http://schemas.openxmlformats.org/drawingml/2006/table">
            <a:tbl>
              <a:tblPr firstRow="1" bandRow="1"/>
              <a:tblGrid>
                <a:gridCol w="1795000">
                  <a:extLst>
                    <a:ext uri="{9D8B030D-6E8A-4147-A177-3AD203B41FA5}">
                      <a16:colId xmlns:a16="http://schemas.microsoft.com/office/drawing/2014/main" val="579768235"/>
                    </a:ext>
                  </a:extLst>
                </a:gridCol>
                <a:gridCol w="1860672">
                  <a:extLst>
                    <a:ext uri="{9D8B030D-6E8A-4147-A177-3AD203B41FA5}">
                      <a16:colId xmlns:a16="http://schemas.microsoft.com/office/drawing/2014/main" val="967682717"/>
                    </a:ext>
                  </a:extLst>
                </a:gridCol>
                <a:gridCol w="1914575">
                  <a:extLst>
                    <a:ext uri="{9D8B030D-6E8A-4147-A177-3AD203B41FA5}">
                      <a16:colId xmlns:a16="http://schemas.microsoft.com/office/drawing/2014/main" val="3789470344"/>
                    </a:ext>
                  </a:extLst>
                </a:gridCol>
                <a:gridCol w="1609753">
                  <a:extLst>
                    <a:ext uri="{9D8B030D-6E8A-4147-A177-3AD203B41FA5}">
                      <a16:colId xmlns:a16="http://schemas.microsoft.com/office/drawing/2014/main" val="1298431012"/>
                    </a:ext>
                  </a:extLst>
                </a:gridCol>
              </a:tblGrid>
              <a:tr h="7695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Evaluation Criteria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(Direct SBI between AMF&lt;-&gt;CBC )</a:t>
                      </a:r>
                    </a:p>
                    <a:p>
                      <a:pPr marL="0" algn="l" defTabSz="457200" rtl="0" eaLnBrk="1" latinLnBrk="0" hangingPunct="1"/>
                      <a:endParaRPr lang="en-US" sz="1100" b="1" kern="1200" dirty="0">
                        <a:solidFill>
                          <a:schemeClr val="tx1"/>
                        </a:solidFill>
                        <a:latin typeface="Nokia Pure Text Ligh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2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050" b="1" kern="1200" dirty="0">
                          <a:solidFill>
                            <a:schemeClr val="tx1"/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AMF&lt;-&gt;CBC via </a:t>
                      </a:r>
                      <a:r>
                        <a:rPr lang="en-US" sz="1050" b="1" kern="1200" dirty="0" err="1">
                          <a:solidFill>
                            <a:schemeClr val="tx1"/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SBc</a:t>
                      </a:r>
                      <a:r>
                        <a:rPr lang="en-US" sz="1050" b="1" kern="1200" dirty="0">
                          <a:solidFill>
                            <a:schemeClr val="tx1"/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 like interface</a:t>
                      </a:r>
                      <a:r>
                        <a:rPr lang="en-US" sz="105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50" b="1" kern="1200" dirty="0">
                          <a:solidFill>
                            <a:schemeClr val="tx1"/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Comments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024603"/>
                  </a:ext>
                </a:extLst>
              </a:tr>
              <a:tr h="43352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/>
                        <a:t>Support existing CBC deployments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/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648098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/>
                        <a:t>Impact to AMF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Yes (AMF to provide both routing and PWS handling functionality)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Yes (AMF to provide both routing and PWS handling functionality)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/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07768"/>
                  </a:ext>
                </a:extLst>
              </a:tr>
              <a:tr h="286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/>
                        <a:t>Impact to CBC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Yes             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875860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/>
                        <a:t>Implementation Efforts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new protocol stack and interface</a:t>
                      </a:r>
                    </a:p>
                    <a:p>
                      <a:endParaRPr lang="en-US" sz="1000" dirty="0"/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reusing existing </a:t>
                      </a:r>
                      <a:r>
                        <a:rPr lang="en-US" sz="1000" dirty="0" err="1"/>
                        <a:t>SBc</a:t>
                      </a:r>
                      <a:r>
                        <a:rPr lang="en-US" sz="1000" dirty="0"/>
                        <a:t> Protocol, only AMF requires change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497219"/>
                  </a:ext>
                </a:extLst>
              </a:tr>
              <a:tr h="56539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Maintenance Efforts on CBC side</a:t>
                      </a:r>
                    </a:p>
                    <a:p>
                      <a:endParaRPr lang="en-US" sz="1000" b="1" dirty="0"/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Require maintaining additional interface (for 5G RAT)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Same interface as 4G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529006"/>
                  </a:ext>
                </a:extLst>
              </a:tr>
              <a:tr h="57309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/>
                        <a:t>Future evolution &amp; Architecture Flexibility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Both AMF and CBC need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/>
                        <a:t>Both AMF and CBC need to be upgraded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63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686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348B87-A355-48DA-B3A6-71C21A706B6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18118" y="934278"/>
            <a:ext cx="8308800" cy="3706122"/>
          </a:xfrm>
        </p:spPr>
        <p:txBody>
          <a:bodyPr/>
          <a:lstStyle/>
          <a:p>
            <a:r>
              <a:rPr lang="en-GB" sz="1800" dirty="0">
                <a:solidFill>
                  <a:schemeClr val="tx1"/>
                </a:solidFill>
              </a:rPr>
              <a:t>It is proposed to standardize Option 2) to support PWS in 5G by reusing existing </a:t>
            </a:r>
            <a:r>
              <a:rPr lang="en-GB" sz="1800" dirty="0" err="1">
                <a:solidFill>
                  <a:schemeClr val="tx1"/>
                </a:solidFill>
              </a:rPr>
              <a:t>SBc</a:t>
            </a:r>
            <a:r>
              <a:rPr lang="en-GB" sz="1800" dirty="0">
                <a:solidFill>
                  <a:schemeClr val="tx1"/>
                </a:solidFill>
              </a:rPr>
              <a:t> interface.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CB0BC-180C-4276-B767-B8EC157D9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051F27-B512-4E3A-90FC-BE3B451D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86564424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PowerPoint Template Nokia Pure Macro Free v2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120F0402-5B54-43F4-8A9F-2E558A3290A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5D79AFE6-89E7-4877-BC91-EC00A0B9197F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98F8C24F-54C3-47E0-82B9-3593DFB7CAB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humbnail xmlns="786557d1-266b-44a4-a63a-d4012d85df0f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2" ma:contentTypeDescription="Create a new document." ma:contentTypeScope="" ma:versionID="7c7f3901052d270e3fbdd9c43b18f2ad">
  <xsd:schema xmlns:xsd="http://www.w3.org/2001/XMLSchema" xmlns:xs="http://www.w3.org/2001/XMLSchema" xmlns:p="http://schemas.microsoft.com/office/2006/metadata/properties" xmlns:ns1="http://schemas.microsoft.com/sharepoint/v3" xmlns:ns2="786557d1-266b-44a4-a63a-d4012d85df0f" targetNamespace="http://schemas.microsoft.com/office/2006/metadata/properties" ma:root="true" ma:fieldsID="61cda0e51997e68cd80466b51b505195" ns1:_="" ns2:_="">
    <xsd:import namespace="http://schemas.microsoft.com/sharepoint/v3"/>
    <xsd:import namespace="786557d1-266b-44a4-a63a-d4012d85df0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557d1-266b-44a4-a63a-d4012d85df0f" elementFormDefault="qualified">
    <xsd:import namespace="http://schemas.microsoft.com/office/2006/documentManagement/types"/>
    <xsd:import namespace="http://schemas.microsoft.com/office/infopath/2007/PartnerControls"/>
    <xsd:element name="Thumbnail" ma:index="10" nillable="true" ma:displayName="Thumbnail" ma:internalName="Thumbnail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E09451-33DC-4888-8FF0-2C055E158B48}">
  <ds:schemaRefs>
    <ds:schemaRef ds:uri="http://purl.org/dc/dcmitype/"/>
    <ds:schemaRef ds:uri="786557d1-266b-44a4-a63a-d4012d85df0f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sharepoint/v3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6B94861-503F-4AB8-9001-D03BA91330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6557d1-266b-44a4-a63a-d4012d85df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E3BE22-8300-462E-84ED-7A5F72C6B0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853</Words>
  <Application>Microsoft Office PowerPoint</Application>
  <PresentationFormat>On-screen Show (16:9)</PresentationFormat>
  <Paragraphs>95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Lucida Grande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Nokia PowerPoint Template Nokia Pure Macro Free v29</vt:lpstr>
      <vt:lpstr>Nokia Master Blue Background</vt:lpstr>
      <vt:lpstr>Final Slide</vt:lpstr>
      <vt:lpstr>C1-174770</vt:lpstr>
      <vt:lpstr>PWS Service for 5G System</vt:lpstr>
      <vt:lpstr>Current PWS Functionality (4G LTE)</vt:lpstr>
      <vt:lpstr>Mapping PWS Functionality to 5G System</vt:lpstr>
      <vt:lpstr>Architecture Options</vt:lpstr>
      <vt:lpstr>Current Status</vt:lpstr>
      <vt:lpstr>Analysis</vt:lpstr>
      <vt:lpstr>Solution Evaluation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2014-06-16T13:44:23Z</dcterms:created>
  <dcterms:modified xsi:type="dcterms:W3CDTF">2017-11-20T06:28:40Z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_AdHocReviewCycleID">
    <vt:i4>-291504585</vt:i4>
  </property>
  <property fmtid="{D5CDD505-2E9C-101B-9397-08002B2CF9AE}" pid="4" name="_NewReviewCycle">
    <vt:lpwstr/>
  </property>
</Properties>
</file>