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60" r:id="rId5"/>
    <p:sldId id="261" r:id="rId6"/>
    <p:sldId id="258" r:id="rId7"/>
    <p:sldId id="259" r:id="rId8"/>
    <p:sldId id="265" r:id="rId9"/>
    <p:sldId id="269" r:id="rId10"/>
    <p:sldId id="266" r:id="rId11"/>
    <p:sldId id="267" r:id="rId12"/>
    <p:sldId id="270" r:id="rId13"/>
    <p:sldId id="271" r:id="rId14"/>
    <p:sldId id="268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37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B501-7AAF-4558-A70D-EA4EF75A3B42}" type="datetimeFigureOut">
              <a:rPr lang="en-GB" smtClean="0"/>
              <a:t>06/11/2016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4524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B501-7AAF-4558-A70D-EA4EF75A3B42}" type="datetimeFigureOut">
              <a:rPr lang="en-GB" smtClean="0"/>
              <a:t>06/11/2016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6229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B501-7AAF-4558-A70D-EA4EF75A3B42}" type="datetimeFigureOut">
              <a:rPr lang="en-GB" smtClean="0"/>
              <a:t>06/11/2016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436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B501-7AAF-4558-A70D-EA4EF75A3B42}" type="datetimeFigureOut">
              <a:rPr lang="en-GB" smtClean="0"/>
              <a:t>06/11/2016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2470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B501-7AAF-4558-A70D-EA4EF75A3B42}" type="datetimeFigureOut">
              <a:rPr lang="en-GB" smtClean="0"/>
              <a:t>06/11/2016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4250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B501-7AAF-4558-A70D-EA4EF75A3B42}" type="datetimeFigureOut">
              <a:rPr lang="en-GB" smtClean="0"/>
              <a:t>06/11/2016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1011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B501-7AAF-4558-A70D-EA4EF75A3B42}" type="datetimeFigureOut">
              <a:rPr lang="en-GB" smtClean="0"/>
              <a:t>06/11/2016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3472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B501-7AAF-4558-A70D-EA4EF75A3B42}" type="datetimeFigureOut">
              <a:rPr lang="en-GB" smtClean="0"/>
              <a:t>06/11/2016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3385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B501-7AAF-4558-A70D-EA4EF75A3B42}" type="datetimeFigureOut">
              <a:rPr lang="en-GB" smtClean="0"/>
              <a:t>06/11/2016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0317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B501-7AAF-4558-A70D-EA4EF75A3B42}" type="datetimeFigureOut">
              <a:rPr lang="en-GB" smtClean="0"/>
              <a:t>06/11/2016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686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BB501-7AAF-4558-A70D-EA4EF75A3B42}" type="datetimeFigureOut">
              <a:rPr lang="en-GB" smtClean="0"/>
              <a:t>06/11/2016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8961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BB501-7AAF-4558-A70D-EA4EF75A3B42}" type="datetimeFigureOut">
              <a:rPr lang="en-GB" smtClean="0"/>
              <a:t>06/11/2016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0B056-00AB-45E8-9915-018E8B2D5EB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7236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1.emf"/><Relationship Id="rId4" Type="http://schemas.openxmlformats.org/officeDocument/2006/relationships/oleObject" Target="../embeddings/Microsoft_Word_97_-_2003_Document1.doc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40" y="2996953"/>
            <a:ext cx="9106272" cy="1008111"/>
          </a:xfrm>
        </p:spPr>
        <p:txBody>
          <a:bodyPr/>
          <a:lstStyle/>
          <a:p>
            <a:r>
              <a:rPr lang="en-GB" dirty="0" smtClean="0"/>
              <a:t>Normative Public Safety Work in Rel-14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7624" y="4077072"/>
            <a:ext cx="6400800" cy="2544688"/>
          </a:xfrm>
        </p:spPr>
        <p:txBody>
          <a:bodyPr>
            <a:normAutofit fontScale="70000" lnSpcReduction="20000"/>
          </a:bodyPr>
          <a:lstStyle/>
          <a:p>
            <a:r>
              <a:rPr lang="en-GB" dirty="0" smtClean="0">
                <a:solidFill>
                  <a:schemeClr val="tx1"/>
                </a:solidFill>
              </a:rPr>
              <a:t>What changes from Rel-13 to Rel-14</a:t>
            </a:r>
            <a:r>
              <a:rPr lang="en-GB" dirty="0" smtClean="0">
                <a:solidFill>
                  <a:schemeClr val="tx1"/>
                </a:solidFill>
              </a:rPr>
              <a:t>?</a:t>
            </a:r>
          </a:p>
          <a:p>
            <a:endParaRPr lang="en-GB" dirty="0" smtClean="0">
              <a:solidFill>
                <a:schemeClr val="tx1"/>
              </a:solidFill>
            </a:endParaRPr>
          </a:p>
          <a:p>
            <a:r>
              <a:rPr lang="en-GB" dirty="0" smtClean="0">
                <a:solidFill>
                  <a:schemeClr val="tx1"/>
                </a:solidFill>
              </a:rPr>
              <a:t>A snapshot of the work done so far in SA6 and how it impacts CT working groups</a:t>
            </a:r>
            <a:endParaRPr lang="en-GB" dirty="0" smtClean="0">
              <a:solidFill>
                <a:schemeClr val="tx1"/>
              </a:solidFill>
            </a:endParaRPr>
          </a:p>
          <a:p>
            <a:endParaRPr lang="en-GB" dirty="0" smtClean="0"/>
          </a:p>
          <a:p>
            <a:r>
              <a:rPr lang="en-GB" dirty="0" smtClean="0"/>
              <a:t>Ricky Kaura</a:t>
            </a:r>
          </a:p>
          <a:p>
            <a:r>
              <a:rPr lang="en-GB" dirty="0" smtClean="0"/>
              <a:t>Samsung Electronics</a:t>
            </a:r>
            <a:endParaRPr lang="en-GB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2243"/>
            <a:ext cx="7489825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6600FF">
                        <a:alpha val="53000"/>
                      </a:srgbClr>
                    </a:gs>
                    <a:gs pos="100000">
                      <a:schemeClr val="bg2"/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753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490066"/>
          </a:xfrm>
        </p:spPr>
        <p:txBody>
          <a:bodyPr>
            <a:noAutofit/>
          </a:bodyPr>
          <a:lstStyle/>
          <a:p>
            <a:r>
              <a:rPr lang="en-GB" sz="2800" dirty="0" smtClean="0"/>
              <a:t>Main features of MCImp-MCVideo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576064"/>
            <a:ext cx="8229600" cy="6381328"/>
          </a:xfrm>
        </p:spPr>
        <p:txBody>
          <a:bodyPr>
            <a:normAutofit fontScale="62500" lnSpcReduction="20000"/>
          </a:bodyPr>
          <a:lstStyle/>
          <a:p>
            <a:r>
              <a:rPr lang="en-GB" b="1" dirty="0" smtClean="0"/>
              <a:t>MCVideo group call</a:t>
            </a:r>
          </a:p>
          <a:p>
            <a:pPr lvl="1"/>
            <a:r>
              <a:rPr lang="en-GB" dirty="0" smtClean="0"/>
              <a:t>On-network</a:t>
            </a:r>
          </a:p>
          <a:p>
            <a:pPr lvl="2"/>
            <a:r>
              <a:rPr lang="en-GB" dirty="0" smtClean="0"/>
              <a:t>Pre-arranged</a:t>
            </a:r>
          </a:p>
          <a:p>
            <a:pPr lvl="2"/>
            <a:r>
              <a:rPr lang="en-GB" dirty="0" smtClean="0"/>
              <a:t>Chat</a:t>
            </a:r>
          </a:p>
          <a:p>
            <a:pPr lvl="1"/>
            <a:r>
              <a:rPr lang="en-GB" dirty="0" smtClean="0"/>
              <a:t>Off-network</a:t>
            </a:r>
          </a:p>
          <a:p>
            <a:pPr lvl="2"/>
            <a:r>
              <a:rPr lang="en-GB" dirty="0" smtClean="0"/>
              <a:t>Group communication set-up</a:t>
            </a:r>
          </a:p>
          <a:p>
            <a:pPr lvl="2"/>
            <a:r>
              <a:rPr lang="en-GB" dirty="0" smtClean="0"/>
              <a:t>Passive join to group communication</a:t>
            </a:r>
          </a:p>
          <a:p>
            <a:pPr lvl="2"/>
            <a:r>
              <a:rPr lang="en-GB" dirty="0" smtClean="0"/>
              <a:t>Active join to group communication</a:t>
            </a:r>
          </a:p>
          <a:p>
            <a:r>
              <a:rPr lang="en-GB" b="1" dirty="0" smtClean="0"/>
              <a:t>MCVideo private call</a:t>
            </a:r>
          </a:p>
          <a:p>
            <a:pPr lvl="1"/>
            <a:r>
              <a:rPr lang="en-GB" dirty="0" smtClean="0"/>
              <a:t>On-network</a:t>
            </a:r>
          </a:p>
          <a:p>
            <a:pPr lvl="1"/>
            <a:r>
              <a:rPr lang="en-GB" dirty="0" smtClean="0"/>
              <a:t>Off-network</a:t>
            </a:r>
          </a:p>
          <a:p>
            <a:r>
              <a:rPr lang="en-GB" b="1" dirty="0" smtClean="0"/>
              <a:t>Video pull</a:t>
            </a:r>
          </a:p>
          <a:p>
            <a:pPr lvl="1"/>
            <a:r>
              <a:rPr lang="en-GB" dirty="0" smtClean="0"/>
              <a:t>On-network</a:t>
            </a:r>
          </a:p>
          <a:p>
            <a:pPr lvl="2"/>
            <a:r>
              <a:rPr lang="en-GB" dirty="0" smtClean="0"/>
              <a:t>1-to-1 video pull</a:t>
            </a:r>
          </a:p>
          <a:p>
            <a:pPr lvl="1"/>
            <a:r>
              <a:rPr lang="en-GB" dirty="0" smtClean="0"/>
              <a:t>Off-network</a:t>
            </a:r>
          </a:p>
          <a:p>
            <a:pPr lvl="2"/>
            <a:r>
              <a:rPr lang="en-GB" dirty="0" smtClean="0"/>
              <a:t>Video pull to self</a:t>
            </a:r>
          </a:p>
          <a:p>
            <a:r>
              <a:rPr lang="en-GB" b="1" dirty="0" smtClean="0"/>
              <a:t>Video push</a:t>
            </a:r>
          </a:p>
          <a:p>
            <a:pPr lvl="1"/>
            <a:r>
              <a:rPr lang="en-GB" dirty="0" smtClean="0"/>
              <a:t>On-network</a:t>
            </a:r>
          </a:p>
          <a:p>
            <a:pPr lvl="2"/>
            <a:r>
              <a:rPr lang="en-GB" dirty="0" smtClean="0"/>
              <a:t>1-to-1 video push</a:t>
            </a:r>
          </a:p>
          <a:p>
            <a:pPr lvl="1"/>
            <a:r>
              <a:rPr lang="en-GB" dirty="0" smtClean="0"/>
              <a:t>Off-network</a:t>
            </a:r>
          </a:p>
          <a:p>
            <a:pPr lvl="2"/>
            <a:r>
              <a:rPr lang="en-GB" dirty="0" smtClean="0"/>
              <a:t>Video push to another MCVideo user</a:t>
            </a:r>
          </a:p>
          <a:p>
            <a:r>
              <a:rPr lang="en-GB" b="1" dirty="0" smtClean="0"/>
              <a:t>Capability information sharing</a:t>
            </a:r>
          </a:p>
          <a:p>
            <a:pPr lvl="1"/>
            <a:r>
              <a:rPr lang="en-GB" dirty="0" smtClean="0"/>
              <a:t>On-network </a:t>
            </a:r>
          </a:p>
          <a:p>
            <a:pPr lvl="1"/>
            <a:r>
              <a:rPr lang="en-GB" dirty="0" smtClean="0"/>
              <a:t>Off-network</a:t>
            </a:r>
            <a:endParaRPr lang="en-GB" dirty="0"/>
          </a:p>
        </p:txBody>
      </p:sp>
      <p:sp>
        <p:nvSpPr>
          <p:cNvPr id="4" name="Explosion 1 3"/>
          <p:cNvSpPr/>
          <p:nvPr/>
        </p:nvSpPr>
        <p:spPr>
          <a:xfrm>
            <a:off x="7452320" y="504056"/>
            <a:ext cx="1224136" cy="1008112"/>
          </a:xfrm>
          <a:prstGeom prst="irregularSeal1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50%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9992" y="3068960"/>
            <a:ext cx="4066661" cy="147732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b="1" dirty="0" smtClean="0"/>
              <a:t>New 24.xxx MCVideo spec referencing 24.379 and 24.380 where necessary. </a:t>
            </a:r>
          </a:p>
          <a:p>
            <a:endParaRPr lang="en-GB" b="1" dirty="0"/>
          </a:p>
          <a:p>
            <a:r>
              <a:rPr lang="en-GB" b="1" dirty="0" smtClean="0"/>
              <a:t>Possibly new 24.xxx MO and configuration specs for MCVideo 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52433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1337"/>
            <a:ext cx="8229600" cy="792088"/>
          </a:xfrm>
        </p:spPr>
        <p:txBody>
          <a:bodyPr>
            <a:normAutofit/>
          </a:bodyPr>
          <a:lstStyle/>
          <a:p>
            <a:r>
              <a:rPr lang="en-GB" sz="3600" dirty="0" smtClean="0"/>
              <a:t>Main features of MCImp-MCData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5256584"/>
          </a:xfrm>
        </p:spPr>
        <p:txBody>
          <a:bodyPr>
            <a:normAutofit fontScale="85000" lnSpcReduction="20000"/>
          </a:bodyPr>
          <a:lstStyle/>
          <a:p>
            <a:r>
              <a:rPr lang="en-GB" b="1" dirty="0" smtClean="0"/>
              <a:t>Transmission Control </a:t>
            </a:r>
            <a:r>
              <a:rPr lang="en-GB" dirty="0" smtClean="0"/>
              <a:t>(and Reception Control)</a:t>
            </a:r>
          </a:p>
          <a:p>
            <a:r>
              <a:rPr lang="en-GB" b="1" dirty="0" smtClean="0"/>
              <a:t>Short Data Service</a:t>
            </a:r>
            <a:r>
              <a:rPr lang="en-GB" dirty="0" smtClean="0"/>
              <a:t>: The </a:t>
            </a:r>
            <a:r>
              <a:rPr lang="en-GB" dirty="0"/>
              <a:t>a</a:t>
            </a:r>
            <a:r>
              <a:rPr lang="en-GB" dirty="0" smtClean="0"/>
              <a:t>bility to send short data bursts of up to 1000 bytes</a:t>
            </a:r>
          </a:p>
          <a:p>
            <a:pPr lvl="1"/>
            <a:r>
              <a:rPr lang="en-GB" dirty="0" smtClean="0"/>
              <a:t>On-network</a:t>
            </a:r>
          </a:p>
          <a:p>
            <a:pPr lvl="2"/>
            <a:r>
              <a:rPr lang="en-GB" dirty="0"/>
              <a:t>One-to-one standalone short data service using signalling control </a:t>
            </a:r>
            <a:r>
              <a:rPr lang="en-GB" dirty="0" smtClean="0"/>
              <a:t>plane</a:t>
            </a:r>
          </a:p>
          <a:p>
            <a:pPr lvl="2"/>
            <a:r>
              <a:rPr lang="en-GB" dirty="0"/>
              <a:t>One-to-one standalone short data service using media </a:t>
            </a:r>
            <a:r>
              <a:rPr lang="en-GB" dirty="0" smtClean="0"/>
              <a:t>plane</a:t>
            </a:r>
          </a:p>
          <a:p>
            <a:pPr lvl="2"/>
            <a:r>
              <a:rPr lang="en-GB" dirty="0"/>
              <a:t>One-to-one short data service </a:t>
            </a:r>
            <a:r>
              <a:rPr lang="en-GB" dirty="0" smtClean="0"/>
              <a:t>session</a:t>
            </a:r>
          </a:p>
          <a:p>
            <a:r>
              <a:rPr lang="en-GB" b="1" dirty="0" smtClean="0"/>
              <a:t>File Distribution</a:t>
            </a:r>
          </a:p>
          <a:p>
            <a:pPr lvl="1"/>
            <a:r>
              <a:rPr lang="en-GB" dirty="0" smtClean="0"/>
              <a:t>On-network</a:t>
            </a:r>
          </a:p>
          <a:p>
            <a:pPr lvl="2"/>
            <a:r>
              <a:rPr lang="en-GB" dirty="0" smtClean="0"/>
              <a:t>File upload using HTTP</a:t>
            </a:r>
          </a:p>
          <a:p>
            <a:pPr lvl="2"/>
            <a:r>
              <a:rPr lang="en-GB" dirty="0" smtClean="0"/>
              <a:t>File download using HTTP</a:t>
            </a:r>
          </a:p>
          <a:p>
            <a:pPr lvl="2"/>
            <a:r>
              <a:rPr lang="en-GB" dirty="0" smtClean="0"/>
              <a:t>One-to-one file distribution using HTTP</a:t>
            </a:r>
          </a:p>
          <a:p>
            <a:r>
              <a:rPr lang="en-GB" b="1" dirty="0" smtClean="0"/>
              <a:t>Data Streaming</a:t>
            </a:r>
          </a:p>
          <a:p>
            <a:pPr lvl="1"/>
            <a:r>
              <a:rPr lang="en-GB" dirty="0" smtClean="0"/>
              <a:t>no work done yet</a:t>
            </a:r>
          </a:p>
        </p:txBody>
      </p:sp>
      <p:sp>
        <p:nvSpPr>
          <p:cNvPr id="4" name="Explosion 1 3"/>
          <p:cNvSpPr/>
          <p:nvPr/>
        </p:nvSpPr>
        <p:spPr>
          <a:xfrm>
            <a:off x="7740352" y="188640"/>
            <a:ext cx="1224136" cy="1008112"/>
          </a:xfrm>
          <a:prstGeom prst="irregularSeal1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50%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74533" y="3789040"/>
            <a:ext cx="3096344" cy="286232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b="1" dirty="0" smtClean="0"/>
              <a:t>New 24.xxx MCData spec or possibly separate specs for each MCData service. </a:t>
            </a:r>
          </a:p>
          <a:p>
            <a:endParaRPr lang="en-GB" b="1" dirty="0"/>
          </a:p>
          <a:p>
            <a:r>
              <a:rPr lang="en-GB" b="1" dirty="0" smtClean="0"/>
              <a:t>New 24.xxx spec for Transmission Control</a:t>
            </a:r>
          </a:p>
          <a:p>
            <a:endParaRPr lang="en-GB" b="1" dirty="0"/>
          </a:p>
          <a:p>
            <a:r>
              <a:rPr lang="en-GB" b="1" dirty="0" smtClean="0"/>
              <a:t>Possibly new 24.xxx </a:t>
            </a:r>
            <a:r>
              <a:rPr lang="en-GB" b="1" dirty="0"/>
              <a:t>MO and configuration specs for MCVideo</a:t>
            </a:r>
            <a:r>
              <a:rPr lang="en-GB" b="1" dirty="0" smtClean="0"/>
              <a:t> 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45245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8" y="116632"/>
            <a:ext cx="8964488" cy="85010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Overview of Transmission Control Process</a:t>
            </a:r>
            <a:endParaRPr lang="en-GB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3837732"/>
              </p:ext>
            </p:extLst>
          </p:nvPr>
        </p:nvGraphicFramePr>
        <p:xfrm>
          <a:off x="467544" y="1268760"/>
          <a:ext cx="8064896" cy="54726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Document" r:id="rId4" imgW="6151307" imgH="4168849" progId="Word.Document.8">
                  <p:embed/>
                </p:oleObj>
              </mc:Choice>
              <mc:Fallback>
                <p:oleObj name="Document" r:id="rId4" imgW="6151307" imgH="4168849" progId="Word.Document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268760"/>
                        <a:ext cx="8064896" cy="54726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214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066130"/>
          </a:xfrm>
        </p:spPr>
        <p:txBody>
          <a:bodyPr>
            <a:noAutofit/>
          </a:bodyPr>
          <a:lstStyle/>
          <a:p>
            <a:r>
              <a:rPr lang="en-GB" sz="3600" dirty="0" smtClean="0"/>
              <a:t>Common Functional Architecture (MC_Arch)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5"/>
            <a:ext cx="8435280" cy="5222789"/>
          </a:xfrm>
        </p:spPr>
        <p:txBody>
          <a:bodyPr>
            <a:normAutofit fontScale="85000" lnSpcReduction="20000"/>
          </a:bodyPr>
          <a:lstStyle/>
          <a:p>
            <a:r>
              <a:rPr lang="en-GB" dirty="0" smtClean="0"/>
              <a:t>Effectively a documentation exercise in Stage 2</a:t>
            </a:r>
          </a:p>
          <a:p>
            <a:r>
              <a:rPr lang="en-GB" dirty="0" smtClean="0"/>
              <a:t>Split common parts of TS 23.179 into TS 23.280 that apply to MCPTT, MCData, MCVideo</a:t>
            </a:r>
          </a:p>
          <a:p>
            <a:r>
              <a:rPr lang="en-GB" dirty="0" smtClean="0"/>
              <a:t>Common Functions are:</a:t>
            </a:r>
          </a:p>
          <a:p>
            <a:pPr lvl="1"/>
            <a:r>
              <a:rPr lang="en-GB" dirty="0" smtClean="0"/>
              <a:t>Key Management</a:t>
            </a:r>
          </a:p>
          <a:p>
            <a:pPr lvl="1"/>
            <a:r>
              <a:rPr lang="en-GB" dirty="0" smtClean="0"/>
              <a:t>Identity Management</a:t>
            </a:r>
          </a:p>
          <a:p>
            <a:pPr lvl="1"/>
            <a:r>
              <a:rPr lang="en-GB" dirty="0" smtClean="0"/>
              <a:t>Registration and User Authentication</a:t>
            </a:r>
          </a:p>
          <a:p>
            <a:pPr lvl="1"/>
            <a:r>
              <a:rPr lang="en-GB" dirty="0" smtClean="0"/>
              <a:t>Configuration Management</a:t>
            </a:r>
          </a:p>
          <a:p>
            <a:pPr lvl="1"/>
            <a:r>
              <a:rPr lang="en-GB" dirty="0" smtClean="0"/>
              <a:t>Group Management</a:t>
            </a:r>
          </a:p>
          <a:p>
            <a:pPr lvl="1"/>
            <a:r>
              <a:rPr lang="en-GB" dirty="0" smtClean="0"/>
              <a:t>Pre-established sessions</a:t>
            </a:r>
          </a:p>
          <a:p>
            <a:pPr lvl="1"/>
            <a:r>
              <a:rPr lang="en-GB" dirty="0" smtClean="0"/>
              <a:t>Simultaneous sessions (on-network)</a:t>
            </a:r>
          </a:p>
          <a:p>
            <a:pPr lvl="1"/>
            <a:r>
              <a:rPr lang="en-GB" dirty="0" smtClean="0"/>
              <a:t>UE-to-network relay</a:t>
            </a:r>
          </a:p>
          <a:p>
            <a:pPr lvl="1"/>
            <a:r>
              <a:rPr lang="en-GB" dirty="0" smtClean="0"/>
              <a:t>Service Continuity</a:t>
            </a:r>
          </a:p>
          <a:p>
            <a:pPr lvl="1"/>
            <a:endParaRPr lang="en-GB" dirty="0" smtClean="0"/>
          </a:p>
          <a:p>
            <a:pPr marL="457200" lvl="1" indent="0">
              <a:buNone/>
            </a:pPr>
            <a:endParaRPr lang="en-GB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904657" y="3933056"/>
            <a:ext cx="3131839" cy="286232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b="1" dirty="0" smtClean="0"/>
              <a:t>Possibly new 24.xxx MO and Configuration Specs for common configuration (remove parts of 24.384/24.383 into new specs)</a:t>
            </a:r>
          </a:p>
          <a:p>
            <a:endParaRPr lang="en-GB" b="1" dirty="0"/>
          </a:p>
          <a:p>
            <a:r>
              <a:rPr lang="en-GB" b="1" dirty="0" smtClean="0"/>
              <a:t>Assume referencing from other service specific specs to 24.381, 24.382, 24.379 where required</a:t>
            </a:r>
            <a:endParaRPr lang="en-GB" b="1" dirty="0"/>
          </a:p>
        </p:txBody>
      </p:sp>
      <p:sp>
        <p:nvSpPr>
          <p:cNvPr id="5" name="Explosion 1 4"/>
          <p:cNvSpPr/>
          <p:nvPr/>
        </p:nvSpPr>
        <p:spPr>
          <a:xfrm>
            <a:off x="7470576" y="2204864"/>
            <a:ext cx="1224136" cy="1008112"/>
          </a:xfrm>
          <a:prstGeom prst="irregularSeal1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55%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72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3062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Decisions for CT working groups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832648"/>
          </a:xfrm>
        </p:spPr>
        <p:txBody>
          <a:bodyPr>
            <a:normAutofit fontScale="62500" lnSpcReduction="20000"/>
          </a:bodyPr>
          <a:lstStyle/>
          <a:p>
            <a:r>
              <a:rPr lang="en-GB" dirty="0" smtClean="0"/>
              <a:t>Work Item structure in CT working groups</a:t>
            </a:r>
          </a:p>
          <a:p>
            <a:r>
              <a:rPr lang="en-GB" dirty="0" smtClean="0"/>
              <a:t>New WIDs require rapporteurs!</a:t>
            </a:r>
          </a:p>
          <a:p>
            <a:pPr lvl="1"/>
            <a:r>
              <a:rPr lang="en-GB" dirty="0" smtClean="0"/>
              <a:t>rapporteur for eMCPTT in SA6 is from Motorola Solutions</a:t>
            </a:r>
          </a:p>
          <a:p>
            <a:pPr lvl="1"/>
            <a:r>
              <a:rPr lang="en-GB" dirty="0"/>
              <a:t>r</a:t>
            </a:r>
            <a:r>
              <a:rPr lang="en-GB" dirty="0" smtClean="0"/>
              <a:t>apporteur for MCData in SA6 is from Samsung</a:t>
            </a:r>
          </a:p>
          <a:p>
            <a:pPr lvl="1"/>
            <a:r>
              <a:rPr lang="en-GB" dirty="0"/>
              <a:t>r</a:t>
            </a:r>
            <a:r>
              <a:rPr lang="en-GB" dirty="0" smtClean="0"/>
              <a:t>apporteur for MCVideo in SA6 is from Huawei</a:t>
            </a:r>
          </a:p>
          <a:p>
            <a:pPr lvl="1"/>
            <a:r>
              <a:rPr lang="en-GB" dirty="0" smtClean="0"/>
              <a:t>rapporteur for MC_ARCH in SA6 is from Huawei</a:t>
            </a:r>
          </a:p>
          <a:p>
            <a:r>
              <a:rPr lang="en-GB" dirty="0" smtClean="0"/>
              <a:t>Analysis required of existing specifications to see if:</a:t>
            </a:r>
          </a:p>
          <a:p>
            <a:pPr lvl="1"/>
            <a:r>
              <a:rPr lang="en-GB" dirty="0"/>
              <a:t>t</a:t>
            </a:r>
            <a:r>
              <a:rPr lang="en-GB" dirty="0" smtClean="0"/>
              <a:t>hey can remain specific for MCPTT (e.g. Floor Control can be seen as MCPTT specific)</a:t>
            </a:r>
          </a:p>
          <a:p>
            <a:pPr lvl="1"/>
            <a:r>
              <a:rPr lang="en-GB" dirty="0" smtClean="0"/>
              <a:t>They need to be split to remove common aspects into new common specifications (e.g. configuration may need to be removed into common specifications)</a:t>
            </a:r>
          </a:p>
          <a:p>
            <a:r>
              <a:rPr lang="en-GB" dirty="0" smtClean="0"/>
              <a:t>What new specifications are required?</a:t>
            </a:r>
          </a:p>
          <a:p>
            <a:pPr lvl="1"/>
            <a:r>
              <a:rPr lang="en-GB" dirty="0" smtClean="0"/>
              <a:t>Transmission Control specification</a:t>
            </a:r>
          </a:p>
          <a:p>
            <a:pPr lvl="1"/>
            <a:r>
              <a:rPr lang="en-GB" dirty="0"/>
              <a:t>C</a:t>
            </a:r>
            <a:r>
              <a:rPr lang="en-GB" dirty="0" smtClean="0"/>
              <a:t>ommon configuration and service specific configuration specs</a:t>
            </a:r>
          </a:p>
          <a:p>
            <a:pPr lvl="1"/>
            <a:r>
              <a:rPr lang="en-GB" dirty="0" smtClean="0"/>
              <a:t>New call control specs for MCData and MCVideo</a:t>
            </a:r>
          </a:p>
          <a:p>
            <a:pPr lvl="2"/>
            <a:r>
              <a:rPr lang="en-GB" dirty="0" smtClean="0"/>
              <a:t>Should we have call control specs specific for each service within </a:t>
            </a:r>
            <a:r>
              <a:rPr lang="en-GB" dirty="0" smtClean="0"/>
              <a:t>MCx?</a:t>
            </a:r>
            <a:endParaRPr lang="en-GB" dirty="0" smtClean="0"/>
          </a:p>
          <a:p>
            <a:r>
              <a:rPr lang="en-GB" dirty="0" smtClean="0"/>
              <a:t>Proposal to have set of conference calls after Reno to discuss the best way forward</a:t>
            </a:r>
          </a:p>
          <a:p>
            <a:r>
              <a:rPr lang="en-GB" dirty="0" smtClean="0"/>
              <a:t>Proposal to have a joint session with SA6 during the January meetings or prior to the January meeting.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52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talentcupboard.com/employability/wp-content/uploads/2014/07/your-country-needs-you-702x3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4704"/>
            <a:ext cx="7672710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2009" y="5027166"/>
            <a:ext cx="9036495" cy="63408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Rel-14 Mission Critical Services need you!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480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92500"/>
          </a:bodyPr>
          <a:lstStyle/>
          <a:p>
            <a:r>
              <a:rPr lang="en-GB" dirty="0" smtClean="0"/>
              <a:t>Main thrust of normative 3GPP Rel-14 work on Mission Critical Services was:</a:t>
            </a:r>
          </a:p>
          <a:p>
            <a:pPr lvl="1"/>
            <a:r>
              <a:rPr lang="en-GB" dirty="0" smtClean="0"/>
              <a:t>To define a common core set of functions that can be applied to all Mission Critical Services.</a:t>
            </a:r>
          </a:p>
          <a:p>
            <a:pPr lvl="1"/>
            <a:r>
              <a:rPr lang="en-GB" dirty="0" smtClean="0"/>
              <a:t>To enhance MCPTT in Rel-14, specifically completing aspects that could not be managed in Rel-13.</a:t>
            </a:r>
          </a:p>
          <a:p>
            <a:pPr lvl="1"/>
            <a:r>
              <a:rPr lang="en-GB" dirty="0" smtClean="0"/>
              <a:t>To define functionality for Mission Critical Data (MCData) service.</a:t>
            </a:r>
          </a:p>
          <a:p>
            <a:pPr lvl="1"/>
            <a:r>
              <a:rPr lang="en-GB" dirty="0" smtClean="0"/>
              <a:t>To define functionality for Mission Critical Video (MCVideo) service.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677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44824"/>
            <a:ext cx="1235647" cy="1754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73259"/>
            <a:ext cx="1224136" cy="1766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692696"/>
            <a:ext cx="1296144" cy="1818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512" y="685102"/>
            <a:ext cx="1257144" cy="180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692696"/>
            <a:ext cx="1238136" cy="180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151" y="2708920"/>
            <a:ext cx="1259873" cy="180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744" y="2708920"/>
            <a:ext cx="1245912" cy="180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327" y="2708920"/>
            <a:ext cx="1265103" cy="180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267634" y="4058607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Stage 1 </a:t>
            </a:r>
            <a:endParaRPr lang="en-GB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6839327" y="4612486"/>
            <a:ext cx="881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Stage 3</a:t>
            </a:r>
            <a:endParaRPr lang="en-GB" b="1" dirty="0"/>
          </a:p>
        </p:txBody>
      </p:sp>
      <p:cxnSp>
        <p:nvCxnSpPr>
          <p:cNvPr id="44" name="Straight Connector 43"/>
          <p:cNvCxnSpPr/>
          <p:nvPr/>
        </p:nvCxnSpPr>
        <p:spPr>
          <a:xfrm>
            <a:off x="1547664" y="692696"/>
            <a:ext cx="0" cy="605923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itle 1"/>
          <p:cNvSpPr txBox="1">
            <a:spLocks/>
          </p:cNvSpPr>
          <p:nvPr/>
        </p:nvSpPr>
        <p:spPr>
          <a:xfrm>
            <a:off x="173178" y="21577"/>
            <a:ext cx="8928992" cy="69251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 smtClean="0"/>
              <a:t>MCPTT Release 13 Overview</a:t>
            </a:r>
            <a:endParaRPr lang="en-GB" sz="3200" dirty="0"/>
          </a:p>
        </p:txBody>
      </p:sp>
      <p:cxnSp>
        <p:nvCxnSpPr>
          <p:cNvPr id="46" name="Straight Connector 45"/>
          <p:cNvCxnSpPr/>
          <p:nvPr/>
        </p:nvCxnSpPr>
        <p:spPr>
          <a:xfrm>
            <a:off x="3203848" y="711707"/>
            <a:ext cx="0" cy="604022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907704" y="4058607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Stage 2 </a:t>
            </a:r>
            <a:endParaRPr lang="en-GB" b="1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9020" y="4797152"/>
            <a:ext cx="1263313" cy="184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6732240" y="5201905"/>
            <a:ext cx="2520280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Also the following existing specs were modified: 24.229, 23.003, 29.165, 23.008, 29.228, 23.335, 29.230, 31.102, 31.103</a:t>
            </a: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751" y="4786069"/>
            <a:ext cx="1266288" cy="1823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ounded Rectangle 35"/>
          <p:cNvSpPr/>
          <p:nvPr/>
        </p:nvSpPr>
        <p:spPr>
          <a:xfrm>
            <a:off x="6732240" y="5152558"/>
            <a:ext cx="2376264" cy="1444794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674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76" y="59490"/>
            <a:ext cx="4067944" cy="633206"/>
          </a:xfrm>
        </p:spPr>
        <p:txBody>
          <a:bodyPr>
            <a:noAutofit/>
          </a:bodyPr>
          <a:lstStyle/>
          <a:p>
            <a:r>
              <a:rPr lang="en-GB" sz="2400" b="1" dirty="0" smtClean="0"/>
              <a:t>Current Work Plan for normative MCx work</a:t>
            </a:r>
            <a:endParaRPr lang="en-GB" sz="24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1054"/>
            <a:ext cx="4854082" cy="657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07504" y="792088"/>
            <a:ext cx="4032448" cy="6093296"/>
          </a:xfrm>
        </p:spPr>
        <p:txBody>
          <a:bodyPr>
            <a:normAutofit/>
          </a:bodyPr>
          <a:lstStyle/>
          <a:p>
            <a:r>
              <a:rPr lang="en-GB" sz="1600" dirty="0" smtClean="0"/>
              <a:t>MCImp is the Umbrella Feature WID.</a:t>
            </a:r>
          </a:p>
          <a:p>
            <a:r>
              <a:rPr lang="en-GB" sz="1600" dirty="0" smtClean="0"/>
              <a:t>MCImp-MCPTTR and MCImp-MCCoRe are SA1 Building Block WIDs to split the existing MCPTT stage 1 spec into PTT-only and Common Requirements among MC services.</a:t>
            </a:r>
          </a:p>
          <a:p>
            <a:r>
              <a:rPr lang="en-GB" sz="1600" dirty="0" smtClean="0"/>
              <a:t>MCImp-MC_ARCH is an SA6 Building Block WID to split  the existing MCPTT stage 2 spec into PTT-only and Common Functional Architecture.</a:t>
            </a:r>
          </a:p>
          <a:p>
            <a:r>
              <a:rPr lang="en-GB" sz="1600" dirty="0" smtClean="0"/>
              <a:t>MCImp-eMCPTT is an SA6 Building Block WID to add enhancements to MCPTT that were leftovers after the end of Rel-13</a:t>
            </a:r>
          </a:p>
          <a:p>
            <a:r>
              <a:rPr lang="en-GB" sz="1600" dirty="0" smtClean="0"/>
              <a:t>MCImp-MCVideo is an SA1 and SA6 Building Block WID with work tasks:</a:t>
            </a:r>
          </a:p>
          <a:p>
            <a:pPr lvl="1"/>
            <a:r>
              <a:rPr lang="en-GB" sz="1400" dirty="0" smtClean="0"/>
              <a:t>SA1 study</a:t>
            </a:r>
          </a:p>
          <a:p>
            <a:pPr lvl="1"/>
            <a:r>
              <a:rPr lang="en-GB" sz="1400" dirty="0" smtClean="0"/>
              <a:t>Normative stage 1 MCVideo Work Task</a:t>
            </a:r>
          </a:p>
          <a:p>
            <a:pPr lvl="1"/>
            <a:r>
              <a:rPr lang="en-GB" sz="1400" dirty="0" smtClean="0"/>
              <a:t>Normative stage 2 MCVideo Work Task</a:t>
            </a:r>
            <a:endParaRPr lang="en-GB" sz="1400" dirty="0"/>
          </a:p>
          <a:p>
            <a:r>
              <a:rPr lang="en-GB" sz="1600" dirty="0" smtClean="0"/>
              <a:t>MCImp-MCData is an SA1 and SA6 Building Block WID with work tasks:</a:t>
            </a:r>
          </a:p>
          <a:p>
            <a:pPr lvl="1"/>
            <a:r>
              <a:rPr lang="en-GB" sz="1400" dirty="0" smtClean="0"/>
              <a:t>SA1 study</a:t>
            </a:r>
          </a:p>
          <a:p>
            <a:pPr lvl="1"/>
            <a:r>
              <a:rPr lang="en-GB" sz="1400" dirty="0" smtClean="0"/>
              <a:t>Normative stage 1 MCData Work Task</a:t>
            </a:r>
          </a:p>
          <a:p>
            <a:pPr lvl="1"/>
            <a:r>
              <a:rPr lang="en-GB" sz="1400" dirty="0" smtClean="0"/>
              <a:t>Normative stage 2 MCData Work Task</a:t>
            </a:r>
          </a:p>
        </p:txBody>
      </p:sp>
    </p:spTree>
    <p:extLst>
      <p:ext uri="{BB962C8B-B14F-4D97-AF65-F5344CB8AC3E}">
        <p14:creationId xmlns:p14="http://schemas.microsoft.com/office/powerpoint/2010/main" val="214705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0648"/>
            <a:ext cx="8748464" cy="634082"/>
          </a:xfrm>
        </p:spPr>
        <p:txBody>
          <a:bodyPr>
            <a:noAutofit/>
          </a:bodyPr>
          <a:lstStyle/>
          <a:p>
            <a:r>
              <a:rPr lang="en-GB" sz="3600" dirty="0" smtClean="0"/>
              <a:t>Current Status of the normative SA6 work</a:t>
            </a:r>
            <a:endParaRPr lang="en-GB" sz="36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474921"/>
              </p:ext>
            </p:extLst>
          </p:nvPr>
        </p:nvGraphicFramePr>
        <p:xfrm>
          <a:off x="467544" y="1844824"/>
          <a:ext cx="8229600" cy="2335695"/>
        </p:xfrm>
        <a:graphic>
          <a:graphicData uri="http://schemas.openxmlformats.org/drawingml/2006/table">
            <a:tbl>
              <a:tblPr/>
              <a:tblGrid>
                <a:gridCol w="1217981"/>
                <a:gridCol w="4090111"/>
                <a:gridCol w="1637690"/>
                <a:gridCol w="1283818"/>
              </a:tblGrid>
              <a:tr h="2290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Tdoc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WID Title</a:t>
                      </a:r>
                      <a:endParaRPr lang="en-GB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WID Acronym</a:t>
                      </a:r>
                      <a:endParaRPr lang="en-GB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Completion </a:t>
                      </a:r>
                      <a:endParaRPr lang="en-GB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SP-160489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Common functional architecture to support mission critical services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MCImp-MC_ARCH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/>
                          <a:ea typeface="Batang"/>
                        </a:rPr>
                        <a:t>55%</a:t>
                      </a:r>
                      <a:endParaRPr lang="en-GB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SP-160490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Enhancements for Mission Critical Push To Talk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/>
                          <a:ea typeface="Times New Roman"/>
                        </a:rPr>
                        <a:t>MCImp-eMCPTT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/>
                          <a:ea typeface="Batang"/>
                        </a:rPr>
                        <a:t>55%</a:t>
                      </a:r>
                      <a:endParaRPr lang="en-GB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1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SP-160491</a:t>
                      </a:r>
                      <a:endParaRPr lang="en-GB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Functional architecture and information flows for Mission Critical Video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MCImp-MCVideo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/>
                          <a:ea typeface="Batang"/>
                        </a:rPr>
                        <a:t>50%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88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SP-160492</a:t>
                      </a:r>
                      <a:endParaRPr lang="en-GB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Functional architecture and information flows for Mission Critical Data</a:t>
                      </a:r>
                      <a:endParaRPr lang="en-GB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Batang"/>
                        </a:rPr>
                        <a:t>MCImp-MCData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/>
                          <a:ea typeface="Batang"/>
                        </a:rPr>
                        <a:t>50%</a:t>
                      </a:r>
                      <a:endParaRPr lang="en-GB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862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060249"/>
            <a:ext cx="1235647" cy="1754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968" y="1620089"/>
            <a:ext cx="1243089" cy="1799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969" y="4284385"/>
            <a:ext cx="1264982" cy="1804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11575" y="4860449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MCPTT</a:t>
            </a:r>
            <a:endParaRPr lang="en-GB" sz="1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331412" y="3492297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MCPTT</a:t>
            </a:r>
            <a:endParaRPr lang="en-GB" sz="1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027799" y="6156593"/>
            <a:ext cx="1512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/>
              <a:t>MCCoRe</a:t>
            </a:r>
            <a:endParaRPr lang="en-GB" sz="1600" b="1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2523743" y="1071747"/>
            <a:ext cx="0" cy="566962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011575" y="789590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Rel-13</a:t>
            </a:r>
            <a:endParaRPr lang="en-GB" sz="1600" b="1" dirty="0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2063231" y="2412177"/>
            <a:ext cx="1067737" cy="124939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2063231" y="4140369"/>
            <a:ext cx="1067737" cy="1224136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690405" y="789590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Rel-14</a:t>
            </a:r>
            <a:endParaRPr lang="en-GB" sz="1600" b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960" y="1614080"/>
            <a:ext cx="1231584" cy="180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5851091" y="3492297"/>
            <a:ext cx="9931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MCVideo</a:t>
            </a:r>
            <a:endParaRPr lang="en-GB" sz="1600" b="1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092" y="4271423"/>
            <a:ext cx="1251563" cy="1817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5829307" y="6192626"/>
            <a:ext cx="9931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MCData</a:t>
            </a:r>
            <a:endParaRPr lang="en-GB" sz="1600" b="1" dirty="0"/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35496" y="44624"/>
            <a:ext cx="8928992" cy="69251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 smtClean="0"/>
              <a:t>MCPTT Stage 1 Specifications from Rel-13 to Rel-14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16695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11575" y="4860449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MCPTT</a:t>
            </a:r>
            <a:endParaRPr lang="en-GB" sz="1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331412" y="3492297"/>
            <a:ext cx="1024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eMCPTT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87610" y="6156593"/>
            <a:ext cx="1512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/>
              <a:t>MC_Arch</a:t>
            </a:r>
            <a:endParaRPr lang="en-GB" sz="1600" b="1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2523743" y="1071747"/>
            <a:ext cx="0" cy="566962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011575" y="789590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Rel-13</a:t>
            </a:r>
            <a:endParaRPr lang="en-GB" sz="1600" b="1" dirty="0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2063231" y="2412177"/>
            <a:ext cx="1067737" cy="124939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2063231" y="4140369"/>
            <a:ext cx="1067737" cy="1224136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690405" y="789590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Rel-14</a:t>
            </a:r>
            <a:endParaRPr lang="en-GB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207503" y="3514204"/>
            <a:ext cx="9931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MCVideo</a:t>
            </a:r>
            <a:endParaRPr lang="en-GB" sz="16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207503" y="6205142"/>
            <a:ext cx="9931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MCData</a:t>
            </a:r>
            <a:endParaRPr lang="en-GB" sz="1600" b="1" dirty="0"/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555" y="3050887"/>
            <a:ext cx="1224136" cy="1766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07519" y="5864205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rgbClr val="FF0000"/>
                </a:solidFill>
              </a:rPr>
              <a:t>Note: This specification does not exist after Rel-13</a:t>
            </a:r>
            <a:endParaRPr lang="en-GB" sz="1200" dirty="0">
              <a:solidFill>
                <a:srgbClr val="FF0000"/>
              </a:solidFill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-36512" y="44624"/>
            <a:ext cx="8928992" cy="69251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 smtClean="0"/>
              <a:t>MCPTT Stage 2 Specifications from Rel-13 to Rel-14</a:t>
            </a:r>
            <a:endParaRPr lang="en-GB" sz="3200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405" y="4050505"/>
            <a:ext cx="1358946" cy="2002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908" y="4027691"/>
            <a:ext cx="1381758" cy="200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405" y="1340768"/>
            <a:ext cx="1387899" cy="203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908" y="1334598"/>
            <a:ext cx="1381904" cy="2022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761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432048"/>
          </a:xfrm>
        </p:spPr>
        <p:txBody>
          <a:bodyPr>
            <a:noAutofit/>
          </a:bodyPr>
          <a:lstStyle/>
          <a:p>
            <a:r>
              <a:rPr lang="en-GB" sz="2800" dirty="0" smtClean="0"/>
              <a:t>Main features of MCImp-eMCPTT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6076056"/>
          </a:xfrm>
        </p:spPr>
        <p:txBody>
          <a:bodyPr>
            <a:normAutofit fontScale="47500" lnSpcReduction="20000"/>
          </a:bodyPr>
          <a:lstStyle/>
          <a:p>
            <a:r>
              <a:rPr lang="en-GB" b="1" dirty="0" smtClean="0"/>
              <a:t>MCPTT </a:t>
            </a:r>
            <a:r>
              <a:rPr lang="en-GB" b="1" dirty="0"/>
              <a:t>Group </a:t>
            </a:r>
            <a:r>
              <a:rPr lang="en-GB" b="1" dirty="0" smtClean="0"/>
              <a:t>Selection</a:t>
            </a:r>
          </a:p>
          <a:p>
            <a:pPr lvl="1"/>
            <a:r>
              <a:rPr lang="en-GB" dirty="0"/>
              <a:t>A</a:t>
            </a:r>
            <a:r>
              <a:rPr lang="en-GB" dirty="0" smtClean="0"/>
              <a:t>uthorized </a:t>
            </a:r>
            <a:r>
              <a:rPr lang="en-GB" dirty="0"/>
              <a:t>user remotely changes another MCPTT user’s selected MCPTT group  </a:t>
            </a:r>
            <a:r>
              <a:rPr lang="en-GB" dirty="0" smtClean="0"/>
              <a:t>(mandatory mode)</a:t>
            </a:r>
          </a:p>
          <a:p>
            <a:r>
              <a:rPr lang="en-GB" b="1" dirty="0" smtClean="0"/>
              <a:t>Providing location </a:t>
            </a:r>
            <a:r>
              <a:rPr lang="en-GB" b="1" dirty="0"/>
              <a:t>of </a:t>
            </a:r>
            <a:r>
              <a:rPr lang="en-GB" b="1" dirty="0" smtClean="0"/>
              <a:t>the current talker to other clients, during a call</a:t>
            </a:r>
          </a:p>
          <a:p>
            <a:r>
              <a:rPr lang="en-GB" b="1" dirty="0" smtClean="0"/>
              <a:t>Audio Cut-In </a:t>
            </a:r>
          </a:p>
          <a:p>
            <a:pPr lvl="1"/>
            <a:r>
              <a:rPr lang="en-GB" dirty="0" smtClean="0"/>
              <a:t>Allows any </a:t>
            </a:r>
            <a:r>
              <a:rPr lang="en-GB" dirty="0"/>
              <a:t>participant within </a:t>
            </a:r>
            <a:r>
              <a:rPr lang="en-GB" dirty="0" smtClean="0"/>
              <a:t>an MCPTT group call to </a:t>
            </a:r>
            <a:r>
              <a:rPr lang="en-GB" dirty="0"/>
              <a:t>interrupt any other participant. </a:t>
            </a:r>
            <a:endParaRPr lang="en-GB" dirty="0" smtClean="0"/>
          </a:p>
          <a:p>
            <a:r>
              <a:rPr lang="en-GB" b="1" dirty="0" smtClean="0"/>
              <a:t>Remotely initiated Ambient Listening Call</a:t>
            </a:r>
          </a:p>
          <a:p>
            <a:pPr lvl="1"/>
            <a:r>
              <a:rPr lang="en-GB" dirty="0" smtClean="0"/>
              <a:t>Allows an authorised user to initiate a call towards a client which allows the authorised user to listen to the media from another client without that user knowing.</a:t>
            </a:r>
          </a:p>
          <a:p>
            <a:r>
              <a:rPr lang="en-GB" b="1" dirty="0" smtClean="0"/>
              <a:t>First to answer call set-up</a:t>
            </a:r>
          </a:p>
          <a:p>
            <a:pPr lvl="1"/>
            <a:r>
              <a:rPr lang="en-GB" dirty="0" smtClean="0"/>
              <a:t>Allows a user to initiate a call to a group of users which only requires the first recipient to answer for the call to be set up, and the calls to the other users are cancelled.</a:t>
            </a:r>
          </a:p>
          <a:p>
            <a:r>
              <a:rPr lang="en-GB" b="1" dirty="0" smtClean="0"/>
              <a:t>Support for Multiple Devices</a:t>
            </a:r>
          </a:p>
          <a:p>
            <a:r>
              <a:rPr lang="en-GB" b="1" dirty="0" smtClean="0"/>
              <a:t>Active user profile selection</a:t>
            </a:r>
          </a:p>
          <a:p>
            <a:pPr lvl="1"/>
            <a:r>
              <a:rPr lang="en-GB" dirty="0" smtClean="0"/>
              <a:t>Allows the client to actively select a user profile out of multiple user profiles and inform the MCPTT server.</a:t>
            </a:r>
          </a:p>
          <a:p>
            <a:r>
              <a:rPr lang="nl-NL" b="1" dirty="0"/>
              <a:t>MCPTT server initiated group </a:t>
            </a:r>
            <a:r>
              <a:rPr lang="nl-NL" b="1" dirty="0" smtClean="0"/>
              <a:t>de-affiliation</a:t>
            </a:r>
          </a:p>
          <a:p>
            <a:r>
              <a:rPr lang="en-GB" b="1" dirty="0"/>
              <a:t>Entering MCPTT emergency alert </a:t>
            </a:r>
            <a:r>
              <a:rPr lang="en-GB" b="1" dirty="0" smtClean="0"/>
              <a:t>area (</a:t>
            </a:r>
            <a:r>
              <a:rPr lang="nl-NL" b="1" dirty="0" smtClean="0"/>
              <a:t>MCPTT emergency alert area trigger)</a:t>
            </a:r>
          </a:p>
          <a:p>
            <a:pPr lvl="1"/>
            <a:r>
              <a:rPr lang="nl-NL" dirty="0" smtClean="0"/>
              <a:t>Ability for the MCPTT server to trigger a client to send an alert because the client has moved into a specific location area.</a:t>
            </a:r>
          </a:p>
          <a:p>
            <a:r>
              <a:rPr lang="nl-NL" b="1" dirty="0" smtClean="0"/>
              <a:t>Detailed </a:t>
            </a:r>
            <a:r>
              <a:rPr lang="nl-NL" b="1" dirty="0"/>
              <a:t>procedures for </a:t>
            </a:r>
            <a:r>
              <a:rPr lang="nl-NL" b="1" dirty="0" smtClean="0"/>
              <a:t>set-up of group-broadcast </a:t>
            </a:r>
            <a:r>
              <a:rPr lang="nl-NL" b="1" dirty="0"/>
              <a:t>group </a:t>
            </a:r>
            <a:r>
              <a:rPr lang="nl-NL" b="1" dirty="0" smtClean="0"/>
              <a:t>calls and user-broadcast group calls</a:t>
            </a:r>
          </a:p>
          <a:p>
            <a:r>
              <a:rPr lang="nl-NL" b="1" dirty="0" smtClean="0"/>
              <a:t>MCPTT Private Call Back Request / MCPTT Private Call Back Request Cancel</a:t>
            </a:r>
          </a:p>
          <a:p>
            <a:pPr lvl="1"/>
            <a:r>
              <a:rPr lang="nl-NL" dirty="0" smtClean="0"/>
              <a:t>The ability for a user to request another User to call the first user back or to cancel an existing request for call back.</a:t>
            </a:r>
          </a:p>
          <a:p>
            <a:r>
              <a:rPr lang="nl-NL" b="1" dirty="0" smtClean="0"/>
              <a:t>Enhancements to location information reporting procedures</a:t>
            </a:r>
          </a:p>
          <a:p>
            <a:pPr lvl="1"/>
            <a:r>
              <a:rPr lang="en-GB" b="1" dirty="0"/>
              <a:t>Client-triggered location reporting </a:t>
            </a:r>
            <a:r>
              <a:rPr lang="en-GB" b="1" dirty="0" smtClean="0"/>
              <a:t>procedure</a:t>
            </a:r>
            <a:r>
              <a:rPr lang="en-GB" b="1" dirty="0"/>
              <a:t>:</a:t>
            </a:r>
            <a:r>
              <a:rPr lang="en-GB" dirty="0" smtClean="0"/>
              <a:t> Client </a:t>
            </a:r>
            <a:r>
              <a:rPr lang="en-GB" dirty="0"/>
              <a:t>sends a location reporting trigger to the server for the server to trigger an on-demand or event-triggered location report</a:t>
            </a:r>
            <a:r>
              <a:rPr lang="en-GB" dirty="0" smtClean="0"/>
              <a:t>.</a:t>
            </a:r>
            <a:endParaRPr lang="nl-NL" dirty="0" smtClean="0"/>
          </a:p>
          <a:p>
            <a:pPr lvl="1"/>
            <a:r>
              <a:rPr lang="nl-NL" b="1" dirty="0" smtClean="0"/>
              <a:t>Location </a:t>
            </a:r>
            <a:r>
              <a:rPr lang="nl-NL" b="1" dirty="0"/>
              <a:t>reporting cancel </a:t>
            </a:r>
            <a:r>
              <a:rPr lang="nl-NL" b="1" dirty="0" smtClean="0"/>
              <a:t>procedure</a:t>
            </a:r>
          </a:p>
          <a:p>
            <a:pPr lvl="1"/>
            <a:r>
              <a:rPr lang="nl-NL" b="1" dirty="0" smtClean="0"/>
              <a:t>Client location information subscription procedure</a:t>
            </a:r>
          </a:p>
          <a:p>
            <a:r>
              <a:rPr lang="nl-NL" b="1" dirty="0" smtClean="0"/>
              <a:t>Remotely initiated MCPTT call</a:t>
            </a:r>
          </a:p>
          <a:p>
            <a:pPr lvl="1"/>
            <a:r>
              <a:rPr lang="nl-NL" dirty="0" smtClean="0"/>
              <a:t>Allows a client to remotely initiate a MCPTT Group or Private call on another MCPTT client.</a:t>
            </a:r>
            <a:endParaRPr lang="en-GB" dirty="0"/>
          </a:p>
        </p:txBody>
      </p:sp>
      <p:sp>
        <p:nvSpPr>
          <p:cNvPr id="5" name="Explosion 1 4"/>
          <p:cNvSpPr/>
          <p:nvPr/>
        </p:nvSpPr>
        <p:spPr>
          <a:xfrm>
            <a:off x="7902015" y="0"/>
            <a:ext cx="1224136" cy="1008112"/>
          </a:xfrm>
          <a:prstGeom prst="irregularSeal1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55%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40152" y="5733256"/>
            <a:ext cx="3024336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b="1" dirty="0" smtClean="0"/>
              <a:t>Modifications to TS 24.379 and TS 24.380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70800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9546"/>
            <a:ext cx="8229600" cy="519134"/>
          </a:xfrm>
        </p:spPr>
        <p:txBody>
          <a:bodyPr>
            <a:normAutofit/>
          </a:bodyPr>
          <a:lstStyle/>
          <a:p>
            <a:r>
              <a:rPr lang="en-GB" sz="2800" dirty="0" smtClean="0"/>
              <a:t>New configuration requirements from </a:t>
            </a:r>
            <a:r>
              <a:rPr lang="en-GB" sz="2800" dirty="0"/>
              <a:t>MCImp-eMCPTT</a:t>
            </a:r>
            <a:r>
              <a:rPr lang="en-GB" sz="2800" dirty="0" smtClean="0"/>
              <a:t> 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6336704"/>
          </a:xfrm>
        </p:spPr>
        <p:txBody>
          <a:bodyPr>
            <a:normAutofit fontScale="55000" lnSpcReduction="20000"/>
          </a:bodyPr>
          <a:lstStyle/>
          <a:p>
            <a:r>
              <a:rPr lang="en-GB" sz="3600" b="1" dirty="0" smtClean="0"/>
              <a:t>MCPTT User Profile</a:t>
            </a:r>
          </a:p>
          <a:p>
            <a:pPr lvl="1"/>
            <a:r>
              <a:rPr lang="en-GB" sz="3300" dirty="0" smtClean="0"/>
              <a:t>common</a:t>
            </a:r>
          </a:p>
          <a:p>
            <a:pPr lvl="2"/>
            <a:r>
              <a:rPr lang="en-GB" sz="2900" dirty="0" smtClean="0"/>
              <a:t>Location of current talker: authorisation </a:t>
            </a:r>
            <a:r>
              <a:rPr lang="en-GB" sz="2900" dirty="0"/>
              <a:t>to </a:t>
            </a:r>
            <a:r>
              <a:rPr lang="en-GB" sz="2900" dirty="0" smtClean="0"/>
              <a:t>allow server to provide </a:t>
            </a:r>
            <a:r>
              <a:rPr lang="en-GB" sz="2900" dirty="0"/>
              <a:t>location information </a:t>
            </a:r>
            <a:r>
              <a:rPr lang="en-GB" sz="2900" dirty="0" smtClean="0"/>
              <a:t>of this user to </a:t>
            </a:r>
            <a:r>
              <a:rPr lang="en-GB" sz="2900" dirty="0"/>
              <a:t>other MCPTT users on a call when </a:t>
            </a:r>
            <a:r>
              <a:rPr lang="en-GB" sz="2900" dirty="0" smtClean="0"/>
              <a:t>talking</a:t>
            </a:r>
          </a:p>
          <a:p>
            <a:pPr lvl="2"/>
            <a:r>
              <a:rPr lang="en-GB" sz="2900" dirty="0"/>
              <a:t>Modifications to list of users that can be called in a Private </a:t>
            </a:r>
            <a:r>
              <a:rPr lang="en-GB" sz="2900" dirty="0" smtClean="0"/>
              <a:t>Call, for each user entry:</a:t>
            </a:r>
          </a:p>
          <a:p>
            <a:pPr lvl="3"/>
            <a:r>
              <a:rPr lang="en-GB" sz="2500" dirty="0"/>
              <a:t>p</a:t>
            </a:r>
            <a:r>
              <a:rPr lang="en-GB" sz="2500" dirty="0" smtClean="0"/>
              <a:t>rovide a presentation </a:t>
            </a:r>
            <a:r>
              <a:rPr lang="en-GB" sz="2500" dirty="0"/>
              <a:t>priority relative to other users and groups </a:t>
            </a:r>
            <a:endParaRPr lang="en-GB" sz="2500" dirty="0" smtClean="0"/>
          </a:p>
          <a:p>
            <a:pPr lvl="1"/>
            <a:r>
              <a:rPr lang="en-GB" sz="3300" dirty="0" smtClean="0"/>
              <a:t>on-network</a:t>
            </a:r>
          </a:p>
          <a:p>
            <a:pPr lvl="2"/>
            <a:r>
              <a:rPr lang="en-GB" sz="2900" dirty="0" smtClean="0"/>
              <a:t>MCPTT Group Selection: list </a:t>
            </a:r>
            <a:r>
              <a:rPr lang="en-GB" sz="2900" dirty="0"/>
              <a:t>of MCPTT users whose selected groups are authorized to be remotely </a:t>
            </a:r>
            <a:r>
              <a:rPr lang="en-GB" sz="2900" dirty="0" smtClean="0"/>
              <a:t>changed</a:t>
            </a:r>
          </a:p>
          <a:p>
            <a:pPr lvl="2"/>
            <a:r>
              <a:rPr lang="en-GB" sz="2900" dirty="0" smtClean="0"/>
              <a:t>Modifications </a:t>
            </a:r>
            <a:r>
              <a:rPr lang="en-GB" sz="2900" dirty="0"/>
              <a:t>to list of on-network </a:t>
            </a:r>
            <a:r>
              <a:rPr lang="en-GB" sz="2900" dirty="0" smtClean="0"/>
              <a:t>MCPTT </a:t>
            </a:r>
            <a:r>
              <a:rPr lang="en-GB" sz="2900" dirty="0"/>
              <a:t>groups for use by an MCPTT </a:t>
            </a:r>
            <a:r>
              <a:rPr lang="en-GB" sz="2900" dirty="0" smtClean="0"/>
              <a:t>user, for each group:</a:t>
            </a:r>
          </a:p>
          <a:p>
            <a:pPr lvl="3"/>
            <a:r>
              <a:rPr lang="en-GB" sz="2500" dirty="0" smtClean="0"/>
              <a:t>provide </a:t>
            </a:r>
            <a:r>
              <a:rPr lang="en-GB" sz="2500" dirty="0"/>
              <a:t>a application plane server identity for the Group Management Server where the group is defined</a:t>
            </a:r>
            <a:r>
              <a:rPr lang="en-GB" sz="2500" dirty="0" smtClean="0"/>
              <a:t>.</a:t>
            </a:r>
          </a:p>
          <a:p>
            <a:pPr lvl="3"/>
            <a:r>
              <a:rPr lang="en-GB" sz="2500" dirty="0"/>
              <a:t>p</a:t>
            </a:r>
            <a:r>
              <a:rPr lang="en-GB" sz="2500" dirty="0" smtClean="0"/>
              <a:t>rovide a presentation </a:t>
            </a:r>
            <a:r>
              <a:rPr lang="en-GB" sz="2500" dirty="0"/>
              <a:t>priority of the group relative to other groups and users </a:t>
            </a:r>
            <a:endParaRPr lang="en-GB" sz="2500" dirty="0" smtClean="0"/>
          </a:p>
          <a:p>
            <a:pPr lvl="2"/>
            <a:r>
              <a:rPr lang="en-GB" sz="2900" dirty="0" smtClean="0"/>
              <a:t>Authorisation to make a private call-back request</a:t>
            </a:r>
          </a:p>
          <a:p>
            <a:pPr lvl="2"/>
            <a:r>
              <a:rPr lang="en-GB" sz="2900" dirty="0" smtClean="0"/>
              <a:t>Authorisation to cancel a private call-back request</a:t>
            </a:r>
            <a:endParaRPr lang="en-GB" sz="2900" dirty="0"/>
          </a:p>
          <a:p>
            <a:pPr lvl="1"/>
            <a:r>
              <a:rPr lang="en-GB" sz="3300" dirty="0"/>
              <a:t>o</a:t>
            </a:r>
            <a:r>
              <a:rPr lang="en-GB" sz="3300" dirty="0" smtClean="0"/>
              <a:t>ff-network</a:t>
            </a:r>
          </a:p>
          <a:p>
            <a:pPr lvl="2"/>
            <a:r>
              <a:rPr lang="en-GB" sz="2900" dirty="0"/>
              <a:t>Modifications to list of on-network MCPTT groups for use by an MCPTT user, for each group:</a:t>
            </a:r>
          </a:p>
          <a:p>
            <a:pPr lvl="3"/>
            <a:r>
              <a:rPr lang="en-GB" sz="2500" dirty="0"/>
              <a:t>provide a application plane server identity for the Group Management Server where the group is defined.</a:t>
            </a:r>
          </a:p>
          <a:p>
            <a:pPr lvl="3"/>
            <a:r>
              <a:rPr lang="en-GB" sz="2500" dirty="0"/>
              <a:t>provide a presentation priority of the group relative to other groups and users </a:t>
            </a:r>
            <a:endParaRPr lang="en-GB" u="sng" dirty="0"/>
          </a:p>
          <a:p>
            <a:r>
              <a:rPr lang="en-GB" sz="3600" b="1" dirty="0" smtClean="0"/>
              <a:t>MCPTT Group Document</a:t>
            </a:r>
          </a:p>
          <a:p>
            <a:pPr lvl="1"/>
            <a:r>
              <a:rPr lang="en-GB" sz="3300" dirty="0" smtClean="0"/>
              <a:t>common</a:t>
            </a:r>
          </a:p>
          <a:p>
            <a:pPr lvl="2"/>
            <a:r>
              <a:rPr lang="en-GB" sz="2900" dirty="0" smtClean="0"/>
              <a:t>Audio-cut-in </a:t>
            </a:r>
            <a:r>
              <a:rPr lang="en-GB" sz="2900" dirty="0"/>
              <a:t>policy </a:t>
            </a:r>
            <a:r>
              <a:rPr lang="en-GB" sz="2900" dirty="0" smtClean="0"/>
              <a:t>(enable/disable)</a:t>
            </a:r>
            <a:endParaRPr lang="en-GB" sz="2900" dirty="0"/>
          </a:p>
          <a:p>
            <a:pPr lvl="2"/>
            <a:r>
              <a:rPr lang="en-GB" sz="2900" dirty="0" smtClean="0"/>
              <a:t>List of subordinate MCPTT groups of a group-broadcast group</a:t>
            </a:r>
            <a:endParaRPr lang="en-GB" sz="2900" dirty="0"/>
          </a:p>
          <a:p>
            <a:pPr marL="457200" lvl="1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4" name="Explosion 1 3"/>
          <p:cNvSpPr/>
          <p:nvPr/>
        </p:nvSpPr>
        <p:spPr>
          <a:xfrm>
            <a:off x="7902015" y="504056"/>
            <a:ext cx="1224136" cy="1008112"/>
          </a:xfrm>
          <a:prstGeom prst="irregularSeal1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55%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40152" y="5733256"/>
            <a:ext cx="3024336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b="1" dirty="0" smtClean="0"/>
              <a:t>Modifications to TS 24.383 and TS 24.384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49790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1067</TotalTime>
  <Words>1374</Words>
  <Application>Microsoft Office PowerPoint</Application>
  <PresentationFormat>On-screen Show (4:3)</PresentationFormat>
  <Paragraphs>204</Paragraphs>
  <Slides>15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Office Theme</vt:lpstr>
      <vt:lpstr>Document</vt:lpstr>
      <vt:lpstr>Normative Public Safety Work in Rel-14</vt:lpstr>
      <vt:lpstr>Introduction</vt:lpstr>
      <vt:lpstr>PowerPoint Presentation</vt:lpstr>
      <vt:lpstr>Current Work Plan for normative MCx work</vt:lpstr>
      <vt:lpstr>Current Status of the normative SA6 work</vt:lpstr>
      <vt:lpstr>PowerPoint Presentation</vt:lpstr>
      <vt:lpstr>PowerPoint Presentation</vt:lpstr>
      <vt:lpstr>Main features of MCImp-eMCPTT</vt:lpstr>
      <vt:lpstr>New configuration requirements from MCImp-eMCPTT </vt:lpstr>
      <vt:lpstr>Main features of MCImp-MCVideo</vt:lpstr>
      <vt:lpstr>Main features of MCImp-MCData</vt:lpstr>
      <vt:lpstr>Overview of Transmission Control Process</vt:lpstr>
      <vt:lpstr>Common Functional Architecture (MC_Arch)</vt:lpstr>
      <vt:lpstr>Decisions for CT working groups</vt:lpstr>
      <vt:lpstr>Rel-14 Mission Critical Services need you!</vt:lpstr>
    </vt:vector>
  </TitlesOfParts>
  <Company>SERI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samsung</dc:creator>
  <cp:lastModifiedBy>samsung</cp:lastModifiedBy>
  <cp:revision>51</cp:revision>
  <dcterms:created xsi:type="dcterms:W3CDTF">2016-11-03T11:55:23Z</dcterms:created>
  <dcterms:modified xsi:type="dcterms:W3CDTF">2016-11-06T13:02:55Z</dcterms:modified>
</cp:coreProperties>
</file>