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1124" r:id="rId3"/>
    <p:sldId id="1125" r:id="rId4"/>
    <p:sldId id="1126" r:id="rId5"/>
    <p:sldId id="1127" r:id="rId6"/>
    <p:sldId id="47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 NL– 20th – 21</a:t>
            </a:r>
            <a:r>
              <a:rPr lang="en-US" altLang="en-US" sz="1200" b="1" baseline="30000" dirty="0">
                <a:latin typeface="Arial "/>
              </a:rPr>
              <a:t>st</a:t>
            </a:r>
            <a:r>
              <a:rPr lang="en-US" altLang="en-US" sz="1200" b="1" dirty="0">
                <a:latin typeface="Arial "/>
              </a:rPr>
              <a:t> March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CP-230339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Rel-19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sz="2000" dirty="0"/>
              <a:t>CT </a:t>
            </a:r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2"/>
            <a:r>
              <a:rPr lang="fr-FR" sz="1600" dirty="0" err="1"/>
              <a:t>Ensure</a:t>
            </a:r>
            <a:r>
              <a:rPr lang="fr-FR" sz="1600" dirty="0"/>
              <a:t> 9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  <a:r>
              <a:rPr lang="fr-FR" sz="1600" dirty="0" err="1"/>
              <a:t>between</a:t>
            </a:r>
            <a:r>
              <a:rPr lang="fr-FR" sz="1600" dirty="0"/>
              <a:t> stage 2 freeze and the stage 3 freeze</a:t>
            </a:r>
          </a:p>
          <a:p>
            <a:pPr lvl="2"/>
            <a:r>
              <a:rPr lang="fr-FR" sz="1600" dirty="0" err="1"/>
              <a:t>Ensure</a:t>
            </a:r>
            <a:r>
              <a:rPr lang="fr-FR" sz="1600" dirty="0"/>
              <a:t> 3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  <a:r>
              <a:rPr lang="fr-FR" sz="1600" dirty="0" err="1"/>
              <a:t>between</a:t>
            </a:r>
            <a:r>
              <a:rPr lang="fr-FR" sz="1600" dirty="0"/>
              <a:t> stage 3 freeze and ASN.1/</a:t>
            </a:r>
            <a:r>
              <a:rPr lang="fr-FR" sz="1600" dirty="0" err="1"/>
              <a:t>OpenAPI</a:t>
            </a:r>
            <a:r>
              <a:rPr lang="fr-FR" sz="1600" dirty="0"/>
              <a:t> freeze</a:t>
            </a:r>
          </a:p>
          <a:p>
            <a:pPr lvl="2"/>
            <a:r>
              <a:rPr lang="en-US" sz="1600" dirty="0"/>
              <a:t>Common CT stage 3/RAN functional freeze date and ASN.1/</a:t>
            </a:r>
            <a:r>
              <a:rPr lang="en-US" sz="1600" dirty="0" err="1"/>
              <a:t>OpenAPI</a:t>
            </a:r>
            <a:r>
              <a:rPr lang="en-US" sz="1600" dirty="0"/>
              <a:t> freeze date</a:t>
            </a:r>
            <a:endParaRPr lang="fr-FR" dirty="0"/>
          </a:p>
          <a:p>
            <a:endParaRPr lang="fr-FR" dirty="0"/>
          </a:p>
          <a:p>
            <a:r>
              <a:rPr lang="fr-FR" dirty="0" err="1"/>
              <a:t>Approved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June 2023 (TSG#99)</a:t>
            </a:r>
          </a:p>
          <a:p>
            <a:pPr lvl="1"/>
            <a:r>
              <a:rPr lang="fr-FR" dirty="0"/>
              <a:t>Stage 3: March 2024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June 2024 (TSG#103)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 timeline (1/3)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err="1"/>
              <a:t>Hardline</a:t>
            </a:r>
            <a:r>
              <a:rPr lang="fr-FR" sz="2400" dirty="0"/>
              <a:t> (</a:t>
            </a:r>
            <a:r>
              <a:rPr lang="fr-FR" sz="2400" dirty="0" err="1"/>
              <a:t>still</a:t>
            </a:r>
            <a:r>
              <a:rPr lang="fr-FR" sz="2400" dirty="0"/>
              <a:t> </a:t>
            </a:r>
            <a:r>
              <a:rPr lang="fr-FR" sz="2400" dirty="0" err="1"/>
              <a:t>enforced</a:t>
            </a:r>
            <a:r>
              <a:rPr lang="fr-FR" sz="2400" dirty="0"/>
              <a:t>):</a:t>
            </a:r>
          </a:p>
          <a:p>
            <a:r>
              <a:rPr lang="fr-FR" sz="2400" dirty="0" err="1"/>
              <a:t>Ensure</a:t>
            </a:r>
            <a:r>
              <a:rPr lang="fr-FR" sz="2400" dirty="0"/>
              <a:t> 9 </a:t>
            </a:r>
            <a:r>
              <a:rPr lang="fr-FR" sz="2400" dirty="0" err="1"/>
              <a:t>months</a:t>
            </a:r>
            <a:r>
              <a:rPr lang="fr-FR" sz="2400" dirty="0"/>
              <a:t> </a:t>
            </a:r>
            <a:r>
              <a:rPr lang="fr-FR" sz="2400" dirty="0" err="1"/>
              <a:t>between</a:t>
            </a:r>
            <a:r>
              <a:rPr lang="fr-FR" sz="2400" dirty="0"/>
              <a:t> stage 2 freeze and the stage 3 freeze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grant</a:t>
            </a:r>
            <a:r>
              <a:rPr lang="fr-FR" sz="2200" dirty="0"/>
              <a:t> </a:t>
            </a:r>
            <a:r>
              <a:rPr lang="fr-FR" sz="2200" dirty="0" err="1"/>
              <a:t>enough</a:t>
            </a:r>
            <a:r>
              <a:rPr lang="fr-FR" sz="2200" dirty="0"/>
              <a:t> time for TSG cross-coordination.</a:t>
            </a:r>
          </a:p>
          <a:p>
            <a:pPr lvl="1"/>
            <a:r>
              <a:rPr lang="fr-FR" sz="2200" dirty="0"/>
              <a:t>For CT, Stage 2 </a:t>
            </a:r>
            <a:r>
              <a:rPr lang="fr-FR" sz="2200" dirty="0" err="1"/>
              <a:t>requirements</a:t>
            </a:r>
            <a:r>
              <a:rPr lang="fr-FR" sz="2200" dirty="0"/>
              <a:t> </a:t>
            </a:r>
            <a:r>
              <a:rPr lang="fr-FR" sz="2200" dirty="0" err="1"/>
              <a:t>coming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SA2 but </a:t>
            </a:r>
            <a:r>
              <a:rPr lang="fr-FR" sz="2200" dirty="0" err="1"/>
              <a:t>also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SA3, SA4, SA5, SA6</a:t>
            </a:r>
          </a:p>
          <a:p>
            <a:r>
              <a:rPr lang="fr-FR" sz="2400" dirty="0" err="1"/>
              <a:t>Ensure</a:t>
            </a:r>
            <a:r>
              <a:rPr lang="fr-FR" sz="2400" dirty="0"/>
              <a:t> 3 </a:t>
            </a:r>
            <a:r>
              <a:rPr lang="fr-FR" sz="2400" dirty="0" err="1"/>
              <a:t>months</a:t>
            </a:r>
            <a:r>
              <a:rPr lang="fr-FR" sz="2400" dirty="0"/>
              <a:t> </a:t>
            </a:r>
            <a:r>
              <a:rPr lang="fr-FR" sz="2400" dirty="0" err="1"/>
              <a:t>between</a:t>
            </a:r>
            <a:r>
              <a:rPr lang="fr-FR" sz="2400" dirty="0"/>
              <a:t> stage 3 freeze and ASN.1/</a:t>
            </a:r>
            <a:r>
              <a:rPr lang="fr-FR" sz="2400" dirty="0" err="1"/>
              <a:t>OpenAPI</a:t>
            </a:r>
            <a:r>
              <a:rPr lang="fr-FR" sz="2400" dirty="0"/>
              <a:t> freeze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avoid</a:t>
            </a:r>
            <a:r>
              <a:rPr lang="fr-FR" sz="2200" dirty="0"/>
              <a:t> </a:t>
            </a:r>
            <a:r>
              <a:rPr lang="fr-FR" sz="2200" dirty="0" err="1"/>
              <a:t>protocol</a:t>
            </a:r>
            <a:r>
              <a:rPr lang="fr-FR" sz="2200" dirty="0"/>
              <a:t> </a:t>
            </a:r>
            <a:r>
              <a:rPr lang="fr-FR" sz="2200" dirty="0" err="1"/>
              <a:t>backward</a:t>
            </a:r>
            <a:r>
              <a:rPr lang="fr-FR" sz="2200" dirty="0"/>
              <a:t> incompatible change and </a:t>
            </a:r>
            <a:r>
              <a:rPr lang="fr-FR" sz="2200" dirty="0" err="1"/>
              <a:t>provide</a:t>
            </a:r>
            <a:r>
              <a:rPr lang="fr-FR" sz="2200" dirty="0"/>
              <a:t> </a:t>
            </a:r>
            <a:r>
              <a:rPr lang="fr-FR" sz="2200" dirty="0" err="1"/>
              <a:t>some</a:t>
            </a:r>
            <a:r>
              <a:rPr lang="fr-FR" sz="2200" dirty="0"/>
              <a:t>  buffer </a:t>
            </a:r>
            <a:r>
              <a:rPr lang="fr-FR" sz="2200" dirty="0" err="1"/>
              <a:t>protocol</a:t>
            </a:r>
            <a:r>
              <a:rPr lang="fr-FR" sz="2200" dirty="0"/>
              <a:t> consolidation</a:t>
            </a:r>
          </a:p>
          <a:p>
            <a:r>
              <a:rPr lang="en-US" sz="2400" dirty="0"/>
              <a:t>Common CT stage 3/RAN functional freeze date and ASN.1/</a:t>
            </a:r>
            <a:r>
              <a:rPr lang="en-US" sz="2400" dirty="0" err="1"/>
              <a:t>OpenAPI</a:t>
            </a:r>
            <a:r>
              <a:rPr lang="en-US" sz="2400" dirty="0"/>
              <a:t> freeze date</a:t>
            </a:r>
            <a:endParaRPr lang="fr-FR" sz="24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A762451-F06E-46EF-BB01-9735A2165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 timeline (2/3)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9D2FEFB-88FA-461E-AB61-79C0E3A94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Taking into account:</a:t>
            </a:r>
          </a:p>
          <a:p>
            <a:pPr lvl="1"/>
            <a:r>
              <a:rPr lang="en-US" dirty="0"/>
              <a:t>Rel-18 planning shift (+3 months):</a:t>
            </a:r>
          </a:p>
          <a:p>
            <a:pPr lvl="2"/>
            <a:r>
              <a:rPr lang="en-US" dirty="0"/>
              <a:t>Stage 3 freeze: March 2024</a:t>
            </a:r>
          </a:p>
          <a:p>
            <a:pPr lvl="2"/>
            <a:r>
              <a:rPr lang="en-US" dirty="0" err="1"/>
              <a:t>OpenAPI</a:t>
            </a:r>
            <a:r>
              <a:rPr lang="en-US" dirty="0"/>
              <a:t>/ANS.1 freeze: June 2024</a:t>
            </a:r>
          </a:p>
          <a:p>
            <a:pPr lvl="1"/>
            <a:r>
              <a:rPr lang="en-US" dirty="0"/>
              <a:t>Working assumptions:</a:t>
            </a:r>
          </a:p>
          <a:p>
            <a:pPr lvl="2"/>
            <a:r>
              <a:rPr lang="en-US" dirty="0"/>
              <a:t>Completed Rel-19 functional scope: December 23</a:t>
            </a:r>
          </a:p>
          <a:p>
            <a:pPr lvl="2"/>
            <a:r>
              <a:rPr lang="en-US" dirty="0"/>
              <a:t>RAN position regarding ASN.1 freeze: </a:t>
            </a:r>
            <a:r>
              <a:rPr lang="fr-FR" b="1" dirty="0" err="1"/>
              <a:t>December</a:t>
            </a:r>
            <a:r>
              <a:rPr lang="fr-FR" b="1" dirty="0"/>
              <a:t> 2025</a:t>
            </a:r>
            <a:endParaRPr lang="en-US" b="1" dirty="0"/>
          </a:p>
          <a:p>
            <a:pPr lvl="1"/>
            <a:r>
              <a:rPr lang="en-US" dirty="0"/>
              <a:t>SA responsible for the decision on stage 2 freeze date but will impact the stage 3 freeze and the </a:t>
            </a:r>
            <a:r>
              <a:rPr lang="en-US" dirty="0" err="1"/>
              <a:t>OpenAPI</a:t>
            </a:r>
            <a:r>
              <a:rPr lang="en-US" dirty="0"/>
              <a:t>/ASN.1 freeze dates. </a:t>
            </a:r>
          </a:p>
          <a:p>
            <a:pPr lvl="1"/>
            <a:r>
              <a:rPr lang="en-US" dirty="0"/>
              <a:t>SA/RAN/CT must remain in sync. TSG coordination required for final decision on the Rel-19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08631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FE443F2-574B-4CFC-AA29-EC8022076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 timeline (3/3)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14A09B-841A-4443-8F6B-9C3738886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This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mean</a:t>
            </a:r>
            <a:r>
              <a:rPr lang="fr-FR" dirty="0"/>
              <a:t> for CT:</a:t>
            </a:r>
          </a:p>
          <a:p>
            <a:pPr lvl="1"/>
            <a:r>
              <a:rPr lang="en-US" dirty="0" err="1"/>
              <a:t>OpenAPI</a:t>
            </a:r>
            <a:r>
              <a:rPr lang="en-US" dirty="0"/>
              <a:t>/ASN.1 freeze: </a:t>
            </a:r>
            <a:r>
              <a:rPr lang="fr-FR" b="1" dirty="0" err="1"/>
              <a:t>December</a:t>
            </a:r>
            <a:r>
              <a:rPr lang="fr-FR" b="1" dirty="0"/>
              <a:t> 2025</a:t>
            </a:r>
          </a:p>
          <a:p>
            <a:pPr lvl="2"/>
            <a:r>
              <a:rPr lang="fr-FR" dirty="0"/>
              <a:t>To </a:t>
            </a:r>
            <a:r>
              <a:rPr lang="fr-FR" dirty="0" err="1"/>
              <a:t>keep</a:t>
            </a:r>
            <a:r>
              <a:rPr lang="fr-FR" dirty="0"/>
              <a:t> in </a:t>
            </a:r>
            <a:r>
              <a:rPr lang="fr-FR" dirty="0" err="1"/>
              <a:t>sync</a:t>
            </a:r>
            <a:r>
              <a:rPr lang="fr-FR" dirty="0"/>
              <a:t> RAN and CT</a:t>
            </a:r>
          </a:p>
          <a:p>
            <a:pPr lvl="1"/>
            <a:r>
              <a:rPr lang="fr-FR" dirty="0"/>
              <a:t>Stage 3 freeze: </a:t>
            </a:r>
            <a:r>
              <a:rPr lang="fr-FR" b="1" dirty="0" err="1"/>
              <a:t>September</a:t>
            </a:r>
            <a:r>
              <a:rPr lang="fr-FR" b="1" dirty="0"/>
              <a:t> 2025</a:t>
            </a:r>
          </a:p>
          <a:p>
            <a:pPr lvl="2"/>
            <a:r>
              <a:rPr lang="fr-FR" dirty="0"/>
              <a:t>3-month gap </a:t>
            </a:r>
            <a:r>
              <a:rPr lang="fr-FR" dirty="0" err="1"/>
              <a:t>between</a:t>
            </a:r>
            <a:r>
              <a:rPr lang="fr-FR" dirty="0"/>
              <a:t> Stage 3 and </a:t>
            </a:r>
            <a:r>
              <a:rPr lang="fr-FR" dirty="0" err="1"/>
              <a:t>coding</a:t>
            </a:r>
            <a:r>
              <a:rPr lang="fr-FR" dirty="0"/>
              <a:t> freeze dates</a:t>
            </a:r>
          </a:p>
          <a:p>
            <a:pPr lvl="2"/>
            <a:r>
              <a:rPr lang="en-US" dirty="0"/>
              <a:t>18-month release timeframe from Rel-18 Stage 3 freeze</a:t>
            </a:r>
          </a:p>
          <a:p>
            <a:pPr lvl="3"/>
            <a:r>
              <a:rPr lang="en-US" dirty="0"/>
              <a:t>including enough time for Rel-18 consolidation</a:t>
            </a:r>
            <a:endParaRPr lang="fr-FR" dirty="0"/>
          </a:p>
          <a:p>
            <a:pPr lvl="1"/>
            <a:r>
              <a:rPr lang="fr-FR" dirty="0"/>
              <a:t>(</a:t>
            </a:r>
            <a:r>
              <a:rPr lang="fr-FR" dirty="0" err="1"/>
              <a:t>expected</a:t>
            </a:r>
            <a:r>
              <a:rPr lang="fr-FR" dirty="0"/>
              <a:t>) Stage 2 freeze: </a:t>
            </a:r>
            <a:r>
              <a:rPr lang="fr-FR" dirty="0" err="1"/>
              <a:t>December</a:t>
            </a:r>
            <a:r>
              <a:rPr lang="fr-FR" dirty="0"/>
              <a:t> 2024</a:t>
            </a:r>
          </a:p>
          <a:p>
            <a:pPr lvl="2"/>
            <a:r>
              <a:rPr lang="fr-FR" dirty="0" err="1"/>
              <a:t>With</a:t>
            </a:r>
            <a:r>
              <a:rPr lang="fr-FR" dirty="0"/>
              <a:t> </a:t>
            </a:r>
            <a:r>
              <a:rPr lang="en-US" dirty="0"/>
              <a:t>9-month gap between stage 2 and the stage 3 freeze dates</a:t>
            </a:r>
          </a:p>
          <a:p>
            <a:pPr lvl="2"/>
            <a:r>
              <a:rPr lang="en-US" dirty="0"/>
              <a:t>Stage 2 freeze date under the responsibility of SA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011738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39176</TotalTime>
  <Words>409</Words>
  <Application>Microsoft Office PowerPoint</Application>
  <PresentationFormat>Grand écran</PresentationFormat>
  <Paragraphs>48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CT view on Rel-19 Planning</vt:lpstr>
      <vt:lpstr>Release 18 Planning</vt:lpstr>
      <vt:lpstr>CT view on Rel-19  timeline (1/3)</vt:lpstr>
      <vt:lpstr>CT view on Rel-19  timeline (2/3)</vt:lpstr>
      <vt:lpstr>CT view on Rel-19  timeline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1027</cp:revision>
  <dcterms:created xsi:type="dcterms:W3CDTF">2010-02-05T13:52:04Z</dcterms:created>
  <dcterms:modified xsi:type="dcterms:W3CDTF">2023-03-20T15:03:07Z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