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0"/>
  </p:notesMasterIdLst>
  <p:handoutMasterIdLst>
    <p:handoutMasterId r:id="rId31"/>
  </p:handoutMasterIdLst>
  <p:sldIdLst>
    <p:sldId id="341" r:id="rId3"/>
    <p:sldId id="479" r:id="rId4"/>
    <p:sldId id="1133" r:id="rId5"/>
    <p:sldId id="1135" r:id="rId6"/>
    <p:sldId id="1134" r:id="rId7"/>
    <p:sldId id="523" r:id="rId8"/>
    <p:sldId id="532" r:id="rId9"/>
    <p:sldId id="555" r:id="rId10"/>
    <p:sldId id="557" r:id="rId11"/>
    <p:sldId id="558" r:id="rId12"/>
    <p:sldId id="561" r:id="rId13"/>
    <p:sldId id="483" r:id="rId14"/>
    <p:sldId id="482" r:id="rId15"/>
    <p:sldId id="478" r:id="rId16"/>
    <p:sldId id="560" r:id="rId17"/>
    <p:sldId id="586" r:id="rId18"/>
    <p:sldId id="1130" r:id="rId19"/>
    <p:sldId id="1129" r:id="rId20"/>
    <p:sldId id="1128" r:id="rId21"/>
    <p:sldId id="574" r:id="rId22"/>
    <p:sldId id="580" r:id="rId23"/>
    <p:sldId id="533" r:id="rId24"/>
    <p:sldId id="563" r:id="rId25"/>
    <p:sldId id="1126" r:id="rId26"/>
    <p:sldId id="1132" r:id="rId27"/>
    <p:sldId id="1131" r:id="rId28"/>
    <p:sldId id="477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971" autoAdjust="0"/>
    <p:restoredTop sz="99112" autoAdjust="0"/>
  </p:normalViewPr>
  <p:slideViewPr>
    <p:cSldViewPr snapToGrid="0">
      <p:cViewPr varScale="1">
        <p:scale>
          <a:sx n="65" d="100"/>
          <a:sy n="65" d="100"/>
        </p:scale>
        <p:origin x="84" y="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8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086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9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758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10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12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11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7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18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3673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12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Rotterdam, NL– 20th – 21</a:t>
            </a:r>
            <a:r>
              <a:rPr lang="en-US" altLang="en-US" sz="1200" b="1" baseline="30000" dirty="0">
                <a:latin typeface="Arial "/>
              </a:rPr>
              <a:t>st</a:t>
            </a:r>
            <a:r>
              <a:rPr lang="en-US" altLang="en-US" sz="1200" b="1" dirty="0">
                <a:latin typeface="Arial "/>
              </a:rPr>
              <a:t> March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CP-230327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239184" y="79163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239184" y="11281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239184" y="1456267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239184" y="62208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239184" y="374651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5566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115421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3"/>
            <a:ext cx="109728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4"/>
            <a:ext cx="109728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31062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120000" tIns="62400" rIns="120000" bIns="62400">
            <a:spAutoFit/>
          </a:bodyPr>
          <a:lstStyle/>
          <a:p>
            <a:pPr algn="ctr" defTabSz="1015975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333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667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1"/>
            <a:ext cx="192616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1067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‹N°›</a:t>
            </a:fld>
            <a:endParaRPr lang="en-GB" sz="1333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4485" y="6333067"/>
            <a:ext cx="8104716" cy="4207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798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</p:sldLayoutIdLst>
  <p:hf sldNum="0" hdr="0"/>
  <p:txStyles>
    <p:titleStyle>
      <a:lvl1pPr algn="l" defTabSz="609585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609585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70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54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339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10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24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611702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2133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912261" indent="-300559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867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1217054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523962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kimmo.kymalainen@3gpp.org" TargetMode="External"/><Relationship Id="rId11" Type="http://schemas.openxmlformats.org/officeDocument/2006/relationships/image" Target="../media/image20.jpeg"/><Relationship Id="rId5" Type="http://schemas.openxmlformats.org/officeDocument/2006/relationships/hyperlink" Target="mailto:songyue@chinamobile.com" TargetMode="External"/><Relationship Id="rId10" Type="http://schemas.openxmlformats.org/officeDocument/2006/relationships/hyperlink" Target="mailto:iroshi.ishikawa.ev@nttdocomo.com" TargetMode="External"/><Relationship Id="rId4" Type="http://schemas.openxmlformats.org/officeDocument/2006/relationships/hyperlink" Target="mailto:peter.schmitt@huawei.com" TargetMode="External"/><Relationship Id="rId9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component/content/article/ct-99-elections" TargetMode="External"/><Relationship Id="rId3" Type="http://schemas.openxmlformats.org/officeDocument/2006/relationships/hyperlink" Target="https://portal.3gpp.org/VotingTool/Vote/DetailList/1015" TargetMode="External"/><Relationship Id="rId7" Type="http://schemas.openxmlformats.org/officeDocument/2006/relationships/hyperlink" Target="https://portal.3gpp.org/VotingTool/Vote/DetailList/1082" TargetMode="External"/><Relationship Id="rId2" Type="http://schemas.openxmlformats.org/officeDocument/2006/relationships/hyperlink" Target="https://portal.3gpp.org/VotingTool/Vote/Inde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VotingTool/Vote/DetailList/1081" TargetMode="External"/><Relationship Id="rId5" Type="http://schemas.openxmlformats.org/officeDocument/2006/relationships/hyperlink" Target="https://portal.3gpp.org/VotingTool/Vote/DetailList/1080" TargetMode="External"/><Relationship Id="rId4" Type="http://schemas.openxmlformats.org/officeDocument/2006/relationships/hyperlink" Target="https://portal.3gpp.org/VotingTool/Vote/DetailList/1079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3gpp.org/index.php?title=3GPP_voting_tool" TargetMode="External"/><Relationship Id="rId2" Type="http://schemas.openxmlformats.org/officeDocument/2006/relationships/hyperlink" Target="https://www.3gpp.org/ftp/tsg_ct/TSG_CT/TSGC_99_Rotterdam/Docs/CP-230323.zi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mailto:kimmo.kymalainen@etsi.org" TargetMode="External"/><Relationship Id="rId13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hyperlink" Target="mailto:aiming@catt.cn" TargetMode="External"/><Relationship Id="rId12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hin.chenho@oppo.com" TargetMode="External"/><Relationship Id="rId11" Type="http://schemas.openxmlformats.org/officeDocument/2006/relationships/image" Target="../media/image6.png"/><Relationship Id="rId5" Type="http://schemas.openxmlformats.org/officeDocument/2006/relationships/hyperlink" Target="mailto:atle.monrad@interdigital.com" TargetMode="External"/><Relationship Id="rId10" Type="http://schemas.openxmlformats.org/officeDocument/2006/relationships/image" Target="../media/image5.png"/><Relationship Id="rId4" Type="http://schemas.openxmlformats.org/officeDocument/2006/relationships/hyperlink" Target="mailto:lionel.morand@orange.com" TargetMode="External"/><Relationship Id="rId9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jorgen.axell@ericsson.com" TargetMode="External"/><Relationship Id="rId11" Type="http://schemas.openxmlformats.org/officeDocument/2006/relationships/image" Target="../media/image12.jpeg"/><Relationship Id="rId5" Type="http://schemas.openxmlformats.org/officeDocument/2006/relationships/hyperlink" Target="mailto:lguellec@QTI.QUALCOMM.COM" TargetMode="External"/><Relationship Id="rId10" Type="http://schemas.openxmlformats.org/officeDocument/2006/relationships/hyperlink" Target="mailto:akansha.arora@3gpp.org" TargetMode="External"/><Relationship Id="rId4" Type="http://schemas.openxmlformats.org/officeDocument/2006/relationships/hyperlink" Target="mailto:peter.leis@nokia.com" TargetMode="Externa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16.jpeg"/><Relationship Id="rId5" Type="http://schemas.openxmlformats.org/officeDocument/2006/relationships/hyperlink" Target="mailto:n.tangudu@samsung.com" TargetMode="External"/><Relationship Id="rId10" Type="http://schemas.openxmlformats.org/officeDocument/2006/relationships/hyperlink" Target="mailto:Dongwook.Kim@etsi.org" TargetMode="External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CT#99 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415594" y="1980142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linkClick r:id="rId4"/>
              </a:rPr>
              <a:t>peter.schmitt@huawei.com</a:t>
            </a:r>
            <a:endParaRPr lang="en-US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5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6"/>
              </a:rPr>
              <a:t>kimmo.kymalainen@3gpp.org</a:t>
            </a:r>
            <a:r>
              <a:rPr lang="en-US" altLang="en-US" sz="1800" dirty="0"/>
              <a:t> 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10"/>
              </a:rPr>
              <a:t>hiroshi.ishikawa.ev</a:t>
            </a:r>
            <a:r>
              <a:rPr lang="en-US" altLang="en-US" sz="1800" dirty="0">
                <a:hlinkClick r:id="rId10"/>
              </a:rPr>
              <a:t>@nttdocomo.</a:t>
            </a:r>
            <a:r>
              <a:rPr lang="en-US" sz="1800" dirty="0">
                <a:hlinkClick r:id="rId10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4531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8391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60116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Elections at CT#99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44200" cy="4351338"/>
          </a:xfrm>
        </p:spPr>
        <p:txBody>
          <a:bodyPr/>
          <a:lstStyle/>
          <a:p>
            <a:r>
              <a:rPr lang="en-US" dirty="0"/>
              <a:t>4 elections will be held using the 3GPP voting application tool</a:t>
            </a:r>
          </a:p>
          <a:p>
            <a:pPr lvl="1"/>
            <a:r>
              <a:rPr lang="fr-FR" dirty="0"/>
              <a:t>Accessible via 3GU </a:t>
            </a:r>
            <a:r>
              <a:rPr lang="fr-FR" dirty="0" err="1"/>
              <a:t>after</a:t>
            </a:r>
            <a:r>
              <a:rPr lang="fr-FR" dirty="0"/>
              <a:t> </a:t>
            </a:r>
            <a:r>
              <a:rPr lang="fr-FR" dirty="0" err="1"/>
              <a:t>log-in</a:t>
            </a:r>
            <a:r>
              <a:rPr lang="fr-FR" dirty="0"/>
              <a:t>: </a:t>
            </a:r>
            <a:r>
              <a:rPr lang="fr-FR" dirty="0">
                <a:hlinkClick r:id="rId2"/>
              </a:rPr>
              <a:t>https://portal.3gpp.org/VotingTool/Vote/Index</a:t>
            </a:r>
            <a:r>
              <a:rPr lang="fr-FR" dirty="0"/>
              <a:t> </a:t>
            </a:r>
            <a:endParaRPr lang="en-US" dirty="0"/>
          </a:p>
          <a:p>
            <a:r>
              <a:rPr lang="en-US" dirty="0"/>
              <a:t> Elections for the following positions:</a:t>
            </a:r>
            <a:endParaRPr lang="fr-FR" dirty="0"/>
          </a:p>
          <a:p>
            <a:pPr lvl="1"/>
            <a:r>
              <a:rPr lang="fr-FR" dirty="0"/>
              <a:t>TSG CT Chair Election :</a:t>
            </a:r>
            <a:r>
              <a:rPr lang="fr-FR" dirty="0">
                <a:hlinkClick r:id="rId3"/>
              </a:rPr>
              <a:t> </a:t>
            </a:r>
            <a:r>
              <a:rPr lang="fr-FR" dirty="0">
                <a:hlinkClick r:id="rId4"/>
              </a:rPr>
              <a:t>https://portal.3gpp.org/VotingTool/Vote/DetailList/1079</a:t>
            </a:r>
            <a:r>
              <a:rPr lang="fr-FR" dirty="0"/>
              <a:t> </a:t>
            </a:r>
          </a:p>
          <a:p>
            <a:pPr lvl="1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CT VC Election </a:t>
            </a:r>
            <a:r>
              <a:rPr lang="fr-FR" dirty="0"/>
              <a:t>: </a:t>
            </a:r>
            <a:r>
              <a:rPr lang="en-US" dirty="0">
                <a:hlinkClick r:id="rId5"/>
              </a:rPr>
              <a:t>https://portal.3gpp.org/VotingTool/Vote/DetailList/1080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CT VC Election </a:t>
            </a:r>
            <a:r>
              <a:rPr lang="fr-FR" dirty="0"/>
              <a:t>: </a:t>
            </a:r>
            <a:r>
              <a:rPr lang="en-US" dirty="0">
                <a:hlinkClick r:id="rId6"/>
              </a:rPr>
              <a:t>https://portal.3gpp.org/VotingTool/Vote/DetailList/1081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CT VC Election </a:t>
            </a:r>
            <a:r>
              <a:rPr lang="fr-FR" dirty="0"/>
              <a:t>: </a:t>
            </a:r>
            <a:r>
              <a:rPr lang="en-US" dirty="0">
                <a:hlinkClick r:id="rId7"/>
              </a:rPr>
              <a:t>https://portal.3gpp.org/VotingTool/Vote/DetailList/1082</a:t>
            </a:r>
            <a:r>
              <a:rPr lang="en-US" dirty="0"/>
              <a:t> </a:t>
            </a:r>
          </a:p>
          <a:p>
            <a:r>
              <a:rPr lang="en-US" dirty="0"/>
              <a:t>List of candidates:</a:t>
            </a:r>
          </a:p>
          <a:p>
            <a:pPr lvl="1"/>
            <a:r>
              <a:rPr lang="en-US" dirty="0">
                <a:hlinkClick r:id="rId8"/>
              </a:rPr>
              <a:t>https://www.3gpp.org/component/content/article/ct-99-elections</a:t>
            </a:r>
            <a:r>
              <a:rPr lang="en-US" dirty="0"/>
              <a:t>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66762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Detailed</a:t>
            </a:r>
            <a:r>
              <a:rPr lang="fr-FR" dirty="0"/>
              <a:t> time plan for </a:t>
            </a:r>
            <a:r>
              <a:rPr lang="fr-FR" dirty="0" err="1"/>
              <a:t>elections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 Chair Election</a:t>
            </a:r>
          </a:p>
          <a:p>
            <a:pPr lvl="1"/>
            <a:r>
              <a:rPr lang="en-US" dirty="0"/>
              <a:t>First ballot:			Monday, March 20, </a:t>
            </a:r>
            <a:r>
              <a:rPr lang="en-US" dirty="0">
                <a:solidFill>
                  <a:srgbClr val="FF0000"/>
                </a:solidFill>
              </a:rPr>
              <a:t>12h30 – 13h45 CET</a:t>
            </a:r>
          </a:p>
          <a:p>
            <a:pPr lvl="1"/>
            <a:r>
              <a:rPr lang="en-US" dirty="0"/>
              <a:t>Second ballot (if needed): 	Tuesday, March 21, </a:t>
            </a:r>
            <a:r>
              <a:rPr lang="en-US" dirty="0">
                <a:solidFill>
                  <a:srgbClr val="FF0000"/>
                </a:solidFill>
              </a:rPr>
              <a:t>12h30 – 13h45 CET</a:t>
            </a:r>
          </a:p>
          <a:p>
            <a:pPr lvl="2"/>
            <a:r>
              <a:rPr lang="en-US" dirty="0"/>
              <a:t>NOTE: No need for a third ballot if there is no more than 2 candidates</a:t>
            </a:r>
          </a:p>
          <a:p>
            <a:r>
              <a:rPr lang="en-US" dirty="0"/>
              <a:t>CT Vice-Chair Elections</a:t>
            </a:r>
          </a:p>
          <a:p>
            <a:pPr lvl="1"/>
            <a:r>
              <a:rPr lang="en-US" dirty="0"/>
              <a:t>First ballot for 1</a:t>
            </a:r>
            <a:r>
              <a:rPr lang="en-US" baseline="30000" dirty="0"/>
              <a:t>st</a:t>
            </a:r>
            <a:r>
              <a:rPr lang="en-US" dirty="0"/>
              <a:t> VC:		Monday, March 20, </a:t>
            </a:r>
            <a:r>
              <a:rPr lang="en-US" dirty="0">
                <a:solidFill>
                  <a:srgbClr val="FF0000"/>
                </a:solidFill>
              </a:rPr>
              <a:t>15h30 – 16h45 CET</a:t>
            </a:r>
          </a:p>
          <a:p>
            <a:pPr lvl="1"/>
            <a:r>
              <a:rPr lang="en-US" dirty="0"/>
              <a:t>Other ballots: TBD (if required)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r>
              <a:rPr lang="en-GB" u="sng" dirty="0">
                <a:solidFill>
                  <a:srgbClr val="0563C1"/>
                </a:solidFill>
                <a:effectLst/>
                <a:ea typeface="Calibri" panose="020F0502020204030204" pitchFamily="34" charset="0"/>
                <a:hlinkClick r:id="rId2"/>
              </a:rPr>
              <a:t>CP-230323</a:t>
            </a:r>
            <a:r>
              <a:rPr lang="en-GB" dirty="0">
                <a:effectLst/>
                <a:ea typeface="Calibri" panose="020F0502020204030204" pitchFamily="34" charset="0"/>
              </a:rPr>
              <a:t> </a:t>
            </a:r>
            <a:r>
              <a:rPr lang="en-US" dirty="0">
                <a:effectLst/>
                <a:ea typeface="Calibri" panose="020F0502020204030204" pitchFamily="34" charset="0"/>
              </a:rPr>
              <a:t>provides a short user guide for the 3GPP voting tool.</a:t>
            </a:r>
            <a:endParaRPr lang="fr-FR" dirty="0">
              <a:effectLst/>
              <a:ea typeface="Calibri" panose="020F0502020204030204" pitchFamily="34" charset="0"/>
            </a:endParaRPr>
          </a:p>
          <a:p>
            <a:pPr marL="457200" lvl="1" indent="0">
              <a:buNone/>
            </a:pPr>
            <a:r>
              <a:rPr lang="en-US" dirty="0">
                <a:effectLst/>
                <a:ea typeface="Calibri" panose="020F0502020204030204" pitchFamily="34" charset="0"/>
              </a:rPr>
              <a:t>A more detailed guide is available at: </a:t>
            </a: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hlinkClick r:id="rId3"/>
              </a:rPr>
              <a:t>3GPP_voting_tool</a:t>
            </a:r>
            <a:endParaRPr lang="fr-FR" sz="1400" dirty="0">
              <a:effectLst/>
              <a:ea typeface="Calibri" panose="020F0502020204030204" pitchFamily="34" charset="0"/>
            </a:endParaRP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92682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Workplan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21329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frozen</a:t>
            </a:r>
            <a:r>
              <a:rPr lang="fr-FR" dirty="0"/>
              <a:t> at CT#96			2/2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87038" cy="4351338"/>
          </a:xfrm>
        </p:spPr>
        <p:txBody>
          <a:bodyPr/>
          <a:lstStyle/>
          <a:p>
            <a:r>
              <a:rPr lang="en-US" dirty="0"/>
              <a:t>FASMO rule STRICLTY enforced.</a:t>
            </a:r>
          </a:p>
          <a:p>
            <a:pPr lvl="1"/>
            <a:r>
              <a:rPr lang="en-US" dirty="0"/>
              <a:t>Non-FASMO shouldn't be approved</a:t>
            </a:r>
          </a:p>
          <a:p>
            <a:r>
              <a:rPr lang="en-US" dirty="0"/>
              <a:t>Protocols should be modified only if deemed required</a:t>
            </a:r>
          </a:p>
          <a:p>
            <a:pPr lvl="1"/>
            <a:r>
              <a:rPr lang="en-US" dirty="0"/>
              <a:t>Aim: limit impacts on current implementation of Rel-17 specifications</a:t>
            </a:r>
          </a:p>
          <a:p>
            <a:r>
              <a:rPr lang="en-US" dirty="0"/>
              <a:t>Feature introduction/modification MUST be proposed for Rel-18</a:t>
            </a:r>
          </a:p>
          <a:p>
            <a:pPr lvl="1"/>
            <a:r>
              <a:rPr lang="en-US" dirty="0"/>
              <a:t>"TEI-18" should be used when no other WI code can be used.</a:t>
            </a:r>
          </a:p>
        </p:txBody>
      </p:sp>
    </p:spTree>
    <p:extLst>
      <p:ext uri="{BB962C8B-B14F-4D97-AF65-F5344CB8AC3E}">
        <p14:creationId xmlns:p14="http://schemas.microsoft.com/office/powerpoint/2010/main" val="21958980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D4994-E64C-4951-9852-6EE90777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288F4D-4398-4AB2-B41A-80C449B26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Discussion on Release 18 stage 2 extension at SA#98</a:t>
            </a:r>
          </a:p>
          <a:p>
            <a:pPr lvl="1"/>
            <a:r>
              <a:rPr lang="fr-FR" sz="2000" dirty="0"/>
              <a:t>CT </a:t>
            </a:r>
            <a:r>
              <a:rPr lang="fr-FR" sz="2000" dirty="0" err="1"/>
              <a:t>Hardline</a:t>
            </a:r>
            <a:r>
              <a:rPr lang="fr-FR" sz="2000" dirty="0"/>
              <a:t>:</a:t>
            </a:r>
          </a:p>
          <a:p>
            <a:pPr lvl="2"/>
            <a:r>
              <a:rPr lang="fr-FR" sz="1800" dirty="0" err="1"/>
              <a:t>Ensure</a:t>
            </a:r>
            <a:r>
              <a:rPr lang="fr-FR" sz="1800" dirty="0"/>
              <a:t> 9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2 freeze and the stage 3 freeze</a:t>
            </a:r>
          </a:p>
          <a:p>
            <a:pPr lvl="2"/>
            <a:r>
              <a:rPr lang="fr-FR" sz="1800" dirty="0" err="1"/>
              <a:t>Ensure</a:t>
            </a:r>
            <a:r>
              <a:rPr lang="fr-FR" sz="1800" dirty="0"/>
              <a:t> 3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3 freeze and ASN.1/</a:t>
            </a:r>
            <a:r>
              <a:rPr lang="fr-FR" sz="1800" dirty="0" err="1"/>
              <a:t>OpenAPI</a:t>
            </a:r>
            <a:r>
              <a:rPr lang="fr-FR" sz="1800" dirty="0"/>
              <a:t> freeze</a:t>
            </a:r>
          </a:p>
          <a:p>
            <a:pPr lvl="2"/>
            <a:r>
              <a:rPr lang="en-US" sz="1800" dirty="0"/>
              <a:t>Common CT stage 3/RAN functional freeze date and ASN.1/</a:t>
            </a:r>
            <a:r>
              <a:rPr lang="en-US" sz="1800" dirty="0" err="1"/>
              <a:t>OpenAPI</a:t>
            </a:r>
            <a:r>
              <a:rPr lang="en-US" sz="1800" dirty="0"/>
              <a:t> freeze date</a:t>
            </a:r>
            <a:endParaRPr lang="fr-FR" sz="2400" dirty="0"/>
          </a:p>
          <a:p>
            <a:endParaRPr lang="fr-FR" dirty="0"/>
          </a:p>
          <a:p>
            <a:r>
              <a:rPr lang="fr-FR" dirty="0" err="1"/>
              <a:t>Approved</a:t>
            </a:r>
            <a:r>
              <a:rPr lang="fr-FR" dirty="0"/>
              <a:t> freeze dates </a:t>
            </a:r>
          </a:p>
          <a:p>
            <a:pPr lvl="1"/>
            <a:r>
              <a:rPr lang="fr-FR" dirty="0"/>
              <a:t>Stage 2: June 2023 (TSG#99)</a:t>
            </a:r>
          </a:p>
          <a:p>
            <a:pPr lvl="1"/>
            <a:r>
              <a:rPr lang="fr-FR" dirty="0"/>
              <a:t>Stage 3: March 2024 (TSG#102)</a:t>
            </a:r>
          </a:p>
          <a:p>
            <a:pPr lvl="1"/>
            <a:r>
              <a:rPr lang="fr-FR" dirty="0"/>
              <a:t>ASN.1/</a:t>
            </a:r>
            <a:r>
              <a:rPr lang="fr-FR" dirty="0" err="1"/>
              <a:t>OpenAPI</a:t>
            </a:r>
            <a:r>
              <a:rPr lang="fr-FR" dirty="0"/>
              <a:t>: June 2024 (TSG#103)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914385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6487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Last CT1 </a:t>
            </a:r>
            <a:r>
              <a:rPr lang="fr-FR" dirty="0" err="1"/>
              <a:t>review</a:t>
            </a:r>
            <a:r>
              <a:rPr lang="fr-FR" dirty="0"/>
              <a:t> of Rel-17 </a:t>
            </a:r>
            <a:r>
              <a:rPr lang="fr-FR" dirty="0" err="1"/>
              <a:t>specifications</a:t>
            </a:r>
            <a:r>
              <a:rPr lang="fr-FR" dirty="0"/>
              <a:t> has </a:t>
            </a:r>
            <a:r>
              <a:rPr lang="fr-FR" dirty="0" err="1"/>
              <a:t>revealed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A lot of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have </a:t>
            </a:r>
            <a:r>
              <a:rPr lang="fr-FR" dirty="0" err="1"/>
              <a:t>still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done</a:t>
            </a:r>
            <a:endParaRPr lang="fr-FR" dirty="0"/>
          </a:p>
          <a:p>
            <a:pPr lvl="1"/>
            <a:r>
              <a:rPr lang="fr-FR" dirty="0"/>
              <a:t>There </a:t>
            </a:r>
            <a:r>
              <a:rPr lang="fr-FR" dirty="0" err="1"/>
              <a:t>is</a:t>
            </a:r>
            <a:r>
              <a:rPr lang="fr-FR" dirty="0"/>
              <a:t> no </a:t>
            </a:r>
            <a:r>
              <a:rPr lang="fr-FR" dirty="0" err="1"/>
              <a:t>easy</a:t>
            </a:r>
            <a:r>
              <a:rPr lang="fr-FR" dirty="0"/>
              <a:t> </a:t>
            </a:r>
            <a:r>
              <a:rPr lang="fr-FR" dirty="0" err="1"/>
              <a:t>way</a:t>
            </a:r>
            <a:r>
              <a:rPr lang="fr-FR" dirty="0"/>
              <a:t> to </a:t>
            </a:r>
            <a:r>
              <a:rPr lang="fr-FR" dirty="0" err="1"/>
              <a:t>track</a:t>
            </a:r>
            <a:r>
              <a:rPr lang="fr-FR" dirty="0"/>
              <a:t> the </a:t>
            </a:r>
            <a:r>
              <a:rPr lang="fr-FR" dirty="0" err="1"/>
              <a:t>need</a:t>
            </a:r>
            <a:r>
              <a:rPr lang="fr-FR" dirty="0"/>
              <a:t> for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 </a:t>
            </a:r>
            <a:r>
              <a:rPr lang="fr-FR" dirty="0" err="1"/>
              <a:t>from</a:t>
            </a:r>
            <a:r>
              <a:rPr lang="fr-FR" dirty="0"/>
              <a:t> 3GPP</a:t>
            </a:r>
          </a:p>
          <a:p>
            <a:r>
              <a:rPr lang="fr-FR" dirty="0"/>
              <a:t>Actions (3GPP </a:t>
            </a:r>
            <a:r>
              <a:rPr lang="fr-FR" dirty="0" err="1"/>
              <a:t>wide</a:t>
            </a:r>
            <a:r>
              <a:rPr lang="fr-FR" dirty="0"/>
              <a:t>):</a:t>
            </a:r>
          </a:p>
          <a:p>
            <a:pPr lvl="1"/>
            <a:r>
              <a:rPr lang="fr-FR" dirty="0"/>
              <a:t>LS sent to all the 3GPP </a:t>
            </a:r>
            <a:r>
              <a:rPr lang="fr-FR" dirty="0" err="1"/>
              <a:t>WGs</a:t>
            </a:r>
            <a:endParaRPr lang="fr-FR" dirty="0"/>
          </a:p>
          <a:p>
            <a:pPr lvl="2"/>
            <a:r>
              <a:rPr lang="fr-FR" dirty="0" err="1"/>
              <a:t>Specification</a:t>
            </a:r>
            <a:r>
              <a:rPr lang="fr-FR" dirty="0"/>
              <a:t> rapporteurs </a:t>
            </a:r>
            <a:r>
              <a:rPr lang="fr-FR" dirty="0" err="1"/>
              <a:t>needs</a:t>
            </a:r>
            <a:r>
              <a:rPr lang="fr-FR" dirty="0"/>
              <a:t> to </a:t>
            </a:r>
            <a:r>
              <a:rPr lang="fr-FR" dirty="0" err="1"/>
              <a:t>review</a:t>
            </a:r>
            <a:r>
              <a:rPr lang="fr-FR" dirty="0"/>
              <a:t> Rel-17/Rel-18 </a:t>
            </a:r>
            <a:r>
              <a:rPr lang="fr-FR" dirty="0" err="1"/>
              <a:t>specs</a:t>
            </a:r>
            <a:r>
              <a:rPr lang="fr-FR" dirty="0"/>
              <a:t> and </a:t>
            </a:r>
            <a:r>
              <a:rPr lang="fr-FR" dirty="0" err="1"/>
              <a:t>collect</a:t>
            </a:r>
            <a:r>
              <a:rPr lang="fr-FR" dirty="0"/>
              <a:t> the </a:t>
            </a:r>
            <a:r>
              <a:rPr lang="fr-FR" dirty="0" err="1"/>
              <a:t>request</a:t>
            </a:r>
            <a:r>
              <a:rPr lang="fr-FR" dirty="0"/>
              <a:t> for IANA </a:t>
            </a:r>
            <a:r>
              <a:rPr lang="fr-FR" dirty="0" err="1"/>
              <a:t>assignment</a:t>
            </a:r>
            <a:endParaRPr lang="fr-FR" dirty="0"/>
          </a:p>
          <a:p>
            <a:pPr lvl="2"/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must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indicated</a:t>
            </a:r>
            <a:r>
              <a:rPr lang="fr-FR" dirty="0"/>
              <a:t> to the CT Chair</a:t>
            </a:r>
          </a:p>
          <a:p>
            <a:pPr lvl="1"/>
            <a:r>
              <a:rPr lang="fr-FR" dirty="0"/>
              <a:t>ETSI has </a:t>
            </a:r>
            <a:r>
              <a:rPr lang="fr-FR" dirty="0" err="1"/>
              <a:t>created</a:t>
            </a:r>
            <a:r>
              <a:rPr lang="fr-FR" dirty="0"/>
              <a:t> an </a:t>
            </a:r>
            <a:r>
              <a:rPr lang="fr-FR" dirty="0">
                <a:hlinkClick r:id="rId2"/>
              </a:rPr>
              <a:t>IANA </a:t>
            </a:r>
            <a:r>
              <a:rPr lang="fr-FR" dirty="0" err="1">
                <a:hlinkClick r:id="rId2"/>
              </a:rPr>
              <a:t>registry</a:t>
            </a:r>
            <a:r>
              <a:rPr lang="fr-FR" dirty="0"/>
              <a:t> accessible </a:t>
            </a:r>
            <a:r>
              <a:rPr lang="fr-FR" dirty="0" err="1"/>
              <a:t>tooday</a:t>
            </a:r>
            <a:r>
              <a:rPr lang="fr-FR" dirty="0"/>
              <a:t> on CT1 WG </a:t>
            </a:r>
            <a:r>
              <a:rPr lang="fr-FR" dirty="0" err="1"/>
              <a:t>webpage</a:t>
            </a:r>
            <a:r>
              <a:rPr lang="fr-FR" dirty="0"/>
              <a:t> (trial phase) but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accessible via the </a:t>
            </a:r>
            <a:r>
              <a:rPr lang="fr-FR" dirty="0" err="1"/>
              <a:t>delegate</a:t>
            </a:r>
            <a:r>
              <a:rPr lang="fr-FR" dirty="0"/>
              <a:t> corner.</a:t>
            </a:r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708808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 Officials</a:t>
            </a:r>
          </a:p>
          <a:p>
            <a:r>
              <a:rPr lang="fr-FR" dirty="0" err="1"/>
              <a:t>Workplan</a:t>
            </a:r>
            <a:endParaRPr lang="fr-FR" dirty="0"/>
          </a:p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endParaRPr lang="fr-FR" dirty="0"/>
          </a:p>
          <a:p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r>
              <a:rPr lang="fr-FR" dirty="0"/>
              <a:t> sent to CT</a:t>
            </a:r>
          </a:p>
          <a:p>
            <a:r>
              <a:rPr lang="en-US"/>
              <a:t>Meeting planning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730885" cy="2852737"/>
          </a:xfrm>
        </p:spPr>
        <p:txBody>
          <a:bodyPr/>
          <a:lstStyle/>
          <a:p>
            <a:r>
              <a:rPr lang="fr-FR" dirty="0" err="1"/>
              <a:t>Company</a:t>
            </a:r>
            <a:r>
              <a:rPr lang="fr-FR" dirty="0"/>
              <a:t> contributions sent to CT</a:t>
            </a:r>
          </a:p>
        </p:txBody>
      </p:sp>
    </p:spTree>
    <p:extLst>
      <p:ext uri="{BB962C8B-B14F-4D97-AF65-F5344CB8AC3E}">
        <p14:creationId xmlns:p14="http://schemas.microsoft.com/office/powerpoint/2010/main" val="1668410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256D413-9542-4BE2-A037-D26A21E84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Company</a:t>
            </a:r>
            <a:r>
              <a:rPr lang="fr-FR" dirty="0"/>
              <a:t> contributions sent to CT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8D05B5E-D516-4EC4-9226-2508369E5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40 </a:t>
            </a:r>
            <a:r>
              <a:rPr lang="fr-FR" sz="2400" dirty="0" err="1"/>
              <a:t>company</a:t>
            </a:r>
            <a:r>
              <a:rPr lang="fr-FR" sz="2400" dirty="0"/>
              <a:t> contributions sent to </a:t>
            </a:r>
            <a:r>
              <a:rPr lang="fr-FR" sz="2400" dirty="0" err="1"/>
              <a:t>this</a:t>
            </a:r>
            <a:r>
              <a:rPr lang="fr-FR" sz="2400" dirty="0"/>
              <a:t> </a:t>
            </a:r>
            <a:r>
              <a:rPr lang="fr-FR" sz="2400" dirty="0" err="1"/>
              <a:t>plenary</a:t>
            </a:r>
            <a:endParaRPr lang="fr-FR" sz="2400" dirty="0"/>
          </a:p>
          <a:p>
            <a:pPr lvl="1"/>
            <a:r>
              <a:rPr lang="fr-FR" sz="2000" dirty="0"/>
              <a:t> No </a:t>
            </a:r>
            <a:r>
              <a:rPr lang="fr-FR" sz="2000" dirty="0" err="1"/>
              <a:t>technical</a:t>
            </a:r>
            <a:r>
              <a:rPr lang="fr-FR" sz="2000" dirty="0"/>
              <a:t> issue for </a:t>
            </a:r>
            <a:r>
              <a:rPr lang="fr-FR" sz="2000" dirty="0" err="1"/>
              <a:t>most</a:t>
            </a:r>
            <a:r>
              <a:rPr lang="fr-FR" sz="2000" dirty="0"/>
              <a:t> of </a:t>
            </a:r>
            <a:r>
              <a:rPr lang="fr-FR" sz="2000" dirty="0" err="1"/>
              <a:t>them</a:t>
            </a:r>
            <a:endParaRPr lang="fr-FR" sz="2000" dirty="0"/>
          </a:p>
          <a:p>
            <a:pPr lvl="2"/>
            <a:r>
              <a:rPr lang="fr-FR" sz="1600" dirty="0"/>
              <a:t>API version control</a:t>
            </a:r>
          </a:p>
          <a:p>
            <a:pPr lvl="2"/>
            <a:r>
              <a:rPr lang="fr-FR" sz="1600" dirty="0" err="1"/>
              <a:t>Late</a:t>
            </a:r>
            <a:r>
              <a:rPr lang="fr-FR" sz="1600" dirty="0"/>
              <a:t> corrections </a:t>
            </a:r>
            <a:r>
              <a:rPr lang="fr-FR" sz="1600" dirty="0" err="1"/>
              <a:t>required</a:t>
            </a:r>
            <a:r>
              <a:rPr lang="fr-FR" sz="1600" dirty="0"/>
              <a:t> </a:t>
            </a:r>
            <a:r>
              <a:rPr lang="fr-FR" sz="1600" dirty="0" err="1"/>
              <a:t>after</a:t>
            </a:r>
            <a:r>
              <a:rPr lang="fr-FR" sz="1600" dirty="0"/>
              <a:t> draft </a:t>
            </a:r>
            <a:r>
              <a:rPr lang="fr-FR" sz="1600" dirty="0" err="1"/>
              <a:t>implementation</a:t>
            </a:r>
            <a:r>
              <a:rPr lang="fr-FR" sz="1600" dirty="0"/>
              <a:t>/CR pack </a:t>
            </a:r>
            <a:r>
              <a:rPr lang="fr-FR" sz="1600" dirty="0" err="1"/>
              <a:t>review</a:t>
            </a:r>
            <a:r>
              <a:rPr lang="fr-FR" sz="1600" dirty="0"/>
              <a:t>, </a:t>
            </a:r>
            <a:r>
              <a:rPr lang="fr-FR" sz="1600" dirty="0" err="1"/>
              <a:t>endorsed</a:t>
            </a:r>
            <a:r>
              <a:rPr lang="fr-FR" sz="1600" dirty="0"/>
              <a:t> by WG</a:t>
            </a:r>
          </a:p>
          <a:p>
            <a:r>
              <a:rPr lang="fr-FR" sz="2400" dirty="0" err="1"/>
              <a:t>Remaining</a:t>
            </a:r>
            <a:r>
              <a:rPr lang="fr-FR" sz="2400" dirty="0"/>
              <a:t> </a:t>
            </a:r>
            <a:r>
              <a:rPr lang="fr-FR" sz="2400" dirty="0" err="1"/>
              <a:t>ones</a:t>
            </a:r>
            <a:r>
              <a:rPr lang="fr-FR" sz="2400" dirty="0"/>
              <a:t> sent for CT </a:t>
            </a:r>
            <a:r>
              <a:rPr lang="fr-FR" sz="2400" dirty="0" err="1"/>
              <a:t>decision</a:t>
            </a:r>
            <a:endParaRPr lang="fr-FR" sz="2400" dirty="0"/>
          </a:p>
          <a:p>
            <a:r>
              <a:rPr lang="fr-FR" sz="2400" dirty="0"/>
              <a:t>Kind but important </a:t>
            </a:r>
            <a:r>
              <a:rPr lang="fr-FR" sz="2400" dirty="0" err="1"/>
              <a:t>reminder</a:t>
            </a:r>
            <a:r>
              <a:rPr lang="fr-FR" sz="2400" dirty="0"/>
              <a:t>:</a:t>
            </a:r>
          </a:p>
          <a:p>
            <a:pPr lvl="1"/>
            <a:r>
              <a:rPr lang="fr-FR" sz="2000" dirty="0"/>
              <a:t>TSG meeting </a:t>
            </a:r>
            <a:r>
              <a:rPr lang="fr-FR" sz="2000" dirty="0" err="1"/>
              <a:t>should</a:t>
            </a:r>
            <a:r>
              <a:rPr lang="fr-FR" sz="2000" dirty="0"/>
              <a:t> not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seen</a:t>
            </a:r>
            <a:r>
              <a:rPr lang="fr-FR" sz="2000" dirty="0"/>
              <a:t> as the continuation of WG meetings</a:t>
            </a:r>
          </a:p>
          <a:p>
            <a:pPr lvl="1"/>
            <a:r>
              <a:rPr lang="fr-FR" sz="2000" dirty="0" err="1"/>
              <a:t>Postponed</a:t>
            </a:r>
            <a:r>
              <a:rPr lang="fr-FR" sz="2000" dirty="0"/>
              <a:t> documents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handled</a:t>
            </a:r>
            <a:r>
              <a:rPr lang="fr-FR" sz="2000" dirty="0"/>
              <a:t> at the </a:t>
            </a:r>
            <a:r>
              <a:rPr lang="fr-FR" sz="2000" dirty="0" err="1"/>
              <a:t>next</a:t>
            </a:r>
            <a:r>
              <a:rPr lang="fr-FR" sz="2000" dirty="0"/>
              <a:t> WG meeting</a:t>
            </a:r>
          </a:p>
          <a:p>
            <a:pPr lvl="1"/>
            <a:r>
              <a:rPr lang="fr-FR" sz="2000" dirty="0" err="1"/>
              <a:t>Company</a:t>
            </a:r>
            <a:r>
              <a:rPr lang="fr-FR" sz="2000" dirty="0"/>
              <a:t> documents sent to the </a:t>
            </a:r>
            <a:r>
              <a:rPr lang="fr-FR" sz="2000" dirty="0" err="1"/>
              <a:t>plenary</a:t>
            </a:r>
            <a:r>
              <a:rPr lang="fr-FR" sz="2000" dirty="0"/>
              <a:t>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(in </a:t>
            </a:r>
            <a:r>
              <a:rPr lang="fr-FR" sz="2000" dirty="0" err="1"/>
              <a:t>priority</a:t>
            </a:r>
            <a:r>
              <a:rPr lang="fr-FR" sz="2000" dirty="0"/>
              <a:t>):</a:t>
            </a:r>
          </a:p>
          <a:p>
            <a:pPr lvl="2"/>
            <a:r>
              <a:rPr lang="fr-FR" sz="1800" dirty="0" err="1"/>
              <a:t>Proposed</a:t>
            </a:r>
            <a:r>
              <a:rPr lang="fr-FR" sz="1800" dirty="0"/>
              <a:t> </a:t>
            </a:r>
            <a:r>
              <a:rPr lang="fr-FR" sz="1800" dirty="0" err="1"/>
              <a:t>revision</a:t>
            </a:r>
            <a:r>
              <a:rPr lang="fr-FR" sz="1800" dirty="0"/>
              <a:t> of </a:t>
            </a:r>
            <a:r>
              <a:rPr lang="fr-FR" sz="1800" dirty="0" err="1"/>
              <a:t>agreed</a:t>
            </a:r>
            <a:r>
              <a:rPr lang="fr-FR" sz="1800" dirty="0"/>
              <a:t> </a:t>
            </a:r>
            <a:r>
              <a:rPr lang="fr-FR" sz="1800" dirty="0" err="1"/>
              <a:t>CRs</a:t>
            </a:r>
            <a:r>
              <a:rPr lang="fr-FR" sz="1800" dirty="0"/>
              <a:t> (</a:t>
            </a:r>
            <a:r>
              <a:rPr lang="fr-FR" sz="1800" dirty="0" err="1"/>
              <a:t>endorsed</a:t>
            </a:r>
            <a:r>
              <a:rPr lang="fr-FR" sz="1800" dirty="0"/>
              <a:t> or not by the WG)</a:t>
            </a:r>
          </a:p>
          <a:p>
            <a:pPr lvl="2"/>
            <a:r>
              <a:rPr lang="fr-FR" sz="1800" dirty="0" err="1"/>
              <a:t>Late</a:t>
            </a:r>
            <a:r>
              <a:rPr lang="fr-FR" sz="1800" dirty="0"/>
              <a:t> </a:t>
            </a:r>
            <a:r>
              <a:rPr lang="fr-FR" sz="1800" dirty="0" err="1"/>
              <a:t>CRs</a:t>
            </a:r>
            <a:r>
              <a:rPr lang="fr-FR" sz="1800" dirty="0"/>
              <a:t> </a:t>
            </a:r>
            <a:r>
              <a:rPr lang="fr-FR" sz="1800" dirty="0" err="1"/>
              <a:t>pre-endorsed</a:t>
            </a:r>
            <a:r>
              <a:rPr lang="fr-FR" sz="1800" dirty="0"/>
              <a:t> by the WG</a:t>
            </a:r>
          </a:p>
          <a:p>
            <a:pPr lvl="2"/>
            <a:r>
              <a:rPr lang="fr-FR" sz="1800" dirty="0" err="1"/>
              <a:t>CRs</a:t>
            </a:r>
            <a:r>
              <a:rPr lang="fr-FR" sz="1800" dirty="0"/>
              <a:t> </a:t>
            </a:r>
            <a:r>
              <a:rPr lang="fr-FR" sz="1800" dirty="0" err="1"/>
              <a:t>that</a:t>
            </a:r>
            <a:r>
              <a:rPr lang="fr-FR" sz="1800" dirty="0"/>
              <a:t> </a:t>
            </a:r>
            <a:r>
              <a:rPr lang="fr-FR" sz="1800" dirty="0" err="1"/>
              <a:t>need</a:t>
            </a:r>
            <a:r>
              <a:rPr lang="fr-FR" sz="1800" dirty="0"/>
              <a:t> a TSG position</a:t>
            </a:r>
          </a:p>
        </p:txBody>
      </p:sp>
    </p:spTree>
    <p:extLst>
      <p:ext uri="{BB962C8B-B14F-4D97-AF65-F5344CB8AC3E}">
        <p14:creationId xmlns:p14="http://schemas.microsoft.com/office/powerpoint/2010/main" val="6197993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planning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9FD81EA-A658-4C41-8E44-5BC5B33A1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OP#48 </a:t>
            </a:r>
            <a:r>
              <a:rPr lang="fr-FR" dirty="0" err="1"/>
              <a:t>Decisions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3C5492C-F70E-43AE-8D22-E94D01576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OP#48 decided that the F2F DM Group activities should be merged into MHSG which should be renamed the </a:t>
            </a:r>
            <a:r>
              <a:rPr lang="en-US" sz="2400" b="1" dirty="0"/>
              <a:t>Meeting Hosting and Planning Group (MHPG)</a:t>
            </a:r>
          </a:p>
          <a:p>
            <a:r>
              <a:rPr lang="en-US" sz="2400" dirty="0"/>
              <a:t>The participation in MHPG comprises the participants of both the F2F DM group and MHSG.</a:t>
            </a:r>
          </a:p>
          <a:p>
            <a:pPr lvl="1"/>
            <a:r>
              <a:rPr lang="en-US" sz="2000" dirty="0"/>
              <a:t>OP representatives, TSG/WG chairs, meeting planners</a:t>
            </a:r>
          </a:p>
          <a:p>
            <a:r>
              <a:rPr lang="en-US" sz="2400" dirty="0"/>
              <a:t>Terms of Reference</a:t>
            </a:r>
          </a:p>
          <a:p>
            <a:pPr lvl="1"/>
            <a:r>
              <a:rPr lang="en-US" sz="2000" dirty="0"/>
              <a:t>1)	Re-evaluate the principles of funding and hosting of 3GPP meetings </a:t>
            </a:r>
          </a:p>
          <a:p>
            <a:pPr lvl="1"/>
            <a:r>
              <a:rPr lang="en-US" sz="2000" dirty="0"/>
              <a:t>2)	Determine the desired number and mix of F2F and E-meetings going forward</a:t>
            </a:r>
          </a:p>
          <a:p>
            <a:pPr lvl="1"/>
            <a:r>
              <a:rPr lang="en-US" sz="2000" dirty="0"/>
              <a:t>3)	Undertake meeting planning for 2023 and beyond</a:t>
            </a:r>
          </a:p>
          <a:p>
            <a:r>
              <a:rPr lang="en-US" sz="2400" dirty="0"/>
              <a:t>MHPG#3 was held 08/03/23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363975680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9AAAEE-7F41-4F16-95E2-6CC0C7AC3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MHPG#3 output		1/3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74D72F-CE81-4177-AB42-2E42E6C49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5" y="1825625"/>
            <a:ext cx="11153775" cy="4351338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February WGs: 	F2F in Europe – Athens 				</a:t>
            </a:r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March TSGs: 	F2F in Europe (Rotterdam)</a:t>
            </a:r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April WGs: 		Electronic</a:t>
            </a:r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May WGs:		F2F in Asia (RAN in Incheon/Korea, SA in Berlin, CT in Bratislava</a:t>
            </a:r>
            <a:endParaRPr lang="en-US" sz="1867" dirty="0">
              <a:highlight>
                <a:srgbClr val="FFFF00"/>
              </a:highlight>
            </a:endParaRPr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June TSGs: 		F2F in Taiwan 		</a:t>
            </a:r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August WGs:	F2F in Europe (SA/CT in Goteborg, RAN Toulouse 	</a:t>
            </a:r>
            <a:endParaRPr lang="en-US" sz="1867" dirty="0">
              <a:highlight>
                <a:srgbClr val="FFFF00"/>
              </a:highlight>
            </a:endParaRPr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September TSGs:	F2F in India </a:t>
            </a:r>
            <a:r>
              <a:rPr lang="en-US" sz="1867" dirty="0">
                <a:highlight>
                  <a:srgbClr val="FFFF00"/>
                </a:highlight>
              </a:rPr>
              <a:t>(Checkpoint in May, invitation and visa docs by April)</a:t>
            </a:r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October WGs:	</a:t>
            </a:r>
            <a:r>
              <a:rPr lang="en-US" sz="1867" dirty="0">
                <a:highlight>
                  <a:srgbClr val="FFFF00"/>
                </a:highlight>
              </a:rPr>
              <a:t>Electronic/F2F in China (TBC in April)</a:t>
            </a:r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November WGs:	F2F in Chicago</a:t>
            </a:r>
          </a:p>
          <a:p>
            <a:pPr lvl="1"/>
            <a:r>
              <a:rPr lang="en-US" sz="1867" dirty="0">
                <a:highlight>
                  <a:srgbClr val="00FF00"/>
                </a:highlight>
              </a:rPr>
              <a:t>December TSGs:	F2F in Europe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1459350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3B7939-6579-4732-AD00-E5AE97500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MHPG#3 output		2/3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2DEF36-4F6B-4D81-BFAC-B2239D722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013" y="1881188"/>
            <a:ext cx="10515600" cy="4351338"/>
          </a:xfrm>
        </p:spPr>
        <p:txBody>
          <a:bodyPr/>
          <a:lstStyle/>
          <a:p>
            <a:r>
              <a:rPr lang="en-US" sz="2400" dirty="0"/>
              <a:t>Proposed 2024 meeting plan (</a:t>
            </a:r>
            <a:r>
              <a:rPr lang="en-US" sz="2400" dirty="0">
                <a:highlight>
                  <a:srgbClr val="00FF00"/>
                </a:highlight>
              </a:rPr>
              <a:t>confirmed</a:t>
            </a:r>
            <a:r>
              <a:rPr lang="en-US" sz="2400" dirty="0"/>
              <a:t>, </a:t>
            </a:r>
            <a:r>
              <a:rPr lang="en-US" sz="2400" dirty="0">
                <a:highlight>
                  <a:srgbClr val="FFFF00"/>
                </a:highlight>
              </a:rPr>
              <a:t>pending</a:t>
            </a:r>
            <a:r>
              <a:rPr lang="en-US" sz="2400" dirty="0"/>
              <a:t>)</a:t>
            </a:r>
            <a:endParaRPr lang="en-US" sz="2400" b="0" dirty="0"/>
          </a:p>
          <a:p>
            <a:pPr lvl="1"/>
            <a:r>
              <a:rPr lang="en-US" sz="2000" b="0" dirty="0">
                <a:highlight>
                  <a:srgbClr val="FFFF00"/>
                </a:highlight>
              </a:rPr>
              <a:t>January WGs	Electronic, need for meeting TBD</a:t>
            </a:r>
          </a:p>
          <a:p>
            <a:pPr lvl="1"/>
            <a:r>
              <a:rPr lang="en-US" sz="2000" b="0" dirty="0">
                <a:highlight>
                  <a:srgbClr val="00FF00"/>
                </a:highlight>
              </a:rPr>
              <a:t>February WGs: 	F2F in Europe (SA4 in ETSI)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March TSGs: 	F2F in Europe</a:t>
            </a:r>
          </a:p>
          <a:p>
            <a:pPr lvl="1"/>
            <a:r>
              <a:rPr lang="en-US" sz="2000" b="0" dirty="0">
                <a:highlight>
                  <a:srgbClr val="00FF00"/>
                </a:highlight>
              </a:rPr>
              <a:t>April WGs</a:t>
            </a:r>
            <a:r>
              <a:rPr lang="en-US" sz="2000" dirty="0">
                <a:highlight>
                  <a:srgbClr val="00FF00"/>
                </a:highlight>
              </a:rPr>
              <a:t>: 	F2F in China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May WGs:		F2F (RAN in Japan, SA in Korea, CT in India)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June TSGs:		F2F in China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August WGs:	F2F in Europe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September TSGs:	F2F in Australia</a:t>
            </a:r>
          </a:p>
          <a:p>
            <a:pPr lvl="1"/>
            <a:r>
              <a:rPr lang="en-US" sz="2000" b="0" dirty="0">
                <a:highlight>
                  <a:srgbClr val="00FF00"/>
                </a:highlight>
              </a:rPr>
              <a:t>October WGs:	F2F </a:t>
            </a:r>
            <a:r>
              <a:rPr lang="en-US" sz="2000" dirty="0">
                <a:highlight>
                  <a:srgbClr val="00FF00"/>
                </a:highlight>
              </a:rPr>
              <a:t>(RAN in China, SA in India, CT in China)</a:t>
            </a:r>
            <a:endParaRPr lang="en-US" sz="2000" b="0" dirty="0">
              <a:highlight>
                <a:srgbClr val="00FF00"/>
              </a:highlight>
            </a:endParaRP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November WGs:	F2F in NA</a:t>
            </a:r>
          </a:p>
          <a:p>
            <a:pPr lvl="1"/>
            <a:r>
              <a:rPr lang="en-US" sz="2000" b="0" dirty="0">
                <a:highlight>
                  <a:srgbClr val="00FF00"/>
                </a:highlight>
              </a:rPr>
              <a:t>December TSGs:	F2F in NA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846440559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07A227-3B9E-4904-874C-C94293A51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MHPG#3 output		3/3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203029-61D2-4479-B049-29348AEF7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Other</a:t>
            </a:r>
            <a:r>
              <a:rPr lang="fr-FR" dirty="0"/>
              <a:t> points:</a:t>
            </a:r>
          </a:p>
          <a:p>
            <a:pPr lvl="1"/>
            <a:r>
              <a:rPr lang="fr-FR" dirty="0" err="1"/>
              <a:t>Remote</a:t>
            </a:r>
            <a:r>
              <a:rPr lang="fr-FR" dirty="0"/>
              <a:t> </a:t>
            </a:r>
            <a:r>
              <a:rPr lang="fr-FR" dirty="0" err="1"/>
              <a:t>access</a:t>
            </a:r>
            <a:endParaRPr lang="fr-FR" dirty="0"/>
          </a:p>
          <a:p>
            <a:pPr lvl="2"/>
            <a:r>
              <a:rPr lang="en-HU" dirty="0"/>
              <a:t>All meetings until (and including) May/2023 WGs will provide remote access</a:t>
            </a:r>
          </a:p>
          <a:p>
            <a:pPr lvl="2"/>
            <a:r>
              <a:rPr lang="en-HU" dirty="0"/>
              <a:t>Locations with potential access difficulties will factor in the need for remote access in their plans and budgeting in case it will be deemed to be needed</a:t>
            </a:r>
            <a:endParaRPr lang="fr-FR" dirty="0"/>
          </a:p>
          <a:p>
            <a:pPr lvl="3"/>
            <a:r>
              <a:rPr lang="en-HU" dirty="0"/>
              <a:t>June TSGs (Taiwan), Oct WGs (China), Nov WGs (US)</a:t>
            </a:r>
            <a:endParaRPr lang="fr-FR" dirty="0"/>
          </a:p>
          <a:p>
            <a:pPr lvl="1"/>
            <a:r>
              <a:rPr lang="en-US" dirty="0"/>
              <a:t>3GPP meeting calendar blueprint</a:t>
            </a:r>
          </a:p>
          <a:p>
            <a:pPr lvl="2"/>
            <a:r>
              <a:rPr lang="en-US" dirty="0"/>
              <a:t>Discussion on the desired </a:t>
            </a:r>
            <a:r>
              <a:rPr lang="en-US" b="1" dirty="0"/>
              <a:t>number of F2F and E-meetings </a:t>
            </a:r>
            <a:r>
              <a:rPr lang="en-US" dirty="0"/>
              <a:t>post Covid for TSG/WG</a:t>
            </a:r>
          </a:p>
          <a:p>
            <a:pPr lvl="1"/>
            <a:r>
              <a:rPr lang="en-US" dirty="0"/>
              <a:t>Funding model</a:t>
            </a:r>
          </a:p>
          <a:p>
            <a:pPr lvl="2"/>
            <a:r>
              <a:rPr lang="en-US" dirty="0"/>
              <a:t>Meeting costs increases put pressure on the existing model for funding F2F meeting</a:t>
            </a:r>
          </a:p>
          <a:p>
            <a:pPr lvl="2"/>
            <a:r>
              <a:rPr lang="en-US" dirty="0"/>
              <a:t>Study of alternatives for a sustainable funding model for future f2f meetings</a:t>
            </a:r>
          </a:p>
          <a:p>
            <a:pPr lvl="3"/>
            <a:r>
              <a:rPr lang="en-US" dirty="0"/>
              <a:t>e.g. meeting fees per meeting/delegate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118062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0A0FAF-488E-0367-CDE3-DF283BFF0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 memory of </a:t>
            </a:r>
            <a:r>
              <a:rPr lang="fr-FR" dirty="0" err="1"/>
              <a:t>Weihua</a:t>
            </a:r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C2AF9C4-80B9-3204-17AB-6F2944D09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74" y="18885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 err="1">
                <a:latin typeface="Freestyle Script" panose="030804020302050B0404" pitchFamily="66" charset="0"/>
              </a:rPr>
              <a:t>Qiao</a:t>
            </a:r>
            <a:r>
              <a:rPr lang="en-US" sz="4000" dirty="0">
                <a:latin typeface="Freestyle Script" panose="030804020302050B0404" pitchFamily="66" charset="0"/>
              </a:rPr>
              <a:t> </a:t>
            </a:r>
            <a:r>
              <a:rPr lang="en-US" sz="4000" dirty="0" err="1">
                <a:latin typeface="Freestyle Script" panose="030804020302050B0404" pitchFamily="66" charset="0"/>
              </a:rPr>
              <a:t>Weihua</a:t>
            </a:r>
            <a:r>
              <a:rPr lang="en-US" sz="4000" dirty="0">
                <a:latin typeface="Freestyle Script" panose="030804020302050B0404" pitchFamily="66" charset="0"/>
              </a:rPr>
              <a:t> unexpectedly passed away in January 2023</a:t>
            </a:r>
          </a:p>
          <a:p>
            <a:pPr marL="0" indent="0">
              <a:buNone/>
            </a:pPr>
            <a:r>
              <a:rPr lang="en-US" sz="4000" dirty="0">
                <a:latin typeface="Freestyle Script" panose="030804020302050B0404" pitchFamily="66" charset="0"/>
              </a:rPr>
              <a:t>3GPP delegate for more than 15 years</a:t>
            </a:r>
          </a:p>
          <a:p>
            <a:pPr marL="0" indent="0">
              <a:buNone/>
            </a:pPr>
            <a:r>
              <a:rPr lang="en-US" sz="4000" dirty="0">
                <a:latin typeface="Freestyle Script" panose="030804020302050B0404" pitchFamily="66" charset="0"/>
              </a:rPr>
              <a:t>Former CT3 Chair between 2013 - 2017</a:t>
            </a:r>
          </a:p>
          <a:p>
            <a:pPr marL="0" indent="0">
              <a:buNone/>
            </a:pPr>
            <a:r>
              <a:rPr lang="en-US" sz="4000" dirty="0">
                <a:latin typeface="Freestyle Script" panose="030804020302050B0404" pitchFamily="66" charset="0"/>
              </a:rPr>
              <a:t>Humble, kind, calm, respectful, he will be missed.</a:t>
            </a:r>
          </a:p>
          <a:p>
            <a:pPr marL="0" indent="0">
              <a:buNone/>
            </a:pPr>
            <a:endParaRPr lang="en-US" sz="4000" dirty="0">
              <a:latin typeface="Freestyle Script" panose="030804020302050B0404" pitchFamily="66" charset="0"/>
            </a:endParaRPr>
          </a:p>
          <a:p>
            <a:pPr marL="0" indent="0">
              <a:buNone/>
            </a:pPr>
            <a:r>
              <a:rPr lang="en-US" sz="4000" dirty="0">
                <a:latin typeface="Freestyle Script" panose="030804020302050B0404" pitchFamily="66" charset="0"/>
              </a:rPr>
              <a:t>Deepest condolences to </a:t>
            </a:r>
            <a:r>
              <a:rPr lang="en-US" sz="4000" dirty="0" err="1">
                <a:latin typeface="Freestyle Script" panose="030804020302050B0404" pitchFamily="66" charset="0"/>
              </a:rPr>
              <a:t>Weihua’s</a:t>
            </a:r>
            <a:r>
              <a:rPr lang="en-US" sz="4000" dirty="0">
                <a:latin typeface="Freestyle Script" panose="030804020302050B0404" pitchFamily="66" charset="0"/>
              </a:rPr>
              <a:t> family</a:t>
            </a:r>
            <a:endParaRPr lang="fr-FR" sz="4000" dirty="0">
              <a:latin typeface="Freestyle Script" panose="030804020302050B0404" pitchFamily="66" charset="0"/>
            </a:endParaRPr>
          </a:p>
        </p:txBody>
      </p:sp>
      <p:pic>
        <p:nvPicPr>
          <p:cNvPr id="1026" name="图片 2">
            <a:extLst>
              <a:ext uri="{FF2B5EF4-FFF2-40B4-BE49-F238E27FC236}">
                <a16:creationId xmlns:a16="http://schemas.microsoft.com/office/drawing/2014/main" id="{6FC6E22A-F273-0F74-24BB-1BC6FAC6C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529" y="2025947"/>
            <a:ext cx="3387366" cy="4265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nde diagonale 5">
            <a:extLst>
              <a:ext uri="{FF2B5EF4-FFF2-40B4-BE49-F238E27FC236}">
                <a16:creationId xmlns:a16="http://schemas.microsoft.com/office/drawing/2014/main" id="{9F4B104A-981C-A998-1205-380823520203}"/>
              </a:ext>
            </a:extLst>
          </p:cNvPr>
          <p:cNvSpPr/>
          <p:nvPr/>
        </p:nvSpPr>
        <p:spPr>
          <a:xfrm flipH="1">
            <a:off x="10269792" y="0"/>
            <a:ext cx="1922207" cy="2521974"/>
          </a:xfrm>
          <a:prstGeom prst="diagStripe">
            <a:avLst>
              <a:gd name="adj" fmla="val 61696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87207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76945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99158C-0193-5BAE-D784-E482570C7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Agenda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118C4DE-700C-C3D1-4043-D3A75556C5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462138"/>
            <a:ext cx="9094926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Day 1: Mon, Mar 21,  09h00 – 17h30 CET 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CT Official elections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CT WG status Reports and Workplan update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New and Revised Work Items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Issues for early treatment (e.g. company contributions to plenary, i.e. marked red in agenda)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LS In &amp; LS Out proposals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Company CRs endorsed by the CT WGs before the CT plenary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TS/TRs sent for information and/or approval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Technical items for early consideration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fr-F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fr-FR" sz="16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fr-F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fr-FR" sz="16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fr-FR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fr-FR" sz="16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Day 2: Tue, Mar 21,  09h00 – 17h30 CET 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Revisions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Topics from Monday which still need discussion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Block approval of Agenda Items 8, 9, 10, 11, 12, 13, 14, 15, 16, 17, 18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Work Organization, MCC reporting, Work Plan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IETF status Reports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Last round of revisions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84932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officials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lionel.morand@orange.com</a:t>
            </a:r>
            <a:r>
              <a:rPr lang="en-US" altLang="en-US" sz="1800" dirty="0"/>
              <a:t> 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atle.monrad@interdigital.com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hlinkClick r:id="rId6"/>
              </a:rPr>
              <a:t>chin.chenho@oppo.com</a:t>
            </a:r>
            <a:r>
              <a:rPr lang="fr-FR" altLang="en-US" sz="1800" dirty="0"/>
              <a:t> </a:t>
            </a:r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7"/>
              </a:rPr>
              <a:t>aiming@catt.cn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8"/>
              </a:rPr>
              <a:t>kimmo.kymalainen@etsi.org</a:t>
            </a:r>
            <a:r>
              <a:rPr lang="en-US" altLang="en-US" sz="1800" dirty="0"/>
              <a:t>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  <p:sp>
        <p:nvSpPr>
          <p:cNvPr id="3" name="Flèche : courbe vers la gauche 2">
            <a:extLst>
              <a:ext uri="{FF2B5EF4-FFF2-40B4-BE49-F238E27FC236}">
                <a16:creationId xmlns:a16="http://schemas.microsoft.com/office/drawing/2014/main" id="{07A5CDD6-0008-96FB-5F73-5DC7CDA1B5EE}"/>
              </a:ext>
            </a:extLst>
          </p:cNvPr>
          <p:cNvSpPr/>
          <p:nvPr/>
        </p:nvSpPr>
        <p:spPr>
          <a:xfrm>
            <a:off x="10235381" y="2090301"/>
            <a:ext cx="772447" cy="64892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Flèche : courbe vers la gauche 6">
            <a:extLst>
              <a:ext uri="{FF2B5EF4-FFF2-40B4-BE49-F238E27FC236}">
                <a16:creationId xmlns:a16="http://schemas.microsoft.com/office/drawing/2014/main" id="{F7165299-4105-17BF-8F00-A98FFB3ECB4D}"/>
              </a:ext>
            </a:extLst>
          </p:cNvPr>
          <p:cNvSpPr/>
          <p:nvPr/>
        </p:nvSpPr>
        <p:spPr>
          <a:xfrm>
            <a:off x="10415126" y="3802842"/>
            <a:ext cx="772447" cy="64892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20B470AE-5C38-CDBF-9965-D029CE564452}"/>
              </a:ext>
            </a:extLst>
          </p:cNvPr>
          <p:cNvSpPr/>
          <p:nvPr/>
        </p:nvSpPr>
        <p:spPr>
          <a:xfrm>
            <a:off x="4837471" y="2455646"/>
            <a:ext cx="667979" cy="4055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22ED4DB7-F592-AC10-1EEB-048167D10150}"/>
              </a:ext>
            </a:extLst>
          </p:cNvPr>
          <p:cNvSpPr/>
          <p:nvPr/>
        </p:nvSpPr>
        <p:spPr>
          <a:xfrm>
            <a:off x="10415126" y="5380466"/>
            <a:ext cx="667979" cy="4055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peter.leis@nokia.com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lguellec@QTI.QUALCOMM.COM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6"/>
              </a:rPr>
              <a:t>jorgen.axell@ericsson.com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B522BA7-223D-4566-895C-A5373FAFB93F}"/>
              </a:ext>
            </a:extLst>
          </p:cNvPr>
          <p:cNvSpPr txBox="1">
            <a:spLocks/>
          </p:cNvSpPr>
          <p:nvPr/>
        </p:nvSpPr>
        <p:spPr bwMode="auto">
          <a:xfrm>
            <a:off x="2117429" y="3569124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dirty="0">
                <a:latin typeface="+mn-lt"/>
              </a:rPr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dirty="0">
                <a:latin typeface="+mn-lt"/>
              </a:rPr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dirty="0">
                <a:latin typeface="+mn-lt"/>
              </a:rPr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dirty="0">
                <a:latin typeface="+mn-lt"/>
                <a:hlinkClick r:id="rId10"/>
              </a:rPr>
              <a:t>akansha.arora@3gpp.org</a:t>
            </a:r>
            <a:r>
              <a:rPr lang="fi-FI" altLang="en-US" dirty="0">
                <a:latin typeface="+mn-lt"/>
              </a:rPr>
              <a:t> </a:t>
            </a:r>
          </a:p>
        </p:txBody>
      </p:sp>
      <p:pic>
        <p:nvPicPr>
          <p:cNvPr id="13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16F998A2-0E1C-42E7-81C8-B4D0BFC24BE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09" y="3476970"/>
            <a:ext cx="714281" cy="115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8602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3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B718A2B-A0B0-4C00-A9DB-2EA500D97453}"/>
              </a:ext>
            </a:extLst>
          </p:cNvPr>
          <p:cNvSpPr txBox="1">
            <a:spLocks/>
          </p:cNvSpPr>
          <p:nvPr/>
        </p:nvSpPr>
        <p:spPr bwMode="auto">
          <a:xfrm>
            <a:off x="2155391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latin typeface="+mn-lt"/>
              </a:rPr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>
                <a:latin typeface="+mn-lt"/>
              </a:rPr>
              <a:t>Secretary</a:t>
            </a:r>
            <a:endParaRPr lang="fr-FR" altLang="en-US" sz="1800" dirty="0">
              <a:latin typeface="+mn-lt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latin typeface="+mn-lt"/>
              </a:rPr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latin typeface="+mn-lt"/>
                <a:hlinkClick r:id="rId10"/>
              </a:rPr>
              <a:t>Dongwook.Kim@etsi.org</a:t>
            </a:r>
            <a:r>
              <a:rPr lang="de-DE" altLang="en-US" sz="1800" dirty="0">
                <a:latin typeface="+mn-lt"/>
              </a:rPr>
              <a:t> </a:t>
            </a:r>
            <a:endParaRPr lang="en-US" altLang="en-US" sz="1800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2" name="图片 12">
            <a:extLst>
              <a:ext uri="{FF2B5EF4-FFF2-40B4-BE49-F238E27FC236}">
                <a16:creationId xmlns:a16="http://schemas.microsoft.com/office/drawing/2014/main" id="{5C7D66A9-7827-4A67-832D-66B68F2569F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05513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526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40287</TotalTime>
  <Words>1641</Words>
  <Application>Microsoft Office PowerPoint</Application>
  <PresentationFormat>Grand écran</PresentationFormat>
  <Paragraphs>244</Paragraphs>
  <Slides>27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27</vt:i4>
      </vt:variant>
    </vt:vector>
  </HeadingPairs>
  <TitlesOfParts>
    <vt:vector size="39" baseType="lpstr">
      <vt:lpstr>Arial</vt:lpstr>
      <vt:lpstr>Arial </vt:lpstr>
      <vt:lpstr>Calibri</vt:lpstr>
      <vt:lpstr>Calibri Light</vt:lpstr>
      <vt:lpstr>Freestyle Script</vt:lpstr>
      <vt:lpstr>Lucida Grande</vt:lpstr>
      <vt:lpstr>Nokia Pure Headline Light</vt:lpstr>
      <vt:lpstr>Nokia Pure Text Light</vt:lpstr>
      <vt:lpstr>Symbol</vt:lpstr>
      <vt:lpstr>Times New Roman</vt:lpstr>
      <vt:lpstr>Office Theme</vt:lpstr>
      <vt:lpstr>Nokia PowerPoint Template Nokia Pure v9</vt:lpstr>
      <vt:lpstr>CT#99 Administrivia</vt:lpstr>
      <vt:lpstr>Content</vt:lpstr>
      <vt:lpstr>In memory of Weihua</vt:lpstr>
      <vt:lpstr>Agenda</vt:lpstr>
      <vt:lpstr>Agenda</vt:lpstr>
      <vt:lpstr>CT officials</vt:lpstr>
      <vt:lpstr>TSG CT Officials</vt:lpstr>
      <vt:lpstr>TSG CT WG1 Officials</vt:lpstr>
      <vt:lpstr>TSG CT WG3 Officials </vt:lpstr>
      <vt:lpstr>TSG CT4 Officials</vt:lpstr>
      <vt:lpstr>TSG CT WG6 Officials</vt:lpstr>
      <vt:lpstr>Elections</vt:lpstr>
      <vt:lpstr>Elections at CT#99</vt:lpstr>
      <vt:lpstr>Detailed time plan for elections</vt:lpstr>
      <vt:lpstr>Workplan</vt:lpstr>
      <vt:lpstr>Rel-17 frozen at CT#96   2/2</vt:lpstr>
      <vt:lpstr>Release 18 Planning</vt:lpstr>
      <vt:lpstr>IANA Assignment requests</vt:lpstr>
      <vt:lpstr>IANA assignment request handling</vt:lpstr>
      <vt:lpstr>Company contributions sent to CT</vt:lpstr>
      <vt:lpstr>Company contributions sent to CT</vt:lpstr>
      <vt:lpstr>Meeting planning</vt:lpstr>
      <vt:lpstr>OP#48 Decisions</vt:lpstr>
      <vt:lpstr>MHPG#3 output  1/3</vt:lpstr>
      <vt:lpstr>MHPG#3 output  2/3</vt:lpstr>
      <vt:lpstr>MHPG#3 output  3/3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1020</cp:revision>
  <dcterms:created xsi:type="dcterms:W3CDTF">2010-02-05T13:52:04Z</dcterms:created>
  <dcterms:modified xsi:type="dcterms:W3CDTF">2023-03-19T22:47:18Z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