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0"/>
  </p:notesMasterIdLst>
  <p:handoutMasterIdLst>
    <p:handoutMasterId r:id="rId31"/>
  </p:handoutMasterIdLst>
  <p:sldIdLst>
    <p:sldId id="341" r:id="rId2"/>
    <p:sldId id="363" r:id="rId3"/>
    <p:sldId id="366" r:id="rId4"/>
    <p:sldId id="377" r:id="rId5"/>
    <p:sldId id="411" r:id="rId6"/>
    <p:sldId id="416" r:id="rId7"/>
    <p:sldId id="431" r:id="rId8"/>
    <p:sldId id="445" r:id="rId9"/>
    <p:sldId id="442" r:id="rId10"/>
    <p:sldId id="446" r:id="rId11"/>
    <p:sldId id="370" r:id="rId12"/>
    <p:sldId id="394" r:id="rId13"/>
    <p:sldId id="395" r:id="rId14"/>
    <p:sldId id="433" r:id="rId15"/>
    <p:sldId id="436" r:id="rId16"/>
    <p:sldId id="438" r:id="rId17"/>
    <p:sldId id="419" r:id="rId18"/>
    <p:sldId id="429" r:id="rId19"/>
    <p:sldId id="430" r:id="rId20"/>
    <p:sldId id="434" r:id="rId21"/>
    <p:sldId id="373" r:id="rId22"/>
    <p:sldId id="418" r:id="rId23"/>
    <p:sldId id="375" r:id="rId24"/>
    <p:sldId id="365" r:id="rId25"/>
    <p:sldId id="376" r:id="rId26"/>
    <p:sldId id="426" r:id="rId27"/>
    <p:sldId id="447" r:id="rId28"/>
    <p:sldId id="379" r:id="rId29"/>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P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24FC24"/>
    <a:srgbClr val="33CC33"/>
    <a:srgbClr val="75B91A"/>
    <a:srgbClr val="000000"/>
    <a:srgbClr val="FFFFFF"/>
    <a:srgbClr val="694646"/>
    <a:srgbClr val="FF6600"/>
    <a:srgbClr val="1A4669"/>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1" autoAdjust="0"/>
    <p:restoredTop sz="96513" autoAdjust="0"/>
  </p:normalViewPr>
  <p:slideViewPr>
    <p:cSldViewPr snapToGrid="0">
      <p:cViewPr varScale="1">
        <p:scale>
          <a:sx n="101" d="100"/>
          <a:sy n="101" d="100"/>
        </p:scale>
        <p:origin x="798"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33599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sv-SE" altLang="en-US" sz="1200" b="1">
                <a:latin typeface="Arial "/>
              </a:rPr>
              <a:t>TSG CT#99</a:t>
            </a:r>
            <a:endParaRPr lang="sv-SE" altLang="en-US" sz="1200" b="1" dirty="0">
              <a:latin typeface="Arial "/>
            </a:endParaRPr>
          </a:p>
          <a:p>
            <a:pPr eaLnBrk="1" hangingPunct="1">
              <a:defRPr/>
            </a:pPr>
            <a:r>
              <a:rPr lang="en-GB" sz="1000" b="1" kern="1200" dirty="0">
                <a:solidFill>
                  <a:schemeClr val="tx1"/>
                </a:solidFill>
                <a:effectLst/>
                <a:latin typeface="Arial" pitchFamily="34" charset="0"/>
                <a:ea typeface="+mn-ea"/>
                <a:cs typeface="Arial" pitchFamily="34" charset="0"/>
              </a:rPr>
              <a:t>E-Meeting</a:t>
            </a:r>
            <a:r>
              <a:rPr lang="en-GB" sz="1000" b="1" kern="1200">
                <a:solidFill>
                  <a:schemeClr val="tx1"/>
                </a:solidFill>
                <a:effectLst/>
                <a:latin typeface="Arial" pitchFamily="34" charset="0"/>
                <a:ea typeface="+mn-ea"/>
                <a:cs typeface="Arial" pitchFamily="34" charset="0"/>
              </a:rPr>
              <a:t>, 2</a:t>
            </a:r>
            <a:r>
              <a:rPr lang="en-DE" sz="1000" b="1" kern="1200">
                <a:solidFill>
                  <a:schemeClr val="tx1"/>
                </a:solidFill>
                <a:effectLst/>
                <a:latin typeface="Arial" pitchFamily="34" charset="0"/>
                <a:ea typeface="+mn-ea"/>
                <a:cs typeface="Arial" pitchFamily="34" charset="0"/>
              </a:rPr>
              <a:t>0</a:t>
            </a:r>
            <a:r>
              <a:rPr lang="en-GB" sz="1000" b="1" kern="1200" baseline="30000">
                <a:solidFill>
                  <a:schemeClr val="tx1"/>
                </a:solidFill>
                <a:effectLst/>
                <a:latin typeface="Arial" pitchFamily="34" charset="0"/>
                <a:ea typeface="+mn-ea"/>
                <a:cs typeface="Arial" pitchFamily="34" charset="0"/>
              </a:rPr>
              <a:t>th</a:t>
            </a:r>
            <a:r>
              <a:rPr lang="en-GB" sz="1000" b="1" kern="1200">
                <a:solidFill>
                  <a:schemeClr val="tx1"/>
                </a:solidFill>
                <a:effectLst/>
                <a:latin typeface="Arial" pitchFamily="34" charset="0"/>
                <a:ea typeface="+mn-ea"/>
                <a:cs typeface="Arial" pitchFamily="34" charset="0"/>
              </a:rPr>
              <a:t> – </a:t>
            </a:r>
            <a:r>
              <a:rPr lang="en-DE" sz="1000" b="1" kern="1200">
                <a:solidFill>
                  <a:schemeClr val="tx1"/>
                </a:solidFill>
                <a:effectLst/>
                <a:latin typeface="Arial" pitchFamily="34" charset="0"/>
                <a:ea typeface="+mn-ea"/>
                <a:cs typeface="Arial" pitchFamily="34" charset="0"/>
              </a:rPr>
              <a:t>2</a:t>
            </a:r>
            <a:r>
              <a:rPr lang="en-GB" sz="1000" b="1" kern="1200">
                <a:solidFill>
                  <a:schemeClr val="tx1"/>
                </a:solidFill>
                <a:effectLst/>
                <a:latin typeface="Arial" pitchFamily="34" charset="0"/>
                <a:ea typeface="+mn-ea"/>
                <a:cs typeface="Arial" pitchFamily="34" charset="0"/>
              </a:rPr>
              <a:t>1</a:t>
            </a:r>
            <a:r>
              <a:rPr lang="en-GB" sz="1000" b="1" kern="1200" baseline="30000">
                <a:solidFill>
                  <a:schemeClr val="tx1"/>
                </a:solidFill>
                <a:effectLst/>
                <a:latin typeface="Arial" pitchFamily="34" charset="0"/>
                <a:ea typeface="+mn-ea"/>
                <a:cs typeface="Arial" pitchFamily="34" charset="0"/>
              </a:rPr>
              <a:t>th</a:t>
            </a:r>
            <a:r>
              <a:rPr lang="en-GB" sz="1000" b="1" kern="1200">
                <a:solidFill>
                  <a:schemeClr val="tx1"/>
                </a:solidFill>
                <a:effectLst/>
                <a:latin typeface="Arial" pitchFamily="34" charset="0"/>
                <a:ea typeface="+mn-ea"/>
                <a:cs typeface="Arial" pitchFamily="34" charset="0"/>
              </a:rPr>
              <a:t> </a:t>
            </a:r>
            <a:r>
              <a:rPr lang="en-DE" sz="1000" b="1" kern="1200">
                <a:solidFill>
                  <a:schemeClr val="tx1"/>
                </a:solidFill>
                <a:effectLst/>
                <a:latin typeface="Arial" pitchFamily="34" charset="0"/>
                <a:ea typeface="+mn-ea"/>
                <a:cs typeface="Arial" pitchFamily="34" charset="0"/>
              </a:rPr>
              <a:t>M</a:t>
            </a:r>
            <a:r>
              <a:rPr lang="en-GB" sz="1000" b="1" kern="1200">
                <a:solidFill>
                  <a:schemeClr val="tx1"/>
                </a:solidFill>
                <a:effectLst/>
                <a:latin typeface="Arial" pitchFamily="34" charset="0"/>
                <a:ea typeface="+mn-ea"/>
                <a:cs typeface="Arial" pitchFamily="34" charset="0"/>
              </a:rPr>
              <a:t>a</a:t>
            </a:r>
            <a:r>
              <a:rPr lang="en-DE" sz="1000" b="1" kern="1200">
                <a:solidFill>
                  <a:schemeClr val="tx1"/>
                </a:solidFill>
                <a:effectLst/>
                <a:latin typeface="Arial" pitchFamily="34" charset="0"/>
                <a:ea typeface="+mn-ea"/>
                <a:cs typeface="Arial" pitchFamily="34" charset="0"/>
              </a:rPr>
              <a:t>r</a:t>
            </a:r>
            <a:r>
              <a:rPr lang="en-GB" sz="1000" b="1" kern="1200">
                <a:solidFill>
                  <a:schemeClr val="tx1"/>
                </a:solidFill>
                <a:effectLst/>
                <a:latin typeface="Arial" pitchFamily="34" charset="0"/>
                <a:ea typeface="+mn-ea"/>
                <a:cs typeface="Arial" pitchFamily="34" charset="0"/>
              </a:rPr>
              <a:t>c</a:t>
            </a:r>
            <a:r>
              <a:rPr lang="en-DE" sz="1000" b="1" kern="1200">
                <a:solidFill>
                  <a:schemeClr val="tx1"/>
                </a:solidFill>
                <a:effectLst/>
                <a:latin typeface="Arial" pitchFamily="34" charset="0"/>
                <a:ea typeface="+mn-ea"/>
                <a:cs typeface="Arial" pitchFamily="34" charset="0"/>
              </a:rPr>
              <a:t>h</a:t>
            </a:r>
            <a:r>
              <a:rPr lang="en-GB" sz="1000" b="1" kern="1200">
                <a:solidFill>
                  <a:schemeClr val="tx1"/>
                </a:solidFill>
                <a:effectLst/>
                <a:latin typeface="Arial" pitchFamily="34" charset="0"/>
                <a:ea typeface="+mn-ea"/>
                <a:cs typeface="Arial" pitchFamily="34" charset="0"/>
              </a:rPr>
              <a:t> 202</a:t>
            </a:r>
            <a:r>
              <a:rPr lang="en-DE" sz="1000" b="1" kern="1200">
                <a:solidFill>
                  <a:schemeClr val="tx1"/>
                </a:solidFill>
                <a:effectLst/>
                <a:latin typeface="Arial" pitchFamily="34" charset="0"/>
                <a:ea typeface="+mn-ea"/>
                <a:cs typeface="Arial" pitchFamily="34" charset="0"/>
              </a:rPr>
              <a:t>3</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a:latin typeface="Arial "/>
              </a:rPr>
              <a:t>CP-230326</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Information/WI_Sheet/CP-221083.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Information/WI_Sheet/CP-221088.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mailto:kimmo.kymalainen@3gpp.org" TargetMode="External"/><Relationship Id="rId11" Type="http://schemas.openxmlformats.org/officeDocument/2006/relationships/image" Target="../media/image6.jpeg"/><Relationship Id="rId5" Type="http://schemas.openxmlformats.org/officeDocument/2006/relationships/hyperlink" Target="mailto:songyue@chinamobile.com" TargetMode="External"/><Relationship Id="rId10" Type="http://schemas.openxmlformats.org/officeDocument/2006/relationships/image" Target="../media/image5.jpeg"/><Relationship Id="rId4" Type="http://schemas.openxmlformats.org/officeDocument/2006/relationships/hyperlink" Target="mailto:peter.schmitt@huawei.com" TargetMode="External"/><Relationship Id="rId9" Type="http://schemas.openxmlformats.org/officeDocument/2006/relationships/hyperlink" Target="mailto:iroshi.ishikawa.ev@nttdocomo.com"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s://www.3gpp.org/ftp/Information/WI_Sheet/CP-220325.zip" TargetMode="External"/><Relationship Id="rId13" Type="http://schemas.openxmlformats.org/officeDocument/2006/relationships/hyperlink" Target="https://www.3gpp.org/ftp/Information/WI_Sheet/CP-223210.zip" TargetMode="External"/><Relationship Id="rId18" Type="http://schemas.openxmlformats.org/officeDocument/2006/relationships/hyperlink" Target="https://www.3gpp.org/ftp/Information/WI_Sheet/CP-223205.zip" TargetMode="External"/><Relationship Id="rId3" Type="http://schemas.openxmlformats.org/officeDocument/2006/relationships/hyperlink" Target="https://www.3gpp.org/ftp/Information/WI_Sheet/CP-223204.zip" TargetMode="External"/><Relationship Id="rId7" Type="http://schemas.openxmlformats.org/officeDocument/2006/relationships/hyperlink" Target="https://www.3gpp.org/ftp/Information/WI_Sheet/CP-223105.zip" TargetMode="External"/><Relationship Id="rId12" Type="http://schemas.openxmlformats.org/officeDocument/2006/relationships/hyperlink" Target="https://www.3gpp.org/ftp/Information/WI_Sheet/CP-223113.zip" TargetMode="External"/><Relationship Id="rId17" Type="http://schemas.openxmlformats.org/officeDocument/2006/relationships/hyperlink" Target="https://www.3gpp.org/ftp/Information/WI_Sheet/CP-223111.zip" TargetMode="External"/><Relationship Id="rId2" Type="http://schemas.openxmlformats.org/officeDocument/2006/relationships/image" Target="../media/image7.jpeg"/><Relationship Id="rId16" Type="http://schemas.openxmlformats.org/officeDocument/2006/relationships/hyperlink" Target="https://www.3gpp.org/ftp/Information/WI_Sheet/CP-223203.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CP-223021.zip" TargetMode="External"/><Relationship Id="rId11" Type="http://schemas.openxmlformats.org/officeDocument/2006/relationships/hyperlink" Target="https://www.3gpp.org/ftp/Information/WI_Sheet/CP-223026.zip" TargetMode="External"/><Relationship Id="rId5" Type="http://schemas.openxmlformats.org/officeDocument/2006/relationships/hyperlink" Target="https://www.3gpp.org/ftp/Information/WI_Sheet/CP-223110.zip" TargetMode="External"/><Relationship Id="rId15" Type="http://schemas.openxmlformats.org/officeDocument/2006/relationships/hyperlink" Target="https://www.3gpp.org/ftp/Information/WI_Sheet/CP-223022.zip" TargetMode="External"/><Relationship Id="rId10" Type="http://schemas.openxmlformats.org/officeDocument/2006/relationships/hyperlink" Target="https://www.3gpp.org/ftp/Information/WI_Sheet/CP-223114.zip" TargetMode="External"/><Relationship Id="rId4" Type="http://schemas.openxmlformats.org/officeDocument/2006/relationships/hyperlink" Target="https://www.3gpp.org/ftp/Information/WI_Sheet/CP-223023.zip" TargetMode="External"/><Relationship Id="rId9" Type="http://schemas.openxmlformats.org/officeDocument/2006/relationships/hyperlink" Target="https://www.3gpp.org/ftp/Information/WI_Sheet/CP-223104.zip" TargetMode="External"/><Relationship Id="rId14" Type="http://schemas.openxmlformats.org/officeDocument/2006/relationships/hyperlink" Target="https://www.3gpp.org/ftp/Information/WI_Sheet/CP-223206.zip"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www.3gpp.org/ftp/Information/WI_Sheet/CP-160645.zip" TargetMode="External"/><Relationship Id="rId3" Type="http://schemas.openxmlformats.org/officeDocument/2006/relationships/hyperlink" Target="https://www.3gpp.org/ftp/Information/WI_Sheet/CP-221270.zip" TargetMode="External"/><Relationship Id="rId7" Type="http://schemas.openxmlformats.org/officeDocument/2006/relationships/hyperlink" Target="https://www.3gpp.org/ftp/Information/WI_Sheet/CP-183245.zip" TargetMode="External"/><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hyperlink" Target="https://www.3gpp.org/ftp/Information/WI_Sheet/CP-221083.zip" TargetMode="External"/><Relationship Id="rId5" Type="http://schemas.openxmlformats.org/officeDocument/2006/relationships/hyperlink" Target="https://www.3gpp.org/ftp/Information/WI_Sheet/CP-221088.zip" TargetMode="External"/><Relationship Id="rId4" Type="http://schemas.openxmlformats.org/officeDocument/2006/relationships/hyperlink" Target="https://www.3gpp.org/ftp/Information/WI_Sheet/CP-223024.zip" TargetMode="External"/><Relationship Id="rId9" Type="http://schemas.openxmlformats.org/officeDocument/2006/relationships/hyperlink" Target="https://www.3gpp.org/ftp/Information/WI_Sheet/CP-130597.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 WG4 Status Report </a:t>
            </a:r>
            <a:br>
              <a:rPr lang="en-US" altLang="en-US" dirty="0"/>
            </a:br>
            <a:r>
              <a:rPr lang="en-US" altLang="en-US" dirty="0"/>
              <a:t>to TSG CT#99</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Chair</a:t>
            </a:r>
            <a:r>
              <a:rPr lang="en-GB" altLang="en-US" sz="2000" dirty="0"/>
              <a:t>, Huawei</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a:t>CT4 (3/3</a:t>
            </a:r>
            <a:r>
              <a:rPr lang="en-US" dirty="0"/>
              <a:t>)</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small outstanding issues</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Exception sheet </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FF0000"/>
                </a:solidFill>
                <a:latin typeface="Arial" panose="020B0604020202020204" pitchFamily="34" charset="0"/>
              </a:rPr>
              <a:t>red text</a:t>
            </a:r>
            <a:r>
              <a:rPr lang="fi-FI" altLang="de-DE" sz="1000">
                <a:solidFill>
                  <a:srgbClr val="0070C0"/>
                </a:solidFill>
                <a:latin typeface="Arial" panose="020B0604020202020204" pitchFamily="34" charset="0"/>
              </a:rPr>
              <a: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917824110"/>
              </p:ext>
            </p:extLst>
          </p:nvPr>
        </p:nvGraphicFramePr>
        <p:xfrm>
          <a:off x="412822" y="1827741"/>
          <a:ext cx="10222311" cy="3195550"/>
        </p:xfrm>
        <a:graphic>
          <a:graphicData uri="http://schemas.openxmlformats.org/drawingml/2006/table">
            <a:tbl>
              <a:tblPr firstRow="1" firstCol="1" bandRow="1"/>
              <a:tblGrid>
                <a:gridCol w="624744">
                  <a:extLst>
                    <a:ext uri="{9D8B030D-6E8A-4147-A177-3AD203B41FA5}">
                      <a16:colId xmlns:a16="http://schemas.microsoft.com/office/drawing/2014/main" val="37050211"/>
                    </a:ext>
                  </a:extLst>
                </a:gridCol>
                <a:gridCol w="3194681">
                  <a:extLst>
                    <a:ext uri="{9D8B030D-6E8A-4147-A177-3AD203B41FA5}">
                      <a16:colId xmlns:a16="http://schemas.microsoft.com/office/drawing/2014/main" val="20001"/>
                    </a:ext>
                  </a:extLst>
                </a:gridCol>
                <a:gridCol w="1372763">
                  <a:extLst>
                    <a:ext uri="{9D8B030D-6E8A-4147-A177-3AD203B41FA5}">
                      <a16:colId xmlns:a16="http://schemas.microsoft.com/office/drawing/2014/main" val="20002"/>
                    </a:ext>
                  </a:extLst>
                </a:gridCol>
                <a:gridCol w="1002017">
                  <a:extLst>
                    <a:ext uri="{9D8B030D-6E8A-4147-A177-3AD203B41FA5}">
                      <a16:colId xmlns:a16="http://schemas.microsoft.com/office/drawing/2014/main" val="20003"/>
                    </a:ext>
                  </a:extLst>
                </a:gridCol>
                <a:gridCol w="761533">
                  <a:extLst>
                    <a:ext uri="{9D8B030D-6E8A-4147-A177-3AD203B41FA5}">
                      <a16:colId xmlns:a16="http://schemas.microsoft.com/office/drawing/2014/main" val="20004"/>
                    </a:ext>
                  </a:extLst>
                </a:gridCol>
                <a:gridCol w="1022056">
                  <a:extLst>
                    <a:ext uri="{9D8B030D-6E8A-4147-A177-3AD203B41FA5}">
                      <a16:colId xmlns:a16="http://schemas.microsoft.com/office/drawing/2014/main" val="20005"/>
                    </a:ext>
                  </a:extLst>
                </a:gridCol>
                <a:gridCol w="571150">
                  <a:extLst>
                    <a:ext uri="{9D8B030D-6E8A-4147-A177-3AD203B41FA5}">
                      <a16:colId xmlns:a16="http://schemas.microsoft.com/office/drawing/2014/main" val="20006"/>
                    </a:ext>
                  </a:extLst>
                </a:gridCol>
                <a:gridCol w="1673367">
                  <a:extLst>
                    <a:ext uri="{9D8B030D-6E8A-4147-A177-3AD203B41FA5}">
                      <a16:colId xmlns:a16="http://schemas.microsoft.com/office/drawing/2014/main" val="20007"/>
                    </a:ext>
                  </a:extLst>
                </a:gridCol>
              </a:tblGrid>
              <a:tr h="361534">
                <a:tc>
                  <a:txBody>
                    <a:bodyPr/>
                    <a:lstStyle/>
                    <a:p>
                      <a:pPr>
                        <a:lnSpc>
                          <a:spcPct val="107000"/>
                        </a:lnSpc>
                        <a:spcAft>
                          <a:spcPts val="800"/>
                        </a:spcAft>
                      </a:pPr>
                      <a:r>
                        <a:rPr lang="en-US" sz="1200">
                          <a:effectLst/>
                          <a:latin typeface="Arial" panose="020B0604020202020204" pitchFamily="34" charset="0"/>
                          <a:ea typeface="Calibri" panose="020F0502020204030204" pitchFamily="34" charset="0"/>
                          <a:cs typeface="Arial" panose="020B0604020202020204" pitchFamily="34" charset="0"/>
                        </a:rPr>
                        <a:t>UID</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Name</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Target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Status </a:t>
                      </a:r>
                      <a:r>
                        <a:rPr lang="en-US" sz="12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2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noProof="0" dirty="0">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Notes</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36605">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990013</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WID for CT aspect of </a:t>
                      </a:r>
                      <a:r>
                        <a:rPr lang="en-GB" sz="1000">
                          <a:solidFill>
                            <a:srgbClr val="FF0000"/>
                          </a:solidFill>
                          <a:effectLst/>
                          <a:latin typeface="Arial" panose="020B0604020202020204" pitchFamily="34" charset="0"/>
                          <a:ea typeface="Times New Roman" panose="02020603050405020304" pitchFamily="18" charset="0"/>
                        </a:rPr>
                        <a:t> Architecture Enhancements for vehicle Mounted Relay</a:t>
                      </a:r>
                      <a:r>
                        <a:rPr lang="en-GB" sz="1000">
                          <a:solidFill>
                            <a:srgbClr val="000000"/>
                          </a:solidFill>
                          <a:effectLst/>
                          <a:latin typeface="Arial" panose="020B0604020202020204" pitchFamily="34" charset="0"/>
                          <a:ea typeface="Times New Roman" panose="02020603050405020304" pitchFamily="18" charset="0"/>
                        </a:rPr>
                        <a:t>s</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VMR</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kumimoji="0" lang="en-GB"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C</a:t>
                      </a:r>
                      <a:r>
                        <a:rPr kumimoji="0" lang="en-DE"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P-230192</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793172926"/>
                  </a:ext>
                </a:extLst>
              </a:tr>
              <a:tr h="171597">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990008</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New WID on CT aspect of System Support for AI/ML-based Services</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AIMLszs</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kumimoji="0" lang="en-GB"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C</a:t>
                      </a:r>
                      <a:r>
                        <a:rPr kumimoji="0" lang="en-DE"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P-230117</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822008811"/>
                  </a:ext>
                </a:extLst>
              </a:tr>
              <a:tr h="171597">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990015</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 WID on Stage 3 of Network Slicing Phase 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eNS_Ph3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kumimoji="0" lang="en-GB"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C</a:t>
                      </a:r>
                      <a:r>
                        <a:rPr kumimoji="0" lang="en-DE"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P-230194</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5%</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290048515"/>
                  </a:ext>
                </a:extLst>
              </a:tr>
              <a:tr h="171597">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990021</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CT4 aspects of Access Traffic Steering, Switch and Splitting support in 5G system – Phase 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ATSSS_Ph3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kumimoji="0" lang="en-GB"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C</a:t>
                      </a:r>
                      <a:r>
                        <a:rPr kumimoji="0" lang="en-DE"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P-230200</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5%</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501223949"/>
                  </a:ext>
                </a:extLst>
              </a:tr>
              <a:tr h="171597">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990007</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New WID on CT aspects on 5G AM Policy</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AMP</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kumimoji="0" lang="en-GB"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C</a:t>
                      </a:r>
                      <a:r>
                        <a:rPr kumimoji="0" lang="en-DE"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P-230116</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154191294"/>
                  </a:ext>
                </a:extLst>
              </a:tr>
              <a:tr h="171597">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990023</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 WID on Next Generation Real time Communication services</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NG_RTC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kumimoji="0" lang="en-GB"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C</a:t>
                      </a:r>
                      <a:r>
                        <a:rPr kumimoji="0" lang="en-DE"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P-230202</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530619650"/>
                  </a:ext>
                </a:extLst>
              </a:tr>
              <a:tr h="171597">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990018</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 WID on Personal IoT Network</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PIN</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kumimoji="0" lang="en-GB"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C</a:t>
                      </a:r>
                      <a:r>
                        <a:rPr kumimoji="0" lang="en-DE"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P-230197</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20713632"/>
                  </a:ext>
                </a:extLst>
              </a:tr>
              <a:tr h="171597">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990009</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Generic Group Management, Exposure and Communication Enhancements</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GMEC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C</a:t>
                      </a:r>
                      <a:r>
                        <a:rPr lang="en-DE" sz="1000" b="0" i="0" u="none" strike="noStrike">
                          <a:solidFill>
                            <a:srgbClr val="FF0000"/>
                          </a:solidFill>
                          <a:effectLst/>
                          <a:latin typeface="Arial" panose="020B0604020202020204" pitchFamily="34" charset="0"/>
                          <a:cs typeface="Arial" panose="020B0604020202020204" pitchFamily="34" charset="0"/>
                        </a:rPr>
                        <a:t>P-230118</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5%</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171007864"/>
                  </a:ext>
                </a:extLst>
              </a:tr>
              <a:tr h="254740">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990006</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 WID on Architecture Enhancements for XR and media services</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XRM</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DE" sz="1000" b="0" i="0" u="none" strike="noStrike">
                          <a:solidFill>
                            <a:srgbClr val="FF0000"/>
                          </a:solidFill>
                          <a:effectLst/>
                          <a:latin typeface="Arial" panose="020B0604020202020204" pitchFamily="34" charset="0"/>
                          <a:cs typeface="Arial" panose="020B0604020202020204" pitchFamily="34" charset="0"/>
                        </a:rPr>
                        <a:t>C</a:t>
                      </a:r>
                      <a:r>
                        <a:rPr lang="en-GB" sz="1000" b="0" i="0" u="none" strike="noStrike">
                          <a:solidFill>
                            <a:srgbClr val="FF0000"/>
                          </a:solidFill>
                          <a:effectLst/>
                          <a:latin typeface="Arial" panose="020B0604020202020204" pitchFamily="34" charset="0"/>
                          <a:cs typeface="Arial" panose="020B0604020202020204" pitchFamily="34" charset="0"/>
                        </a:rPr>
                        <a:t>P</a:t>
                      </a:r>
                      <a:r>
                        <a:rPr lang="en-DE" sz="1000" b="0" i="0" u="none" strike="noStrike">
                          <a:solidFill>
                            <a:srgbClr val="FF0000"/>
                          </a:solidFill>
                          <a:effectLst/>
                          <a:latin typeface="Arial" panose="020B0604020202020204" pitchFamily="34" charset="0"/>
                          <a:cs typeface="Arial" panose="020B0604020202020204" pitchFamily="34" charset="0"/>
                        </a:rPr>
                        <a:t>-239115</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030105998"/>
                  </a:ext>
                </a:extLst>
              </a:tr>
              <a:tr h="176490">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990010</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 WID on Enablers for Network Automation for 5G - phase 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eNA_Ph3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C</a:t>
                      </a:r>
                      <a:r>
                        <a:rPr lang="en-DE" sz="1000" b="0" i="0" u="none" strike="noStrike">
                          <a:solidFill>
                            <a:srgbClr val="FF0000"/>
                          </a:solidFill>
                          <a:effectLst/>
                          <a:latin typeface="Arial" panose="020B0604020202020204" pitchFamily="34" charset="0"/>
                          <a:cs typeface="Arial" panose="020B0604020202020204" pitchFamily="34" charset="0"/>
                        </a:rPr>
                        <a:t>P-230119</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5%</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93787509"/>
                  </a:ext>
                </a:extLst>
              </a:tr>
            </a:tbl>
          </a:graphicData>
        </a:graphic>
      </p:graphicFrame>
    </p:spTree>
    <p:extLst>
      <p:ext uri="{BB962C8B-B14F-4D97-AF65-F5344CB8AC3E}">
        <p14:creationId xmlns:p14="http://schemas.microsoft.com/office/powerpoint/2010/main" val="315688143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691839752"/>
              </p:ext>
            </p:extLst>
          </p:nvPr>
        </p:nvGraphicFramePr>
        <p:xfrm>
          <a:off x="776032" y="1855410"/>
          <a:ext cx="10411095" cy="769538"/>
        </p:xfrm>
        <a:graphic>
          <a:graphicData uri="http://schemas.openxmlformats.org/drawingml/2006/table">
            <a:tbl>
              <a:tblPr firstRow="1" firstCol="1" bandRow="1"/>
              <a:tblGrid>
                <a:gridCol w="1058269">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427852">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marL="0" marR="0">
                        <a:spcBef>
                          <a:spcPts val="0"/>
                        </a:spcBef>
                        <a:spcAft>
                          <a:spcPts val="0"/>
                        </a:spcAft>
                      </a:pP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endParaRPr lang="en-GB"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plenary</a:t>
            </a:r>
          </a:p>
        </p:txBody>
      </p:sp>
      <p:sp>
        <p:nvSpPr>
          <p:cNvPr id="6" name="TextBox 5"/>
          <p:cNvSpPr txBox="1"/>
          <p:nvPr/>
        </p:nvSpPr>
        <p:spPr>
          <a:xfrm rot="20522904">
            <a:off x="4496462" y="2533995"/>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380817425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590293966"/>
              </p:ext>
            </p:extLst>
          </p:nvPr>
        </p:nvGraphicFramePr>
        <p:xfrm>
          <a:off x="776032" y="1855410"/>
          <a:ext cx="9047522" cy="1512864"/>
        </p:xfrm>
        <a:graphic>
          <a:graphicData uri="http://schemas.openxmlformats.org/drawingml/2006/table">
            <a:tbl>
              <a:tblPr firstRow="1" firstCol="1" bandRow="1"/>
              <a:tblGrid>
                <a:gridCol w="1024193">
                  <a:extLst>
                    <a:ext uri="{9D8B030D-6E8A-4147-A177-3AD203B41FA5}">
                      <a16:colId xmlns:a16="http://schemas.microsoft.com/office/drawing/2014/main" val="20000"/>
                    </a:ext>
                  </a:extLst>
                </a:gridCol>
                <a:gridCol w="4893280">
                  <a:extLst>
                    <a:ext uri="{9D8B030D-6E8A-4147-A177-3AD203B41FA5}">
                      <a16:colId xmlns:a16="http://schemas.microsoft.com/office/drawing/2014/main" val="20001"/>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426614">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4501">
                <a:tc>
                  <a:txBody>
                    <a:bodyPr/>
                    <a:lstStyle/>
                    <a:p>
                      <a:pPr marL="0" marR="0">
                        <a:spcBef>
                          <a:spcPts val="0"/>
                        </a:spcBef>
                        <a:spcAft>
                          <a:spcPts val="0"/>
                        </a:spcAft>
                      </a:pPr>
                      <a:endParaRPr lang="en-US" sz="1000"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endParaRPr lang="en-GB" sz="1000" kern="1200" noProof="0" dirty="0">
                        <a:solidFill>
                          <a:srgbClr val="000000"/>
                        </a:solidFill>
                        <a:effectLst/>
                        <a:latin typeface="Arial" panose="020B0604020202020204" pitchFamily="34" charset="0"/>
                        <a:ea typeface="Times New Roman"/>
                        <a:cs typeface="Arial" panose="020B0604020202020204" pitchFamily="34" charset="0"/>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1"/>
                  </a:ext>
                </a:extLst>
              </a:tr>
              <a:tr h="350063">
                <a:tc>
                  <a:txBody>
                    <a:bodyPr/>
                    <a:lstStyle/>
                    <a:p>
                      <a:pPr marL="0" marR="0">
                        <a:spcBef>
                          <a:spcPts val="0"/>
                        </a:spcBef>
                        <a:spcAft>
                          <a:spcPts val="0"/>
                        </a:spcAft>
                      </a:pPr>
                      <a:endParaRPr lang="en-US" sz="1000"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endParaRPr lang="en-GB" sz="1000" kern="1200" noProof="0" dirty="0">
                        <a:solidFill>
                          <a:srgbClr val="000000"/>
                        </a:solidFill>
                        <a:effectLst/>
                        <a:latin typeface="Arial" panose="020B0604020202020204" pitchFamily="34" charset="0"/>
                        <a:ea typeface="Times New Roman"/>
                        <a:cs typeface="Arial" panose="020B0604020202020204" pitchFamily="34" charset="0"/>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2"/>
                  </a:ext>
                </a:extLst>
              </a:tr>
              <a:tr h="341686">
                <a:tc>
                  <a:txBody>
                    <a:bodyPr/>
                    <a:lstStyle/>
                    <a:p>
                      <a:pPr>
                        <a:spcAft>
                          <a:spcPts val="0"/>
                        </a:spcAft>
                      </a:pPr>
                      <a:endParaRPr lang="en-US" sz="1000" u="none"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lgn="l" defTabSz="914400" rtl="0" eaLnBrk="1" latinLnBrk="0" hangingPunct="1">
                        <a:spcBef>
                          <a:spcPts val="0"/>
                        </a:spcBef>
                        <a:spcAft>
                          <a:spcPts val="0"/>
                        </a:spcAft>
                      </a:pP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endParaRPr lang="en-GB" sz="1000" kern="1200" noProof="0" dirty="0">
                        <a:solidFill>
                          <a:srgbClr val="000000"/>
                        </a:solidFill>
                        <a:effectLst/>
                        <a:latin typeface="Arial" panose="020B0604020202020204" pitchFamily="34" charset="0"/>
                        <a:ea typeface="Times New Roman"/>
                        <a:cs typeface="Arial" panose="020B0604020202020204" pitchFamily="34" charset="0"/>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a:t>Exception sheets to CT plenary</a:t>
            </a:r>
          </a:p>
        </p:txBody>
      </p:sp>
      <p:sp>
        <p:nvSpPr>
          <p:cNvPr id="5" name="TextBox 4"/>
          <p:cNvSpPr txBox="1"/>
          <p:nvPr/>
        </p:nvSpPr>
        <p:spPr>
          <a:xfrm rot="20522904">
            <a:off x="3910590" y="2736587"/>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283852169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xfrm>
            <a:off x="838200" y="2162801"/>
            <a:ext cx="10515600" cy="4014161"/>
          </a:xfrm>
          <a:noFill/>
        </p:spPr>
        <p:txBody>
          <a:bodyPr/>
          <a:lstStyle/>
          <a:p>
            <a:pPr marL="0" indent="0">
              <a:buNone/>
            </a:pPr>
            <a:r>
              <a:rPr lang="en-US" sz="1600" dirty="0">
                <a:latin typeface="Arial" panose="020B0604020202020204" pitchFamily="34" charset="0"/>
                <a:cs typeface="Arial" panose="020B0604020202020204" pitchFamily="34" charset="0"/>
              </a:rPr>
              <a:t>Overall Rel-16 (no Change to the work plan)</a:t>
            </a:r>
          </a:p>
          <a:p>
            <a:r>
              <a:rPr lang="en-US" sz="1600" dirty="0">
                <a:latin typeface="Arial" panose="020B0604020202020204" pitchFamily="34" charset="0"/>
                <a:cs typeface="Arial" panose="020B0604020202020204" pitchFamily="34" charset="0"/>
              </a:rPr>
              <a:t>9 essential corrections are  agreed for Rel-16  (11 for CT#98, 26 for CT#97, 23 for CT#96, 47 for CT#95)</a:t>
            </a:r>
          </a:p>
          <a:p>
            <a:r>
              <a:rPr lang="en-US" sz="1600" dirty="0">
                <a:latin typeface="Arial" panose="020B0604020202020204" pitchFamily="34" charset="0"/>
                <a:cs typeface="Arial" panose="020B0604020202020204" pitchFamily="34" charset="0"/>
              </a:rPr>
              <a:t>The corrections were in the area of the following WIs:</a:t>
            </a:r>
          </a:p>
          <a:p>
            <a:pPr lvl="1"/>
            <a:r>
              <a:rPr lang="en-US" sz="1000" dirty="0">
                <a:latin typeface="Arial" panose="020B0604020202020204" pitchFamily="34" charset="0"/>
                <a:cs typeface="Arial" panose="020B0604020202020204" pitchFamily="34" charset="0"/>
              </a:rPr>
              <a:t>5G_</a:t>
            </a:r>
            <a:r>
              <a:rPr lang="en-DE" sz="1000" dirty="0">
                <a:latin typeface="Arial" panose="020B0604020202020204" pitchFamily="34" charset="0"/>
                <a:cs typeface="Arial" panose="020B0604020202020204" pitchFamily="34" charset="0"/>
              </a:rPr>
              <a:t>e</a:t>
            </a:r>
            <a:r>
              <a:rPr lang="en-GB" sz="1000" dirty="0">
                <a:latin typeface="Arial" panose="020B0604020202020204" pitchFamily="34" charset="0"/>
                <a:cs typeface="Arial" panose="020B0604020202020204" pitchFamily="34" charset="0"/>
              </a:rPr>
              <a:t>S</a:t>
            </a:r>
            <a:r>
              <a:rPr lang="en-DE" sz="1000" dirty="0">
                <a:latin typeface="Arial" panose="020B0604020202020204" pitchFamily="34" charset="0"/>
                <a:cs typeface="Arial" panose="020B0604020202020204" pitchFamily="34" charset="0"/>
              </a:rPr>
              <a:t>B</a:t>
            </a:r>
            <a:r>
              <a:rPr lang="en-GB" sz="1000" dirty="0">
                <a:latin typeface="Arial" panose="020B0604020202020204" pitchFamily="34" charset="0"/>
                <a:cs typeface="Arial" panose="020B0604020202020204" pitchFamily="34" charset="0"/>
              </a:rPr>
              <a:t>A</a:t>
            </a:r>
            <a:r>
              <a:rPr lang="en-US" sz="1000" dirty="0">
                <a:latin typeface="Arial" panose="020B0604020202020204" pitchFamily="34" charset="0"/>
                <a:cs typeface="Arial" panose="020B0604020202020204" pitchFamily="34" charset="0"/>
              </a:rPr>
              <a:t>, 5G_</a:t>
            </a:r>
            <a:r>
              <a:rPr lang="en-DE" sz="1000" dirty="0">
                <a:latin typeface="Arial" panose="020B0604020202020204" pitchFamily="34" charset="0"/>
                <a:cs typeface="Arial" panose="020B0604020202020204" pitchFamily="34" charset="0"/>
              </a:rPr>
              <a:t>U</a:t>
            </a:r>
            <a:r>
              <a:rPr lang="en-GB" sz="1000" dirty="0">
                <a:latin typeface="Arial" panose="020B0604020202020204" pitchFamily="34" charset="0"/>
                <a:cs typeface="Arial" panose="020B0604020202020204" pitchFamily="34" charset="0"/>
              </a:rPr>
              <a:t>R</a:t>
            </a:r>
            <a:r>
              <a:rPr lang="en-DE" sz="1000" dirty="0">
                <a:latin typeface="Arial" panose="020B0604020202020204" pitchFamily="34" charset="0"/>
                <a:cs typeface="Arial" panose="020B0604020202020204" pitchFamily="34" charset="0"/>
              </a:rPr>
              <a:t>L</a:t>
            </a:r>
            <a:r>
              <a:rPr lang="en-GB" sz="1000" dirty="0">
                <a:latin typeface="Arial" panose="020B0604020202020204" pitchFamily="34" charset="0"/>
                <a:cs typeface="Arial" panose="020B0604020202020204" pitchFamily="34" charset="0"/>
              </a:rPr>
              <a:t>L</a:t>
            </a:r>
            <a:r>
              <a:rPr lang="en-DE" sz="1000" dirty="0">
                <a:latin typeface="Arial" panose="020B0604020202020204" pitchFamily="34" charset="0"/>
                <a:cs typeface="Arial" panose="020B0604020202020204" pitchFamily="34" charset="0"/>
              </a:rPr>
              <a:t>C</a:t>
            </a:r>
            <a:r>
              <a:rPr lang="en-US" sz="1000" dirty="0">
                <a:latin typeface="Arial" panose="020B0604020202020204" pitchFamily="34" charset="0"/>
                <a:cs typeface="Arial" panose="020B0604020202020204" pitchFamily="34" charset="0"/>
              </a:rPr>
              <a:t>, 5GS_Ph1-CT, </a:t>
            </a:r>
            <a:r>
              <a:rPr lang="en-DE" sz="1000" dirty="0">
                <a:latin typeface="Arial" panose="020B0604020202020204" pitchFamily="34" charset="0"/>
                <a:cs typeface="Arial" panose="020B0604020202020204" pitchFamily="34" charset="0"/>
              </a:rPr>
              <a:t>e</a:t>
            </a:r>
            <a:r>
              <a:rPr lang="en-GB" sz="1000" dirty="0">
                <a:latin typeface="Arial" panose="020B0604020202020204" pitchFamily="34" charset="0"/>
                <a:cs typeface="Arial" panose="020B0604020202020204" pitchFamily="34" charset="0"/>
              </a:rPr>
              <a:t>N</a:t>
            </a:r>
            <a:r>
              <a:rPr lang="en-DE" sz="1000" dirty="0">
                <a:latin typeface="Arial" panose="020B0604020202020204" pitchFamily="34" charset="0"/>
                <a:cs typeface="Arial" panose="020B0604020202020204" pitchFamily="34" charset="0"/>
              </a:rPr>
              <a:t>A, </a:t>
            </a:r>
            <a:r>
              <a:rPr lang="en-GB" sz="1000" dirty="0">
                <a:latin typeface="Arial" panose="020B0604020202020204" pitchFamily="34" charset="0"/>
                <a:cs typeface="Arial" panose="020B0604020202020204" pitchFamily="34" charset="0"/>
              </a:rPr>
              <a:t>S</a:t>
            </a:r>
            <a:r>
              <a:rPr lang="en-DE" sz="1000" dirty="0">
                <a:latin typeface="Arial" panose="020B0604020202020204" pitchFamily="34" charset="0"/>
                <a:cs typeface="Arial" panose="020B0604020202020204" pitchFamily="34" charset="0"/>
              </a:rPr>
              <a:t>B</a:t>
            </a:r>
            <a:r>
              <a:rPr lang="en-GB" sz="1000" dirty="0">
                <a:latin typeface="Arial" panose="020B0604020202020204" pitchFamily="34" charset="0"/>
                <a:cs typeface="Arial" panose="020B0604020202020204" pitchFamily="34" charset="0"/>
              </a:rPr>
              <a:t>I</a:t>
            </a:r>
            <a:r>
              <a:rPr lang="en-DE" sz="1000" dirty="0">
                <a:latin typeface="Arial" panose="020B0604020202020204" pitchFamily="34" charset="0"/>
                <a:cs typeface="Arial" panose="020B0604020202020204" pitchFamily="34" charset="0"/>
              </a:rPr>
              <a:t>P</a:t>
            </a:r>
            <a:r>
              <a:rPr lang="en-GB" sz="1000" dirty="0">
                <a:latin typeface="Arial" panose="020B0604020202020204" pitchFamily="34" charset="0"/>
                <a:cs typeface="Arial" panose="020B0604020202020204" pitchFamily="34" charset="0"/>
              </a:rPr>
              <a:t>r</a:t>
            </a:r>
            <a:r>
              <a:rPr lang="en-DE" sz="1000" dirty="0">
                <a:latin typeface="Arial" panose="020B0604020202020204" pitchFamily="34" charset="0"/>
                <a:cs typeface="Arial" panose="020B0604020202020204" pitchFamily="34" charset="0"/>
              </a:rPr>
              <a:t>o</a:t>
            </a:r>
            <a:r>
              <a:rPr lang="en-GB" sz="1000" dirty="0">
                <a:latin typeface="Arial" panose="020B0604020202020204" pitchFamily="34" charset="0"/>
                <a:cs typeface="Arial" panose="020B0604020202020204" pitchFamily="34" charset="0"/>
              </a:rPr>
              <a:t>t</a:t>
            </a:r>
            <a:r>
              <a:rPr lang="en-DE" sz="1000" dirty="0">
                <a:latin typeface="Arial" panose="020B0604020202020204" pitchFamily="34" charset="0"/>
                <a:cs typeface="Arial" panose="020B0604020202020204" pitchFamily="34" charset="0"/>
              </a:rPr>
              <a:t>o</a:t>
            </a:r>
            <a:r>
              <a:rPr lang="en-GB" sz="1000" dirty="0">
                <a:latin typeface="Arial" panose="020B0604020202020204" pitchFamily="34" charset="0"/>
                <a:cs typeface="Arial" panose="020B0604020202020204" pitchFamily="34" charset="0"/>
              </a:rPr>
              <a:t>c</a:t>
            </a:r>
            <a:r>
              <a:rPr lang="en-DE" sz="1000" dirty="0">
                <a:latin typeface="Arial" panose="020B0604020202020204" pitchFamily="34" charset="0"/>
                <a:cs typeface="Arial" panose="020B0604020202020204" pitchFamily="34" charset="0"/>
              </a:rPr>
              <a:t>16, 5</a:t>
            </a:r>
            <a:r>
              <a:rPr lang="en-GB" sz="1000" dirty="0">
                <a:latin typeface="Arial" panose="020B0604020202020204" pitchFamily="34" charset="0"/>
                <a:cs typeface="Arial" panose="020B0604020202020204" pitchFamily="34" charset="0"/>
              </a:rPr>
              <a:t>G</a:t>
            </a:r>
            <a:r>
              <a:rPr lang="en-DE" sz="1000" dirty="0">
                <a:latin typeface="Arial" panose="020B0604020202020204" pitchFamily="34" charset="0"/>
                <a:cs typeface="Arial" panose="020B0604020202020204" pitchFamily="34" charset="0"/>
              </a:rPr>
              <a:t>M</a:t>
            </a:r>
            <a:r>
              <a:rPr lang="en-GB" sz="1000" dirty="0">
                <a:latin typeface="Arial" panose="020B0604020202020204" pitchFamily="34" charset="0"/>
                <a:cs typeface="Arial" panose="020B0604020202020204" pitchFamily="34" charset="0"/>
              </a:rPr>
              <a:t>D</a:t>
            </a:r>
            <a:r>
              <a:rPr lang="en-DE" sz="1000" dirty="0">
                <a:latin typeface="Arial" panose="020B0604020202020204" pitchFamily="34" charset="0"/>
                <a:cs typeface="Arial" panose="020B0604020202020204" pitchFamily="34" charset="0"/>
              </a:rPr>
              <a:t>T</a:t>
            </a:r>
            <a:r>
              <a:rPr lang="en-US" sz="1000" dirty="0">
                <a:latin typeface="Arial" panose="020B0604020202020204" pitchFamily="34" charset="0"/>
                <a:cs typeface="Arial" panose="020B0604020202020204" pitchFamily="34" charset="0"/>
              </a:rPr>
              <a:t>, TEI16. </a:t>
            </a:r>
          </a:p>
          <a:p>
            <a:pPr marL="0" indent="0">
              <a:buNone/>
            </a:pPr>
            <a:endParaRPr lang="de-DE" sz="1200" dirty="0">
              <a:latin typeface="Arial "/>
            </a:endParaRPr>
          </a:p>
          <a:p>
            <a:pPr marL="228600" lvl="1">
              <a:spcBef>
                <a:spcPts val="1000"/>
              </a:spcBef>
              <a:buBlip>
                <a:blip r:embed="rId2"/>
              </a:buBlip>
            </a:pPr>
            <a:r>
              <a:rPr lang="en-US" sz="1600" dirty="0">
                <a:latin typeface="Arial" panose="020B0604020202020204" pitchFamily="34" charset="0"/>
                <a:cs typeface="Arial" panose="020B0604020202020204" pitchFamily="34" charset="0"/>
              </a:rPr>
              <a:t>All CRs are agreed by consensus and we agreed that they fulfill FASMO criteria.</a:t>
            </a:r>
            <a:endParaRPr lang="de-DE" sz="1600" dirty="0">
              <a:latin typeface="Arial" panose="020B0604020202020204" pitchFamily="34" charset="0"/>
              <a:cs typeface="Arial" panose="020B0604020202020204" pitchFamily="34" charset="0"/>
            </a:endParaRPr>
          </a:p>
          <a:p>
            <a:pPr marL="228600" lvl="1">
              <a:spcBef>
                <a:spcPts val="1000"/>
              </a:spcBef>
              <a:buBlip>
                <a:blip r:embed="rId2"/>
              </a:buBlip>
            </a:pPr>
            <a:endParaRPr lang="de-DE" sz="16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4411494"/>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17 Status</a:t>
            </a:r>
          </a:p>
        </p:txBody>
      </p:sp>
      <p:sp>
        <p:nvSpPr>
          <p:cNvPr id="3" name="Espace réservé du contenu 2"/>
          <p:cNvSpPr>
            <a:spLocks noGrp="1"/>
          </p:cNvSpPr>
          <p:nvPr>
            <p:ph idx="1"/>
          </p:nvPr>
        </p:nvSpPr>
        <p:spPr>
          <a:noFill/>
        </p:spPr>
        <p:txBody>
          <a:bodyPr/>
          <a:lstStyle/>
          <a:p>
            <a:pPr marL="0" indent="0">
              <a:buNone/>
            </a:pPr>
            <a:r>
              <a:rPr lang="en-US" sz="1600" dirty="0">
                <a:latin typeface="Arial" panose="020B0604020202020204" pitchFamily="34" charset="0"/>
                <a:cs typeface="Arial" panose="020B0604020202020204" pitchFamily="34" charset="0"/>
              </a:rPr>
              <a:t>Overall Rel-17  (no Change to the work plan)</a:t>
            </a:r>
          </a:p>
          <a:p>
            <a:r>
              <a:rPr lang="en-US" sz="1600" dirty="0">
                <a:latin typeface="Arial" panose="020B0604020202020204" pitchFamily="34" charset="0"/>
                <a:cs typeface="Arial" panose="020B0604020202020204" pitchFamily="34" charset="0"/>
              </a:rPr>
              <a:t> 46 category F CRs are  agreed for Rel-17  (81 for  CT#98, 187 for CT#97, </a:t>
            </a:r>
            <a:r>
              <a:rPr lang="en-US" sz="1600" dirty="0">
                <a:solidFill>
                  <a:srgbClr val="FF0000"/>
                </a:solidFill>
                <a:latin typeface="Arial" panose="020B0604020202020204" pitchFamily="34" charset="0"/>
                <a:cs typeface="Arial" panose="020B0604020202020204" pitchFamily="34" charset="0"/>
              </a:rPr>
              <a:t>128 for CT#96</a:t>
            </a:r>
            <a:r>
              <a:rPr lang="en-DE" sz="1600" dirty="0">
                <a:solidFill>
                  <a:srgbClr val="FF0000"/>
                </a:solidFill>
                <a:latin typeface="Arial" panose="020B0604020202020204" pitchFamily="34" charset="0"/>
                <a:cs typeface="Arial" panose="020B0604020202020204" pitchFamily="34" charset="0"/>
              </a:rPr>
              <a:t>,</a:t>
            </a:r>
            <a:r>
              <a:rPr lang="en-US" sz="1600" dirty="0">
                <a:latin typeface="Arial" panose="020B0604020202020204" pitchFamily="34" charset="0"/>
                <a:cs typeface="Arial" panose="020B0604020202020204" pitchFamily="34" charset="0"/>
              </a:rPr>
              <a:t> 152 for CT#95)</a:t>
            </a:r>
          </a:p>
          <a:p>
            <a:r>
              <a:rPr lang="en-US" sz="1600" dirty="0">
                <a:latin typeface="Arial" panose="020B0604020202020204" pitchFamily="34" charset="0"/>
                <a:cs typeface="Arial" panose="020B0604020202020204" pitchFamily="34" charset="0"/>
              </a:rPr>
              <a:t> The correction were in the area of the following WIs:</a:t>
            </a:r>
          </a:p>
          <a:p>
            <a:pPr lvl="1"/>
            <a:r>
              <a:rPr lang="en-DE" sz="1200" dirty="0">
                <a:latin typeface="Arial" panose="020B0604020202020204" pitchFamily="34" charset="0"/>
                <a:cs typeface="Arial" panose="020B0604020202020204" pitchFamily="34" charset="0"/>
              </a:rPr>
              <a:t>5</a:t>
            </a:r>
            <a:r>
              <a:rPr lang="en-GB" sz="1200" dirty="0">
                <a:latin typeface="Arial" panose="020B0604020202020204" pitchFamily="34" charset="0"/>
                <a:cs typeface="Arial" panose="020B0604020202020204" pitchFamily="34" charset="0"/>
              </a:rPr>
              <a:t>G</a:t>
            </a:r>
            <a:r>
              <a:rPr lang="en-DE" sz="1200" dirty="0">
                <a:latin typeface="Arial" panose="020B0604020202020204" pitchFamily="34" charset="0"/>
                <a:cs typeface="Arial" panose="020B0604020202020204" pitchFamily="34" charset="0"/>
              </a:rPr>
              <a:t>_</a:t>
            </a:r>
            <a:r>
              <a:rPr lang="en-GB" sz="1200" dirty="0">
                <a:latin typeface="Arial" panose="020B0604020202020204" pitchFamily="34" charset="0"/>
                <a:cs typeface="Arial" panose="020B0604020202020204" pitchFamily="34" charset="0"/>
              </a:rPr>
              <a:t>C</a:t>
            </a:r>
            <a:r>
              <a:rPr lang="en-DE" sz="1200" dirty="0">
                <a:latin typeface="Arial" panose="020B0604020202020204" pitchFamily="34" charset="0"/>
                <a:cs typeface="Arial" panose="020B0604020202020204" pitchFamily="34" charset="0"/>
              </a:rPr>
              <a:t>IoT, 5</a:t>
            </a:r>
            <a:r>
              <a:rPr lang="en-GB" sz="1200" dirty="0">
                <a:latin typeface="Arial" panose="020B0604020202020204" pitchFamily="34" charset="0"/>
                <a:cs typeface="Arial" panose="020B0604020202020204" pitchFamily="34" charset="0"/>
              </a:rPr>
              <a:t>G</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P</a:t>
            </a:r>
            <a:r>
              <a:rPr lang="en-DE" sz="1200" dirty="0">
                <a:latin typeface="Arial" panose="020B0604020202020204" pitchFamily="34" charset="0"/>
                <a:cs typeface="Arial" panose="020B0604020202020204" pitchFamily="34" charset="0"/>
              </a:rPr>
              <a:t>r</a:t>
            </a:r>
            <a:r>
              <a:rPr lang="en-GB" sz="1200" dirty="0">
                <a:latin typeface="Arial" panose="020B0604020202020204" pitchFamily="34" charset="0"/>
                <a:cs typeface="Arial" panose="020B0604020202020204" pitchFamily="34" charset="0"/>
              </a:rPr>
              <a:t>o</a:t>
            </a:r>
            <a:r>
              <a:rPr lang="en-DE" sz="1200" dirty="0">
                <a:latin typeface="Arial" panose="020B0604020202020204" pitchFamily="34" charset="0"/>
                <a:cs typeface="Arial" panose="020B0604020202020204" pitchFamily="34" charset="0"/>
              </a:rPr>
              <a:t>S</a:t>
            </a:r>
            <a:r>
              <a:rPr lang="en-GB" sz="1200" dirty="0">
                <a:latin typeface="Arial" panose="020B0604020202020204" pitchFamily="34" charset="0"/>
                <a:cs typeface="Arial" panose="020B0604020202020204" pitchFamily="34" charset="0"/>
              </a:rPr>
              <a:t>e</a:t>
            </a:r>
            <a:r>
              <a:rPr lang="en-US" sz="1200" dirty="0">
                <a:latin typeface="Arial" panose="020B0604020202020204" pitchFamily="34" charset="0"/>
                <a:cs typeface="Arial" panose="020B0604020202020204" pitchFamily="34" charset="0"/>
              </a:rPr>
              <a:t>, </a:t>
            </a:r>
            <a:r>
              <a:rPr lang="en-DE" sz="1200" dirty="0">
                <a:latin typeface="Arial" panose="020B0604020202020204" pitchFamily="34" charset="0"/>
                <a:cs typeface="Arial" panose="020B0604020202020204" pitchFamily="34" charset="0"/>
              </a:rPr>
              <a:t>5</a:t>
            </a:r>
            <a:r>
              <a:rPr lang="en-GB" sz="1200" dirty="0">
                <a:latin typeface="Arial" panose="020B0604020202020204" pitchFamily="34" charset="0"/>
                <a:cs typeface="Arial" panose="020B0604020202020204" pitchFamily="34" charset="0"/>
              </a:rPr>
              <a:t>G</a:t>
            </a:r>
            <a:r>
              <a:rPr lang="en-DE" sz="1200" dirty="0">
                <a:latin typeface="Arial" panose="020B0604020202020204" pitchFamily="34" charset="0"/>
                <a:cs typeface="Arial" panose="020B0604020202020204" pitchFamily="34" charset="0"/>
              </a:rPr>
              <a:t>P</a:t>
            </a:r>
            <a:r>
              <a:rPr lang="en-GB" sz="1200" dirty="0">
                <a:latin typeface="Arial" panose="020B0604020202020204" pitchFamily="34" charset="0"/>
                <a:cs typeface="Arial" panose="020B0604020202020204" pitchFamily="34" charset="0"/>
              </a:rPr>
              <a:t>h</a:t>
            </a:r>
            <a:r>
              <a:rPr lang="en-DE" sz="1200" dirty="0">
                <a:latin typeface="Arial" panose="020B0604020202020204" pitchFamily="34" charset="0"/>
                <a:cs typeface="Arial" panose="020B0604020202020204" pitchFamily="34" charset="0"/>
              </a:rPr>
              <a:t>1-</a:t>
            </a:r>
            <a:r>
              <a:rPr lang="en-GB" sz="1200" dirty="0">
                <a:latin typeface="Arial" panose="020B0604020202020204" pitchFamily="34" charset="0"/>
                <a:cs typeface="Arial" panose="020B0604020202020204" pitchFamily="34" charset="0"/>
              </a:rPr>
              <a:t>C</a:t>
            </a:r>
            <a:r>
              <a:rPr lang="en-DE" sz="1200" dirty="0">
                <a:latin typeface="Arial" panose="020B0604020202020204" pitchFamily="34" charset="0"/>
                <a:cs typeface="Arial" panose="020B0604020202020204" pitchFamily="34" charset="0"/>
              </a:rPr>
              <a:t>T, 5</a:t>
            </a:r>
            <a:r>
              <a:rPr lang="en-GB" sz="1200" dirty="0">
                <a:latin typeface="Arial" panose="020B0604020202020204" pitchFamily="34" charset="0"/>
                <a:cs typeface="Arial" panose="020B0604020202020204" pitchFamily="34" charset="0"/>
              </a:rPr>
              <a:t>M</a:t>
            </a:r>
            <a:r>
              <a:rPr lang="en-DE" sz="1200" dirty="0">
                <a:latin typeface="Arial" panose="020B0604020202020204" pitchFamily="34" charset="0"/>
                <a:cs typeface="Arial" panose="020B0604020202020204" pitchFamily="34" charset="0"/>
              </a:rPr>
              <a:t>B</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R</a:t>
            </a:r>
            <a:r>
              <a:rPr lang="en-GB" sz="1200" dirty="0">
                <a:latin typeface="Arial" panose="020B0604020202020204" pitchFamily="34" charset="0"/>
                <a:cs typeface="Arial" panose="020B0604020202020204" pitchFamily="34" charset="0"/>
              </a:rPr>
              <a:t>C</a:t>
            </a:r>
            <a:r>
              <a:rPr lang="en-DE" sz="1200" dirty="0">
                <a:latin typeface="Arial" panose="020B0604020202020204" pitchFamily="34" charset="0"/>
                <a:cs typeface="Arial" panose="020B0604020202020204" pitchFamily="34" charset="0"/>
              </a:rPr>
              <a:t>H_</a:t>
            </a:r>
            <a:r>
              <a:rPr lang="en-GB" sz="1200" dirty="0">
                <a:latin typeface="Arial" panose="020B0604020202020204" pitchFamily="34" charset="0"/>
                <a:cs typeface="Arial" panose="020B0604020202020204" pitchFamily="34" charset="0"/>
              </a:rPr>
              <a:t>N</a:t>
            </a:r>
            <a:r>
              <a:rPr lang="en-DE" sz="1200" dirty="0">
                <a:latin typeface="Arial" panose="020B0604020202020204" pitchFamily="34" charset="0"/>
                <a:cs typeface="Arial" panose="020B0604020202020204" pitchFamily="34" charset="0"/>
              </a:rPr>
              <a:t>R_</a:t>
            </a:r>
            <a:r>
              <a:rPr lang="en-GB" sz="1200" dirty="0">
                <a:latin typeface="Arial" panose="020B0604020202020204" pitchFamily="34" charset="0"/>
                <a:cs typeface="Arial" panose="020B0604020202020204" pitchFamily="34" charset="0"/>
              </a:rPr>
              <a:t>R</a:t>
            </a:r>
            <a:r>
              <a:rPr lang="en-DE" sz="1200" dirty="0">
                <a:latin typeface="Arial" panose="020B0604020202020204" pitchFamily="34" charset="0"/>
                <a:cs typeface="Arial" panose="020B0604020202020204" pitchFamily="34" charset="0"/>
              </a:rPr>
              <a:t>E</a:t>
            </a:r>
            <a:r>
              <a:rPr lang="en-GB" sz="1200" dirty="0">
                <a:latin typeface="Arial" panose="020B0604020202020204" pitchFamily="34" charset="0"/>
                <a:cs typeface="Arial" panose="020B0604020202020204" pitchFamily="34" charset="0"/>
              </a:rPr>
              <a:t>D</a:t>
            </a:r>
            <a:r>
              <a:rPr lang="en-DE" sz="1200" dirty="0">
                <a:latin typeface="Arial" panose="020B0604020202020204" pitchFamily="34" charset="0"/>
                <a:cs typeface="Arial" panose="020B0604020202020204" pitchFamily="34" charset="0"/>
              </a:rPr>
              <a:t>C</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P, </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DCE5, LI15</a:t>
            </a:r>
            <a:r>
              <a:rPr lang="en-US" sz="1200" dirty="0">
                <a:latin typeface="Arial" panose="020B0604020202020204" pitchFamily="34" charset="0"/>
                <a:cs typeface="Arial" panose="020B0604020202020204" pitchFamily="34" charset="0"/>
              </a:rPr>
              <a:t>, eEDGE_5GC, </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N</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_</a:t>
            </a:r>
            <a:r>
              <a:rPr lang="en-GB" sz="1200" dirty="0">
                <a:latin typeface="Arial" panose="020B0604020202020204" pitchFamily="34" charset="0"/>
                <a:cs typeface="Arial" panose="020B0604020202020204" pitchFamily="34" charset="0"/>
              </a:rPr>
              <a:t>P</a:t>
            </a:r>
            <a:r>
              <a:rPr lang="en-DE" sz="1200" dirty="0">
                <a:latin typeface="Arial" panose="020B0604020202020204" pitchFamily="34" charset="0"/>
                <a:cs typeface="Arial" panose="020B0604020202020204" pitchFamily="34" charset="0"/>
              </a:rPr>
              <a:t>h2, </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N</a:t>
            </a:r>
            <a:r>
              <a:rPr lang="en-GB" sz="1200" dirty="0">
                <a:latin typeface="Arial" panose="020B0604020202020204" pitchFamily="34" charset="0"/>
                <a:cs typeface="Arial" panose="020B0604020202020204" pitchFamily="34" charset="0"/>
              </a:rPr>
              <a:t>P</a:t>
            </a:r>
            <a:r>
              <a:rPr lang="en-DE" sz="1200" dirty="0">
                <a:latin typeface="Arial" panose="020B0604020202020204" pitchFamily="34" charset="0"/>
                <a:cs typeface="Arial" panose="020B0604020202020204" pitchFamily="34" charset="0"/>
              </a:rPr>
              <a:t>N, </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N</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_</a:t>
            </a:r>
            <a:r>
              <a:rPr lang="en-GB" sz="1200" dirty="0">
                <a:latin typeface="Arial" panose="020B0604020202020204" pitchFamily="34" charset="0"/>
                <a:cs typeface="Arial" panose="020B0604020202020204" pitchFamily="34" charset="0"/>
              </a:rPr>
              <a:t>P</a:t>
            </a:r>
            <a:r>
              <a:rPr lang="en-DE" sz="1200" dirty="0">
                <a:latin typeface="Arial" panose="020B0604020202020204" pitchFamily="34" charset="0"/>
                <a:cs typeface="Arial" panose="020B0604020202020204" pitchFamily="34" charset="0"/>
              </a:rPr>
              <a:t>h2, </a:t>
            </a:r>
            <a:r>
              <a:rPr lang="en-US" sz="1200" dirty="0">
                <a:latin typeface="Arial" panose="020B0604020202020204" pitchFamily="34" charset="0"/>
                <a:cs typeface="Arial" panose="020B0604020202020204" pitchFamily="34" charset="0"/>
              </a:rPr>
              <a:t>ID_UAS, NSWO_5G, </a:t>
            </a:r>
            <a:r>
              <a:rPr lang="en-DE" sz="1200" dirty="0">
                <a:latin typeface="Arial" panose="020B0604020202020204" pitchFamily="34" charset="0"/>
                <a:cs typeface="Arial" panose="020B0604020202020204" pitchFamily="34" charset="0"/>
              </a:rPr>
              <a:t>R</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P</a:t>
            </a:r>
            <a:r>
              <a:rPr lang="en-GB" sz="1200" dirty="0">
                <a:latin typeface="Arial" panose="020B0604020202020204" pitchFamily="34" charset="0"/>
                <a:cs typeface="Arial" panose="020B0604020202020204" pitchFamily="34" charset="0"/>
              </a:rPr>
              <a:t>U</a:t>
            </a:r>
            <a:r>
              <a:rPr lang="en-DE" sz="1200" dirty="0">
                <a:latin typeface="Arial" panose="020B0604020202020204" pitchFamily="34" charset="0"/>
                <a:cs typeface="Arial" panose="020B0604020202020204" pitchFamily="34" charset="0"/>
              </a:rPr>
              <a:t>D</a:t>
            </a:r>
            <a:r>
              <a:rPr lang="en-GB" sz="1200" dirty="0">
                <a:latin typeface="Arial" panose="020B0604020202020204" pitchFamily="34" charset="0"/>
                <a:cs typeface="Arial" panose="020B0604020202020204" pitchFamily="34" charset="0"/>
              </a:rPr>
              <a:t>R</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R</a:t>
            </a:r>
            <a:r>
              <a:rPr lang="en-DE" sz="1200" dirty="0">
                <a:latin typeface="Arial" panose="020B0604020202020204" pitchFamily="34" charset="0"/>
                <a:cs typeface="Arial" panose="020B0604020202020204" pitchFamily="34" charset="0"/>
              </a:rPr>
              <a:t>P</a:t>
            </a:r>
            <a:r>
              <a:rPr lang="en-GB" sz="1200" dirty="0">
                <a:latin typeface="Arial" panose="020B0604020202020204" pitchFamily="34" charset="0"/>
                <a:cs typeface="Arial" panose="020B0604020202020204" pitchFamily="34" charset="0"/>
              </a:rPr>
              <a:t>C</a:t>
            </a:r>
            <a:r>
              <a:rPr lang="en-DE" sz="1200" dirty="0">
                <a:latin typeface="Arial" panose="020B0604020202020204" pitchFamily="34" charset="0"/>
                <a:cs typeface="Arial" panose="020B0604020202020204" pitchFamily="34" charset="0"/>
              </a:rPr>
              <a:t>P</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E</a:t>
            </a:r>
            <a:r>
              <a:rPr lang="en-GB" sz="1200" dirty="0">
                <a:latin typeface="Arial" panose="020B0604020202020204" pitchFamily="34" charset="0"/>
                <a:cs typeface="Arial" panose="020B0604020202020204" pitchFamily="34" charset="0"/>
              </a:rPr>
              <a:t>T</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B</a:t>
            </a:r>
            <a:r>
              <a:rPr lang="en-GB" sz="1200" dirty="0">
                <a:latin typeface="Arial" panose="020B0604020202020204" pitchFamily="34" charset="0"/>
                <a:cs typeface="Arial" panose="020B0604020202020204" pitchFamily="34" charset="0"/>
              </a:rPr>
              <a:t>I</a:t>
            </a:r>
            <a:r>
              <a:rPr lang="en-DE" sz="1200" dirty="0">
                <a:latin typeface="Arial" panose="020B0604020202020204" pitchFamily="34" charset="0"/>
                <a:cs typeface="Arial" panose="020B0604020202020204" pitchFamily="34" charset="0"/>
              </a:rPr>
              <a:t>P</a:t>
            </a:r>
            <a:r>
              <a:rPr lang="en-GB" sz="1200" dirty="0">
                <a:latin typeface="Arial" panose="020B0604020202020204" pitchFamily="34" charset="0"/>
                <a:cs typeface="Arial" panose="020B0604020202020204" pitchFamily="34" charset="0"/>
              </a:rPr>
              <a:t>r</a:t>
            </a:r>
            <a:r>
              <a:rPr lang="en-DE" sz="1200" dirty="0">
                <a:latin typeface="Arial" panose="020B0604020202020204" pitchFamily="34" charset="0"/>
                <a:cs typeface="Arial" panose="020B0604020202020204" pitchFamily="34" charset="0"/>
              </a:rPr>
              <a:t>o</a:t>
            </a:r>
            <a:r>
              <a:rPr lang="en-GB" sz="1200" dirty="0">
                <a:latin typeface="Arial" panose="020B0604020202020204" pitchFamily="34" charset="0"/>
                <a:cs typeface="Arial" panose="020B0604020202020204" pitchFamily="34" charset="0"/>
              </a:rPr>
              <a:t>t</a:t>
            </a:r>
            <a:r>
              <a:rPr lang="en-DE" sz="1200" dirty="0">
                <a:latin typeface="Arial" panose="020B0604020202020204" pitchFamily="34" charset="0"/>
                <a:cs typeface="Arial" panose="020B0604020202020204" pitchFamily="34" charset="0"/>
              </a:rPr>
              <a:t>o</a:t>
            </a:r>
            <a:r>
              <a:rPr lang="en-GB" sz="1200" dirty="0">
                <a:latin typeface="Arial" panose="020B0604020202020204" pitchFamily="34" charset="0"/>
                <a:cs typeface="Arial" panose="020B0604020202020204" pitchFamily="34" charset="0"/>
              </a:rPr>
              <a:t>c</a:t>
            </a:r>
            <a:r>
              <a:rPr lang="en-DE" sz="1200" dirty="0">
                <a:latin typeface="Arial" panose="020B0604020202020204" pitchFamily="34" charset="0"/>
                <a:cs typeface="Arial" panose="020B0604020202020204" pitchFamily="34" charset="0"/>
              </a:rPr>
              <a:t>17, </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M</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_</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B</a:t>
            </a:r>
            <a:r>
              <a:rPr lang="en-GB" sz="1200" dirty="0">
                <a:latin typeface="Arial" panose="020B0604020202020204" pitchFamily="34" charset="0"/>
                <a:cs typeface="Arial" panose="020B0604020202020204" pitchFamily="34" charset="0"/>
              </a:rPr>
              <a:t>I</a:t>
            </a:r>
            <a:r>
              <a:rPr lang="en-DE" sz="120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TEI17, </a:t>
            </a:r>
            <a:r>
              <a:rPr lang="en-DE" sz="1200" dirty="0">
                <a:latin typeface="Arial" panose="020B0604020202020204" pitchFamily="34" charset="0"/>
                <a:cs typeface="Arial" panose="020B0604020202020204" pitchFamily="34" charset="0"/>
              </a:rPr>
              <a:t>T</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I17_</a:t>
            </a:r>
            <a:r>
              <a:rPr lang="en-GB" sz="1200" dirty="0">
                <a:latin typeface="Arial" panose="020B0604020202020204" pitchFamily="34" charset="0"/>
                <a:cs typeface="Arial" panose="020B0604020202020204" pitchFamily="34" charset="0"/>
              </a:rPr>
              <a:t>D</a:t>
            </a:r>
            <a:r>
              <a:rPr lang="en-DE" sz="1200" dirty="0">
                <a:latin typeface="Arial" panose="020B0604020202020204" pitchFamily="34" charset="0"/>
                <a:cs typeface="Arial" panose="020B0604020202020204" pitchFamily="34" charset="0"/>
              </a:rPr>
              <a:t>C</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M</a:t>
            </a:r>
            <a:r>
              <a:rPr lang="en-GB" sz="1200" dirty="0">
                <a:latin typeface="Arial" panose="020B0604020202020204" pitchFamily="34" charset="0"/>
                <a:cs typeface="Arial" panose="020B0604020202020204" pitchFamily="34" charset="0"/>
              </a:rPr>
              <a:t>P</a:t>
            </a:r>
            <a:r>
              <a:rPr lang="en-US" sz="1200" dirty="0">
                <a:latin typeface="Arial" panose="020B0604020202020204" pitchFamily="34" charset="0"/>
                <a:cs typeface="Arial" panose="020B0604020202020204" pitchFamily="34" charset="0"/>
              </a:rPr>
              <a:t>. </a:t>
            </a:r>
          </a:p>
          <a:p>
            <a:r>
              <a:rPr lang="en-US" sz="1600" dirty="0">
                <a:latin typeface="Arial" panose="020B0604020202020204" pitchFamily="34" charset="0"/>
                <a:cs typeface="Arial" panose="020B0604020202020204" pitchFamily="34" charset="0"/>
              </a:rPr>
              <a:t> The slides </a:t>
            </a:r>
            <a:r>
              <a:rPr lang="en-DE" sz="1600" dirty="0">
                <a:latin typeface="Arial" panose="020B0604020202020204" pitchFamily="34" charset="0"/>
                <a:cs typeface="Arial" panose="020B0604020202020204" pitchFamily="34" charset="0"/>
              </a:rPr>
              <a:t>15</a:t>
            </a:r>
            <a:r>
              <a:rPr lang="en-US" sz="1600" dirty="0">
                <a:latin typeface="Arial" panose="020B0604020202020204" pitchFamily="34" charset="0"/>
                <a:cs typeface="Arial" panose="020B0604020202020204" pitchFamily="34" charset="0"/>
              </a:rPr>
              <a:t> </a:t>
            </a:r>
            <a:r>
              <a:rPr lang="en-DE" sz="1600" dirty="0">
                <a:latin typeface="Arial" panose="020B0604020202020204" pitchFamily="34" charset="0"/>
                <a:cs typeface="Arial" panose="020B0604020202020204" pitchFamily="34" charset="0"/>
              </a:rPr>
              <a:t>and </a:t>
            </a:r>
            <a:r>
              <a:rPr lang="en-US" sz="1600" dirty="0">
                <a:latin typeface="Arial" panose="020B0604020202020204" pitchFamily="34" charset="0"/>
                <a:cs typeface="Arial" panose="020B0604020202020204" pitchFamily="34" charset="0"/>
              </a:rPr>
              <a:t>1</a:t>
            </a:r>
            <a:r>
              <a:rPr lang="en-DE" sz="1600" dirty="0">
                <a:latin typeface="Arial" panose="020B0604020202020204" pitchFamily="34" charset="0"/>
                <a:cs typeface="Arial" panose="020B0604020202020204" pitchFamily="34" charset="0"/>
              </a:rPr>
              <a:t>6</a:t>
            </a:r>
            <a:r>
              <a:rPr lang="en-US" sz="1600" dirty="0">
                <a:latin typeface="Arial" panose="020B0604020202020204" pitchFamily="34" charset="0"/>
                <a:cs typeface="Arial" panose="020B0604020202020204" pitchFamily="34" charset="0"/>
              </a:rPr>
              <a:t> provides an extract of the work  which might be of interest by CT</a:t>
            </a:r>
          </a:p>
          <a:p>
            <a:pPr marL="0" indent="0">
              <a:buNone/>
            </a:pPr>
            <a:endParaRPr lang="en-US" sz="1600" dirty="0">
              <a:latin typeface="Arial" panose="020B0604020202020204" pitchFamily="34" charset="0"/>
              <a:cs typeface="Arial" panose="020B0604020202020204" pitchFamily="34" charset="0"/>
            </a:endParaRPr>
          </a:p>
          <a:p>
            <a:pPr marL="457200" lvl="1" indent="0">
              <a:buNone/>
            </a:pPr>
            <a:endParaRPr lang="de-DE" sz="1200" dirty="0"/>
          </a:p>
          <a:p>
            <a:pPr marL="457200" lvl="1" indent="0">
              <a:buNone/>
            </a:pPr>
            <a:endParaRPr lang="de-DE" sz="12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44436377"/>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17 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
                <a:ea typeface="Calibri" panose="020F0502020204030204" pitchFamily="34" charset="0"/>
                <a:cs typeface="Times New Roman" panose="02020603050405020304" pitchFamily="18" charset="0"/>
              </a:rPr>
              <a:t>CT4 aspects </a:t>
            </a:r>
            <a:r>
              <a:rPr lang="en-GB" sz="1200" dirty="0">
                <a:latin typeface="Arial "/>
              </a:rPr>
              <a:t>of proximity based services in 5GS </a:t>
            </a:r>
            <a:r>
              <a:rPr lang="en-US" sz="1200" dirty="0">
                <a:latin typeface="Arial "/>
                <a:cs typeface="Arial" panose="020B0604020202020204" pitchFamily="34" charset="0"/>
              </a:rPr>
              <a:t>[</a:t>
            </a:r>
            <a:r>
              <a:rPr lang="en-US" sz="1200" dirty="0">
                <a:latin typeface="Arial "/>
                <a:ea typeface="Calibri" panose="020F0502020204030204" pitchFamily="34" charset="0"/>
                <a:cs typeface="Times New Roman" panose="02020603050405020304" pitchFamily="18" charset="0"/>
              </a:rPr>
              <a:t>5G_ProSe</a:t>
            </a:r>
            <a:r>
              <a:rPr lang="en-US" sz="1200" dirty="0">
                <a:latin typeface="Arial "/>
                <a:cs typeface="Arial" panose="020B0604020202020204" pitchFamily="34" charset="0"/>
              </a:rPr>
              <a:t>] (CT4)</a:t>
            </a:r>
          </a:p>
          <a:p>
            <a:r>
              <a:rPr lang="en-US" sz="1600" dirty="0">
                <a:latin typeface="Arial" panose="020B0604020202020204" pitchFamily="34" charset="0"/>
                <a:cs typeface="Arial" panose="020B0604020202020204" pitchFamily="34" charset="0"/>
              </a:rPr>
              <a:t>Objectives (e.g.): </a:t>
            </a:r>
          </a:p>
          <a:p>
            <a:pPr lvl="1"/>
            <a:r>
              <a:rPr lang="en-GB" sz="1200" dirty="0"/>
              <a:t>This work is to specify the CT aspects of proximity based services in 5GS, a new </a:t>
            </a:r>
            <a:r>
              <a:rPr lang="en-GB" altLang="zh-CN" sz="1200" dirty="0"/>
              <a:t>5G ProSe Anchor Function is introduced by stage 2</a:t>
            </a:r>
            <a:r>
              <a:rPr lang="en-GB" sz="1200" dirty="0">
                <a:latin typeface="Calibri" panose="020F0502020204030204" pitchFamily="34" charset="0"/>
                <a:ea typeface="Calibri" panose="020F0502020204030204" pitchFamily="34" charset="0"/>
                <a:cs typeface="Times New Roman" panose="02020603050405020304" pitchFamily="18" charset="0"/>
              </a:rPr>
              <a:t> </a:t>
            </a:r>
            <a:endParaRPr lang="en-GB" sz="1200" dirty="0">
              <a:latin typeface="Arial" panose="020B0604020202020204" pitchFamily="34" charset="0"/>
              <a:cs typeface="Arial" panose="020B0604020202020204" pitchFamily="34" charset="0"/>
            </a:endParaRPr>
          </a:p>
          <a:p>
            <a:r>
              <a:rPr lang="de-DE" sz="1600" dirty="0"/>
              <a:t>Key Highlights </a:t>
            </a:r>
            <a:r>
              <a:rPr lang="en-US" sz="1600" dirty="0"/>
              <a:t>for</a:t>
            </a:r>
            <a:r>
              <a:rPr lang="de-DE" sz="1600" dirty="0"/>
              <a:t> CT </a:t>
            </a:r>
            <a:r>
              <a:rPr lang="en-US" sz="1600" dirty="0"/>
              <a:t>Plenary</a:t>
            </a:r>
            <a:r>
              <a:rPr lang="de-DE" sz="1600" dirty="0"/>
              <a:t>‘ s </a:t>
            </a:r>
            <a:r>
              <a:rPr lang="en-US" sz="1600" dirty="0"/>
              <a:t>attention</a:t>
            </a:r>
            <a:r>
              <a:rPr lang="de-DE" sz="1600" dirty="0">
                <a:latin typeface="Arial" panose="020B0604020202020204" pitchFamily="34" charset="0"/>
                <a:cs typeface="Arial" panose="020B0604020202020204" pitchFamily="34" charset="0"/>
              </a:rPr>
              <a:t>:</a:t>
            </a:r>
          </a:p>
          <a:p>
            <a:pPr lvl="1"/>
            <a:r>
              <a:rPr lang="en-GB" sz="1200" dirty="0"/>
              <a:t>Nudm_UEIdentifier service on UDM API to deconceal SUCI to SUPI“</a:t>
            </a:r>
            <a:r>
              <a:rPr lang="en-DE" sz="1200" dirty="0"/>
              <a:t> </a:t>
            </a:r>
            <a:r>
              <a:rPr lang="en-GB" sz="1200" dirty="0"/>
              <a:t>i</a:t>
            </a:r>
            <a:r>
              <a:rPr lang="en-DE" sz="1200" dirty="0"/>
              <a:t>s </a:t>
            </a:r>
            <a:r>
              <a:rPr lang="en-GB" sz="1200" dirty="0"/>
              <a:t>i</a:t>
            </a:r>
            <a:r>
              <a:rPr lang="en-DE" sz="1200" dirty="0"/>
              <a:t>n</a:t>
            </a:r>
            <a:r>
              <a:rPr lang="en-GB" sz="1200" dirty="0"/>
              <a:t>t</a:t>
            </a:r>
            <a:r>
              <a:rPr lang="en-DE" sz="1200" dirty="0"/>
              <a:t>r</a:t>
            </a:r>
            <a:r>
              <a:rPr lang="en-GB" sz="1200" dirty="0"/>
              <a:t>o</a:t>
            </a:r>
            <a:r>
              <a:rPr lang="en-DE" sz="1200" dirty="0"/>
              <a:t>d</a:t>
            </a:r>
            <a:r>
              <a:rPr lang="en-GB" sz="1200" dirty="0"/>
              <a:t>u</a:t>
            </a:r>
            <a:r>
              <a:rPr lang="en-DE" sz="1200" dirty="0"/>
              <a:t>c</a:t>
            </a:r>
            <a:r>
              <a:rPr lang="en-GB" sz="1200" dirty="0"/>
              <a:t>e</a:t>
            </a:r>
            <a:r>
              <a:rPr lang="en-DE" sz="1200" dirty="0"/>
              <a:t>d  which is speci</a:t>
            </a:r>
            <a:r>
              <a:rPr lang="en-GB" sz="1200" dirty="0"/>
              <a:t>fi</a:t>
            </a:r>
            <a:r>
              <a:rPr lang="en-DE" sz="1200" dirty="0"/>
              <a:t>ed in 33.503</a:t>
            </a:r>
            <a:endParaRPr lang="de-DE" sz="1200" dirty="0"/>
          </a:p>
          <a:p>
            <a:pPr marL="457200" lvl="1" indent="0">
              <a:buNone/>
            </a:pPr>
            <a:r>
              <a:rPr lang="en-GB" sz="1200" dirty="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Next steps:</a:t>
            </a:r>
          </a:p>
          <a:p>
            <a:pPr lvl="1"/>
            <a:r>
              <a:rPr lang="en-US" sz="1200" dirty="0"/>
              <a:t>Work is seen as completed</a:t>
            </a:r>
            <a:endParaRPr lang="en-US" altLang="zh-CN" sz="1200" dirty="0"/>
          </a:p>
          <a:p>
            <a:pPr lvl="1"/>
            <a:endParaRPr lang="en-US"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WID completion:  100%</a:t>
            </a:r>
          </a:p>
          <a:p>
            <a:pPr marL="457200" lvl="1" indent="0">
              <a:buNone/>
            </a:pPr>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261465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17 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Service based </a:t>
            </a:r>
            <a:r>
              <a:rPr lang="en-DE" sz="1200" dirty="0">
                <a:latin typeface="Arial" panose="020B0604020202020204" pitchFamily="34" charset="0"/>
                <a:cs typeface="Arial" panose="020B0604020202020204" pitchFamily="34" charset="0"/>
              </a:rPr>
              <a:t>s</a:t>
            </a:r>
            <a:r>
              <a:rPr lang="en-GB" sz="1200" dirty="0">
                <a:latin typeface="Arial" panose="020B0604020202020204" pitchFamily="34" charset="0"/>
                <a:cs typeface="Arial" panose="020B0604020202020204" pitchFamily="34" charset="0"/>
              </a:rPr>
              <a:t>u</a:t>
            </a:r>
            <a:r>
              <a:rPr lang="en-DE" sz="1200" dirty="0">
                <a:latin typeface="Arial" panose="020B0604020202020204" pitchFamily="34" charset="0"/>
                <a:cs typeface="Arial" panose="020B0604020202020204" pitchFamily="34" charset="0"/>
              </a:rPr>
              <a:t>p</a:t>
            </a:r>
            <a:r>
              <a:rPr lang="en-GB" sz="1200" dirty="0">
                <a:latin typeface="Arial" panose="020B0604020202020204" pitchFamily="34" charset="0"/>
                <a:cs typeface="Arial" panose="020B0604020202020204" pitchFamily="34" charset="0"/>
              </a:rPr>
              <a:t>p</a:t>
            </a:r>
            <a:r>
              <a:rPr lang="en-DE" sz="1200" dirty="0">
                <a:latin typeface="Arial" panose="020B0604020202020204" pitchFamily="34" charset="0"/>
                <a:cs typeface="Arial" panose="020B0604020202020204" pitchFamily="34" charset="0"/>
              </a:rPr>
              <a:t>o</a:t>
            </a:r>
            <a:r>
              <a:rPr lang="en-GB" sz="1200" dirty="0">
                <a:latin typeface="Arial" panose="020B0604020202020204" pitchFamily="34" charset="0"/>
                <a:cs typeface="Arial" panose="020B0604020202020204" pitchFamily="34" charset="0"/>
              </a:rPr>
              <a:t>r</a:t>
            </a:r>
            <a:r>
              <a:rPr lang="en-DE" sz="1200" dirty="0">
                <a:latin typeface="Arial" panose="020B0604020202020204" pitchFamily="34" charset="0"/>
                <a:cs typeface="Arial" panose="020B0604020202020204" pitchFamily="34" charset="0"/>
              </a:rPr>
              <a:t>t </a:t>
            </a:r>
            <a:r>
              <a:rPr lang="en-GB" sz="1200" dirty="0">
                <a:latin typeface="Arial" panose="020B0604020202020204" pitchFamily="34" charset="0"/>
                <a:cs typeface="Arial" panose="020B0604020202020204" pitchFamily="34" charset="0"/>
              </a:rPr>
              <a:t>f</a:t>
            </a:r>
            <a:r>
              <a:rPr lang="en-DE" sz="1200" dirty="0">
                <a:latin typeface="Arial" panose="020B0604020202020204" pitchFamily="34" charset="0"/>
                <a:cs typeface="Arial" panose="020B0604020202020204" pitchFamily="34" charset="0"/>
              </a:rPr>
              <a:t>o</a:t>
            </a:r>
            <a:r>
              <a:rPr lang="en-GB" sz="1200" dirty="0">
                <a:latin typeface="Arial" panose="020B0604020202020204" pitchFamily="34" charset="0"/>
                <a:cs typeface="Arial" panose="020B0604020202020204" pitchFamily="34" charset="0"/>
              </a:rPr>
              <a:t>r</a:t>
            </a:r>
            <a:r>
              <a:rPr lang="en-DE" sz="1200" dirty="0">
                <a:latin typeface="Arial" panose="020B0604020202020204" pitchFamily="34" charset="0"/>
                <a:cs typeface="Arial" panose="020B0604020202020204" pitchFamily="34" charset="0"/>
              </a:rPr>
              <a:t> S</a:t>
            </a:r>
            <a:r>
              <a:rPr lang="en-GB" sz="1200" dirty="0">
                <a:latin typeface="Arial" panose="020B0604020202020204" pitchFamily="34" charset="0"/>
                <a:cs typeface="Arial" panose="020B0604020202020204" pitchFamily="34" charset="0"/>
              </a:rPr>
              <a:t>M</a:t>
            </a:r>
            <a:r>
              <a:rPr lang="en-DE" sz="1200" dirty="0">
                <a:latin typeface="Arial" panose="020B0604020202020204" pitchFamily="34" charset="0"/>
                <a:cs typeface="Arial" panose="020B0604020202020204" pitchFamily="34" charset="0"/>
              </a:rPr>
              <a:t>S </a:t>
            </a:r>
            <a:r>
              <a:rPr lang="en-GB" sz="1200" dirty="0">
                <a:latin typeface="Arial" panose="020B0604020202020204" pitchFamily="34" charset="0"/>
                <a:cs typeface="Arial" panose="020B0604020202020204" pitchFamily="34" charset="0"/>
              </a:rPr>
              <a:t>i</a:t>
            </a:r>
            <a:r>
              <a:rPr lang="en-DE" sz="1200" dirty="0">
                <a:latin typeface="Arial" panose="020B0604020202020204" pitchFamily="34" charset="0"/>
                <a:cs typeface="Arial" panose="020B0604020202020204" pitchFamily="34" charset="0"/>
              </a:rPr>
              <a:t>n 5</a:t>
            </a:r>
            <a:r>
              <a:rPr lang="en-GB" sz="1200" dirty="0">
                <a:latin typeface="Arial" panose="020B0604020202020204" pitchFamily="34" charset="0"/>
                <a:cs typeface="Arial" panose="020B0604020202020204" pitchFamily="34" charset="0"/>
              </a:rPr>
              <a:t>G</a:t>
            </a:r>
            <a:r>
              <a:rPr lang="en-DE" sz="1200" dirty="0">
                <a:latin typeface="Arial" panose="020B0604020202020204" pitchFamily="34" charset="0"/>
                <a:cs typeface="Arial" panose="020B0604020202020204" pitchFamily="34" charset="0"/>
              </a:rPr>
              <a:t>C</a:t>
            </a:r>
            <a:r>
              <a:rPr lang="en-GB" sz="1200" dirty="0">
                <a:latin typeface="Arial" panose="020B0604020202020204" pitchFamily="34" charset="0"/>
                <a:cs typeface="Arial" panose="020B0604020202020204" pitchFamily="34" charset="0"/>
              </a:rPr>
              <a:t>  [</a:t>
            </a:r>
            <a:r>
              <a:rPr lang="en-DE" sz="1200" dirty="0">
                <a:latin typeface="Arial" panose="020B0604020202020204" pitchFamily="34" charset="0"/>
                <a:cs typeface="Arial" panose="020B0604020202020204" pitchFamily="34" charset="0"/>
              </a:rPr>
              <a:t>S</a:t>
            </a:r>
            <a:r>
              <a:rPr lang="en-GB" sz="1200" dirty="0">
                <a:latin typeface="Arial" panose="020B0604020202020204" pitchFamily="34" charset="0"/>
                <a:cs typeface="Arial" panose="020B0604020202020204" pitchFamily="34" charset="0"/>
              </a:rPr>
              <a:t>M</a:t>
            </a:r>
            <a:r>
              <a:rPr lang="en-DE" sz="1200" dirty="0">
                <a:latin typeface="Arial" panose="020B0604020202020204" pitchFamily="34" charset="0"/>
                <a:cs typeface="Arial" panose="020B0604020202020204" pitchFamily="34" charset="0"/>
              </a:rPr>
              <a:t>S_</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B</a:t>
            </a:r>
            <a:r>
              <a:rPr lang="en-GB" sz="1200" dirty="0">
                <a:latin typeface="Arial" panose="020B0604020202020204" pitchFamily="34" charset="0"/>
                <a:cs typeface="Arial" panose="020B0604020202020204" pitchFamily="34" charset="0"/>
              </a:rPr>
              <a:t>I]</a:t>
            </a:r>
            <a:r>
              <a:rPr lang="en-US" sz="1200" dirty="0">
                <a:latin typeface="Arial" panose="020B0604020202020204" pitchFamily="34" charset="0"/>
                <a:cs typeface="Arial" panose="020B0604020202020204" pitchFamily="34" charset="0"/>
              </a:rPr>
              <a:t> (CT4)</a:t>
            </a:r>
          </a:p>
          <a:p>
            <a:r>
              <a:rPr lang="en-US" sz="1600" dirty="0">
                <a:latin typeface="Arial" panose="020B0604020202020204" pitchFamily="34" charset="0"/>
                <a:cs typeface="Arial" panose="020B0604020202020204" pitchFamily="34" charset="0"/>
              </a:rPr>
              <a:t>Objectives (e.g.): </a:t>
            </a:r>
          </a:p>
          <a:p>
            <a:pPr lvl="1"/>
            <a:r>
              <a:rPr lang="de-DE" sz="1200">
                <a:latin typeface="Arial" panose="020B0604020202020204" pitchFamily="34" charset="0"/>
                <a:cs typeface="Arial" panose="020B0604020202020204" pitchFamily="34" charset="0"/>
              </a:rPr>
              <a:t> </a:t>
            </a:r>
            <a:r>
              <a:rPr lang="en-DE" sz="1200" dirty="0">
                <a:latin typeface="Arial" panose="020B0604020202020204" pitchFamily="34" charset="0"/>
                <a:cs typeface="Arial" panose="020B0604020202020204" pitchFamily="34" charset="0"/>
              </a:rPr>
              <a:t>S</a:t>
            </a:r>
            <a:r>
              <a:rPr lang="en-US" sz="1200" dirty="0">
                <a:latin typeface="Arial" panose="020B0604020202020204" pitchFamily="34" charset="0"/>
                <a:cs typeface="Arial" panose="020B0604020202020204" pitchFamily="34" charset="0"/>
              </a:rPr>
              <a:t>pecify service-based interfaces which allow SMSF and UDM to only make use of SBA services in 5GC and avoid resorting to legacy MAP and Diameter interfaces within the PLMN and in roaming scenarios</a:t>
            </a:r>
            <a:r>
              <a:rPr lang="en-GB" sz="1200" dirty="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r>
              <a:rPr lang="de-DE" sz="1600">
                <a:latin typeface="Arial" panose="020B0604020202020204" pitchFamily="34" charset="0"/>
                <a:cs typeface="Arial" panose="020B0604020202020204" pitchFamily="34" charset="0"/>
              </a:rPr>
              <a:t>Key </a:t>
            </a:r>
            <a:r>
              <a:rPr lang="de-DE" sz="1600" dirty="0">
                <a:latin typeface="Arial" panose="020B0604020202020204" pitchFamily="34" charset="0"/>
                <a:cs typeface="Arial" panose="020B0604020202020204" pitchFamily="34" charset="0"/>
              </a:rPr>
              <a:t>Highlights </a:t>
            </a:r>
            <a:r>
              <a:rPr lang="en-US" sz="1600" dirty="0">
                <a:latin typeface="Arial" panose="020B0604020202020204" pitchFamily="34" charset="0"/>
                <a:cs typeface="Arial" panose="020B0604020202020204" pitchFamily="34" charset="0"/>
              </a:rPr>
              <a:t>for</a:t>
            </a:r>
            <a:r>
              <a:rPr lang="de-DE" sz="1600" dirty="0">
                <a:latin typeface="Arial" panose="020B0604020202020204" pitchFamily="34" charset="0"/>
                <a:cs typeface="Arial" panose="020B0604020202020204" pitchFamily="34" charset="0"/>
              </a:rPr>
              <a:t> CT </a:t>
            </a:r>
            <a:r>
              <a:rPr lang="en-US" sz="1600" dirty="0">
                <a:latin typeface="Arial" panose="020B0604020202020204" pitchFamily="34" charset="0"/>
                <a:cs typeface="Arial" panose="020B0604020202020204" pitchFamily="34" charset="0"/>
              </a:rPr>
              <a:t>Plenary</a:t>
            </a:r>
            <a:r>
              <a:rPr lang="de-DE" sz="1600" dirty="0">
                <a:latin typeface="Arial" panose="020B0604020202020204" pitchFamily="34" charset="0"/>
                <a:cs typeface="Arial" panose="020B0604020202020204" pitchFamily="34" charset="0"/>
              </a:rPr>
              <a:t>‘ s </a:t>
            </a:r>
            <a:r>
              <a:rPr lang="en-US" sz="1600" dirty="0">
                <a:latin typeface="Arial" panose="020B0604020202020204" pitchFamily="34" charset="0"/>
                <a:cs typeface="Arial" panose="020B0604020202020204" pitchFamily="34" charset="0"/>
              </a:rPr>
              <a:t>attention</a:t>
            </a:r>
            <a:r>
              <a:rPr lang="de-DE" sz="1600" dirty="0">
                <a:latin typeface="Arial" panose="020B0604020202020204" pitchFamily="34" charset="0"/>
                <a:cs typeface="Arial" panose="020B0604020202020204" pitchFamily="34" charset="0"/>
              </a:rPr>
              <a:t>:</a:t>
            </a:r>
          </a:p>
          <a:p>
            <a:pPr lvl="1"/>
            <a:r>
              <a:rPr lang="en-DE" sz="1200" dirty="0">
                <a:latin typeface="Arial" panose="020B0604020202020204" pitchFamily="34" charset="0"/>
                <a:cs typeface="Arial" panose="020B0604020202020204" pitchFamily="34" charset="0"/>
              </a:rPr>
              <a:t>A</a:t>
            </a:r>
            <a:r>
              <a:rPr lang="en-GB" sz="1200" dirty="0">
                <a:latin typeface="Arial" panose="020B0604020202020204" pitchFamily="34" charset="0"/>
                <a:cs typeface="Arial" panose="020B0604020202020204" pitchFamily="34" charset="0"/>
              </a:rPr>
              <a:t>llow the SMSF to report the "UE-Memory-available" indication to the UDM by means of the SMSF Registration Update service operation, as a trigger for the SMS Alerting.</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A2 </a:t>
            </a:r>
            <a:r>
              <a:rPr lang="en-GB" sz="1200" dirty="0">
                <a:latin typeface="Arial" panose="020B0604020202020204" pitchFamily="34" charset="0"/>
                <a:cs typeface="Arial" panose="020B0604020202020204" pitchFamily="34" charset="0"/>
              </a:rPr>
              <a:t>i</a:t>
            </a:r>
            <a:r>
              <a:rPr lang="en-DE" sz="1200" dirty="0">
                <a:latin typeface="Arial" panose="020B0604020202020204" pitchFamily="34" charset="0"/>
                <a:cs typeface="Arial" panose="020B0604020202020204" pitchFamily="34" charset="0"/>
              </a:rPr>
              <a:t>s </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s</a:t>
            </a:r>
            <a:r>
              <a:rPr lang="en-GB" sz="1200" dirty="0">
                <a:latin typeface="Arial" panose="020B0604020202020204" pitchFamily="34" charset="0"/>
                <a:cs typeface="Arial" panose="020B0604020202020204" pitchFamily="34" charset="0"/>
              </a:rPr>
              <a:t>k</a:t>
            </a:r>
            <a:r>
              <a:rPr lang="en-DE" sz="1200" dirty="0">
                <a:latin typeface="Arial" panose="020B0604020202020204" pitchFamily="34" charset="0"/>
                <a:cs typeface="Arial" panose="020B0604020202020204" pitchFamily="34" charset="0"/>
              </a:rPr>
              <a:t>e</a:t>
            </a:r>
            <a:r>
              <a:rPr lang="en-GB" sz="1200" dirty="0">
                <a:latin typeface="Arial" panose="020B0604020202020204" pitchFamily="34" charset="0"/>
                <a:cs typeface="Arial" panose="020B0604020202020204" pitchFamily="34" charset="0"/>
              </a:rPr>
              <a:t>d</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t</a:t>
            </a:r>
            <a:r>
              <a:rPr lang="en-DE" sz="1200" dirty="0">
                <a:latin typeface="Arial" panose="020B0604020202020204" pitchFamily="34" charset="0"/>
                <a:cs typeface="Arial" panose="020B0604020202020204" pitchFamily="34" charset="0"/>
              </a:rPr>
              <a:t>o </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l</a:t>
            </a:r>
            <a:r>
              <a:rPr lang="en-GB" sz="1200" dirty="0">
                <a:latin typeface="Arial" panose="020B0604020202020204" pitchFamily="34" charset="0"/>
                <a:cs typeface="Arial" panose="020B0604020202020204" pitchFamily="34" charset="0"/>
              </a:rPr>
              <a:t>i</a:t>
            </a:r>
            <a:r>
              <a:rPr lang="en-DE" sz="1200" dirty="0">
                <a:latin typeface="Arial" panose="020B0604020202020204" pitchFamily="34" charset="0"/>
                <a:cs typeface="Arial" panose="020B0604020202020204" pitchFamily="34" charset="0"/>
              </a:rPr>
              <a:t>g</a:t>
            </a:r>
            <a:r>
              <a:rPr lang="en-GB" sz="1200" dirty="0">
                <a:latin typeface="Arial" panose="020B0604020202020204" pitchFamily="34" charset="0"/>
                <a:cs typeface="Arial" panose="020B0604020202020204" pitchFamily="34" charset="0"/>
              </a:rPr>
              <a:t>n</a:t>
            </a:r>
            <a:r>
              <a:rPr lang="en-DE" sz="1200" dirty="0">
                <a:latin typeface="Arial" panose="020B0604020202020204" pitchFamily="34" charset="0"/>
                <a:cs typeface="Arial" panose="020B0604020202020204" pitchFamily="34" charset="0"/>
              </a:rPr>
              <a:t> 23.502.</a:t>
            </a:r>
            <a:endParaRPr lang="en-GB"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Next </a:t>
            </a:r>
            <a:r>
              <a:rPr lang="en-GB" sz="1600" dirty="0">
                <a:latin typeface="Arial" panose="020B0604020202020204" pitchFamily="34" charset="0"/>
                <a:cs typeface="Arial" panose="020B0604020202020204" pitchFamily="34" charset="0"/>
              </a:rPr>
              <a:t>steps</a:t>
            </a:r>
            <a:r>
              <a:rPr lang="de-DE" sz="1600" dirty="0">
                <a:latin typeface="Arial" panose="020B0604020202020204" pitchFamily="34" charset="0"/>
                <a:cs typeface="Arial" panose="020B0604020202020204" pitchFamily="34" charset="0"/>
              </a:rPr>
              <a:t>:</a:t>
            </a:r>
          </a:p>
          <a:p>
            <a:pPr lvl="1"/>
            <a:r>
              <a:rPr lang="en-US" sz="1200" dirty="0">
                <a:latin typeface="Arial" panose="020B0604020202020204" pitchFamily="34" charset="0"/>
                <a:cs typeface="Arial" panose="020B0604020202020204" pitchFamily="34" charset="0"/>
              </a:rPr>
              <a:t>Work is seen as completed</a:t>
            </a:r>
            <a:endParaRPr lang="de-DE"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WID completion:  100%</a:t>
            </a:r>
          </a:p>
          <a:p>
            <a:pPr lvl="1"/>
            <a:endParaRPr lang="de-DE" sz="12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84736799"/>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18 Status</a:t>
            </a:r>
          </a:p>
        </p:txBody>
      </p:sp>
      <p:sp>
        <p:nvSpPr>
          <p:cNvPr id="3" name="Espace réservé du contenu 2"/>
          <p:cNvSpPr>
            <a:spLocks noGrp="1"/>
          </p:cNvSpPr>
          <p:nvPr>
            <p:ph idx="1"/>
          </p:nvPr>
        </p:nvSpPr>
        <p:spPr>
          <a:noFill/>
        </p:spPr>
        <p:txBody>
          <a:bodyPr/>
          <a:lstStyle/>
          <a:p>
            <a:pPr marL="0" indent="0">
              <a:buNone/>
            </a:pPr>
            <a:r>
              <a:rPr lang="en-US" sz="1600" dirty="0">
                <a:latin typeface="Arial" panose="020B0604020202020204" pitchFamily="34" charset="0"/>
                <a:cs typeface="Arial" panose="020B0604020202020204" pitchFamily="34" charset="0"/>
              </a:rPr>
              <a:t>Overall Rel-18</a:t>
            </a:r>
          </a:p>
          <a:p>
            <a:r>
              <a:rPr lang="en-US" sz="1600" dirty="0">
                <a:latin typeface="Arial" panose="020B0604020202020204" pitchFamily="34" charset="0"/>
                <a:cs typeface="Arial" panose="020B0604020202020204" pitchFamily="34" charset="0"/>
              </a:rPr>
              <a:t> 86 category F and D CRs are  agreed for Rel-18  (103 for CT#98, 8 for CT#97)</a:t>
            </a:r>
          </a:p>
          <a:p>
            <a:r>
              <a:rPr lang="en-US" sz="1600" dirty="0">
                <a:latin typeface="Arial" panose="020B0604020202020204" pitchFamily="34" charset="0"/>
                <a:cs typeface="Arial" panose="020B0604020202020204" pitchFamily="34" charset="0"/>
              </a:rPr>
              <a:t> 88 category B CRs were agreed for Rel-18 (</a:t>
            </a:r>
            <a:r>
              <a:rPr lang="en-DE" sz="1600" dirty="0">
                <a:latin typeface="Arial" panose="020B0604020202020204" pitchFamily="34" charset="0"/>
                <a:cs typeface="Arial" panose="020B0604020202020204" pitchFamily="34" charset="0"/>
              </a:rPr>
              <a:t>18 </a:t>
            </a:r>
            <a:r>
              <a:rPr lang="en-GB" sz="1600" dirty="0">
                <a:latin typeface="Arial" panose="020B0604020202020204" pitchFamily="34" charset="0"/>
                <a:cs typeface="Arial" panose="020B0604020202020204" pitchFamily="34" charset="0"/>
              </a:rPr>
              <a:t>f</a:t>
            </a:r>
            <a:r>
              <a:rPr lang="en-DE" sz="1600" dirty="0">
                <a:latin typeface="Arial" panose="020B0604020202020204" pitchFamily="34" charset="0"/>
                <a:cs typeface="Arial" panose="020B0604020202020204" pitchFamily="34" charset="0"/>
              </a:rPr>
              <a:t>o</a:t>
            </a:r>
            <a:r>
              <a:rPr lang="en-GB" sz="1600" dirty="0">
                <a:latin typeface="Arial" panose="020B0604020202020204" pitchFamily="34" charset="0"/>
                <a:cs typeface="Arial" panose="020B0604020202020204" pitchFamily="34" charset="0"/>
              </a:rPr>
              <a:t>r</a:t>
            </a:r>
            <a:r>
              <a:rPr lang="en-DE" sz="1600" dirty="0">
                <a:latin typeface="Arial" panose="020B0604020202020204" pitchFamily="34" charset="0"/>
                <a:cs typeface="Arial" panose="020B0604020202020204" pitchFamily="34" charset="0"/>
              </a:rPr>
              <a:t> </a:t>
            </a:r>
            <a:r>
              <a:rPr lang="en-GB" sz="1600" dirty="0">
                <a:latin typeface="Arial" panose="020B0604020202020204" pitchFamily="34" charset="0"/>
                <a:cs typeface="Arial" panose="020B0604020202020204" pitchFamily="34" charset="0"/>
              </a:rPr>
              <a:t>C</a:t>
            </a:r>
            <a:r>
              <a:rPr lang="en-DE" sz="1600" dirty="0">
                <a:latin typeface="Arial" panose="020B0604020202020204" pitchFamily="34" charset="0"/>
                <a:cs typeface="Arial" panose="020B0604020202020204" pitchFamily="34" charset="0"/>
              </a:rPr>
              <a:t>T</a:t>
            </a:r>
            <a:r>
              <a:rPr lang="en-GB" sz="1600" dirty="0">
                <a:latin typeface="Arial" panose="020B0604020202020204" pitchFamily="34" charset="0"/>
                <a:cs typeface="Arial" panose="020B0604020202020204" pitchFamily="34" charset="0"/>
              </a:rPr>
              <a:t>#98, </a:t>
            </a:r>
            <a:r>
              <a:rPr lang="en-US" sz="1600" dirty="0">
                <a:latin typeface="Arial" panose="020B0604020202020204" pitchFamily="34" charset="0"/>
                <a:cs typeface="Arial" panose="020B0604020202020204" pitchFamily="34" charset="0"/>
              </a:rPr>
              <a:t>9 for CT#97)</a:t>
            </a:r>
          </a:p>
          <a:p>
            <a:r>
              <a:rPr lang="en-US" sz="1600" dirty="0">
                <a:latin typeface="Arial" panose="020B0604020202020204" pitchFamily="34" charset="0"/>
                <a:cs typeface="Arial" panose="020B0604020202020204" pitchFamily="34" charset="0"/>
              </a:rPr>
              <a:t> The work plan provides an overview of the work items we are currently active on (see slide 8 to 10) </a:t>
            </a:r>
          </a:p>
          <a:p>
            <a:r>
              <a:rPr lang="en-US" sz="1600" dirty="0">
                <a:latin typeface="Arial" panose="020B0604020202020204" pitchFamily="34" charset="0"/>
                <a:cs typeface="Arial" panose="020B0604020202020204" pitchFamily="34" charset="0"/>
              </a:rPr>
              <a:t> The slides </a:t>
            </a:r>
            <a:r>
              <a:rPr lang="en-DE" sz="1600" dirty="0">
                <a:latin typeface="Arial" panose="020B0604020202020204" pitchFamily="34" charset="0"/>
                <a:cs typeface="Arial" panose="020B0604020202020204" pitchFamily="34" charset="0"/>
              </a:rPr>
              <a:t>18</a:t>
            </a:r>
            <a:r>
              <a:rPr lang="en-US" sz="1600" dirty="0">
                <a:latin typeface="Arial" panose="020B0604020202020204" pitchFamily="34" charset="0"/>
                <a:cs typeface="Arial" panose="020B0604020202020204" pitchFamily="34" charset="0"/>
              </a:rPr>
              <a:t>  to 2</a:t>
            </a:r>
            <a:r>
              <a:rPr lang="en-DE" sz="1600" dirty="0">
                <a:latin typeface="Arial" panose="020B0604020202020204" pitchFamily="34" charset="0"/>
                <a:cs typeface="Arial" panose="020B0604020202020204" pitchFamily="34" charset="0"/>
              </a:rPr>
              <a:t>0</a:t>
            </a:r>
            <a:r>
              <a:rPr lang="en-US" sz="1600" dirty="0">
                <a:latin typeface="Arial" panose="020B0604020202020204" pitchFamily="34" charset="0"/>
                <a:cs typeface="Arial" panose="020B0604020202020204" pitchFamily="34" charset="0"/>
              </a:rPr>
              <a:t> provides an extract of the work  which might be of interest by CT</a:t>
            </a:r>
          </a:p>
          <a:p>
            <a:pPr marL="0" indent="0">
              <a:buNone/>
            </a:pPr>
            <a:endParaRPr lang="en-US" sz="1600" dirty="0">
              <a:latin typeface="Arial" panose="020B0604020202020204" pitchFamily="34" charset="0"/>
              <a:cs typeface="Arial" panose="020B0604020202020204" pitchFamily="34" charset="0"/>
            </a:endParaRPr>
          </a:p>
          <a:p>
            <a:pPr marL="457200" lvl="1" indent="0">
              <a:buNone/>
            </a:pPr>
            <a:endParaRPr lang="de-DE" sz="1200" dirty="0"/>
          </a:p>
          <a:p>
            <a:pPr marL="457200" lvl="1" indent="0">
              <a:buNone/>
            </a:pPr>
            <a:endParaRPr lang="de-DE" sz="12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607599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18 Status</a:t>
            </a:r>
          </a:p>
        </p:txBody>
      </p:sp>
      <p:sp>
        <p:nvSpPr>
          <p:cNvPr id="3" name="Espace réservé du contenu 2"/>
          <p:cNvSpPr>
            <a:spLocks noGrp="1"/>
          </p:cNvSpPr>
          <p:nvPr>
            <p:ph idx="1"/>
          </p:nvPr>
        </p:nvSpPr>
        <p:spPr>
          <a:xfrm>
            <a:off x="613250" y="2567786"/>
            <a:ext cx="10515600" cy="3448531"/>
          </a:xfrm>
          <a:noFill/>
        </p:spPr>
        <p:txBody>
          <a:bodyPr/>
          <a:lstStyle/>
          <a:p>
            <a:r>
              <a:rPr lang="en-US" sz="1600" dirty="0">
                <a:latin typeface="Arial" panose="020B0604020202020204" pitchFamily="34" charset="0"/>
                <a:cs typeface="Arial" panose="020B0604020202020204" pitchFamily="34" charset="0"/>
              </a:rPr>
              <a:t>Objectives (e.g.): </a:t>
            </a:r>
          </a:p>
          <a:p>
            <a:pPr lvl="1"/>
            <a:r>
              <a:rPr lang="de-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Introduction  of optimisations and improvements on SBI services.</a:t>
            </a:r>
            <a:endParaRPr lang="en-US" sz="12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Progress since CT#98e </a:t>
            </a:r>
            <a:r>
              <a:rPr lang="de-DE" sz="1600" dirty="0">
                <a:latin typeface="Arial" panose="020B0604020202020204" pitchFamily="34" charset="0"/>
                <a:cs typeface="Arial" panose="020B0604020202020204" pitchFamily="34" charset="0"/>
              </a:rPr>
              <a:t>:</a:t>
            </a:r>
          </a:p>
          <a:p>
            <a:pPr lvl="1"/>
            <a:r>
              <a:rPr lang="en-US" sz="1200" dirty="0"/>
              <a:t>37 CRs for TS 29.500, TS 29.501, TS 29.502, TS 29.503, TS 29.504, TS 29.505,  TS 29.510,  TS 29.518, TS 29.532, TS 29.563, TS 29.571, TS 29.598 were agreed. </a:t>
            </a:r>
          </a:p>
          <a:p>
            <a:pPr lvl="1"/>
            <a:r>
              <a:rPr lang="en-US" sz="1200" dirty="0"/>
              <a:t>One open issue on </a:t>
            </a:r>
            <a:r>
              <a:rPr lang="en-DE" sz="1200" dirty="0"/>
              <a:t> </a:t>
            </a:r>
            <a:r>
              <a:rPr lang="en-GB" sz="1200" dirty="0"/>
              <a:t>i</a:t>
            </a:r>
            <a:r>
              <a:rPr lang="en-DE" sz="1200" dirty="0"/>
              <a:t>n</a:t>
            </a:r>
            <a:r>
              <a:rPr lang="en-GB" sz="1200" dirty="0"/>
              <a:t>c</a:t>
            </a:r>
            <a:r>
              <a:rPr lang="en-DE" sz="1200" dirty="0"/>
              <a:t>l</a:t>
            </a:r>
            <a:r>
              <a:rPr lang="en-GB" sz="1200" dirty="0"/>
              <a:t>u</a:t>
            </a:r>
            <a:r>
              <a:rPr lang="en-DE" sz="1200" dirty="0"/>
              <a:t>d</a:t>
            </a:r>
            <a:r>
              <a:rPr lang="en-GB" sz="1200" dirty="0"/>
              <a:t>i</a:t>
            </a:r>
            <a:r>
              <a:rPr lang="en-DE" sz="1200" dirty="0"/>
              <a:t>n</a:t>
            </a:r>
            <a:r>
              <a:rPr lang="en-GB" sz="1200" dirty="0"/>
              <a:t>g</a:t>
            </a:r>
            <a:r>
              <a:rPr lang="en-DE" sz="1200" dirty="0"/>
              <a:t> </a:t>
            </a:r>
            <a:r>
              <a:rPr lang="en-GB" sz="1200" dirty="0"/>
              <a:t>a</a:t>
            </a:r>
            <a:r>
              <a:rPr lang="en-DE" sz="1200" dirty="0"/>
              <a:t> </a:t>
            </a:r>
            <a:r>
              <a:rPr lang="en-GB" sz="1200" dirty="0"/>
              <a:t>l</a:t>
            </a:r>
            <a:r>
              <a:rPr lang="en-DE" sz="1200" dirty="0"/>
              <a:t>o</a:t>
            </a:r>
            <a:r>
              <a:rPr lang="en-GB" sz="1200" dirty="0"/>
              <a:t>c</a:t>
            </a:r>
            <a:r>
              <a:rPr lang="en-DE" sz="1200" dirty="0"/>
              <a:t>a</a:t>
            </a:r>
            <a:r>
              <a:rPr lang="en-GB" sz="1200" dirty="0"/>
              <a:t>t</a:t>
            </a:r>
            <a:r>
              <a:rPr lang="en-DE" sz="1200" dirty="0"/>
              <a:t>i</a:t>
            </a:r>
            <a:r>
              <a:rPr lang="en-GB" sz="1200" dirty="0"/>
              <a:t>o</a:t>
            </a:r>
            <a:r>
              <a:rPr lang="en-DE" sz="1200" dirty="0"/>
              <a:t>n </a:t>
            </a:r>
            <a:r>
              <a:rPr lang="en-GB" sz="1200" dirty="0"/>
              <a:t>h</a:t>
            </a:r>
            <a:r>
              <a:rPr lang="en-DE" sz="1200" dirty="0"/>
              <a:t>e</a:t>
            </a:r>
            <a:r>
              <a:rPr lang="en-GB" sz="1200" dirty="0"/>
              <a:t>a</a:t>
            </a:r>
            <a:r>
              <a:rPr lang="en-DE" sz="1200" dirty="0"/>
              <a:t>d</a:t>
            </a:r>
            <a:r>
              <a:rPr lang="en-GB" sz="1200" dirty="0"/>
              <a:t>e</a:t>
            </a:r>
            <a:r>
              <a:rPr lang="en-DE" sz="1200" dirty="0"/>
              <a:t>r  </a:t>
            </a:r>
            <a:r>
              <a:rPr lang="en-GB" sz="1200" dirty="0"/>
              <a:t>i</a:t>
            </a:r>
            <a:r>
              <a:rPr lang="en-DE" sz="1200" dirty="0"/>
              <a:t>n </a:t>
            </a:r>
            <a:r>
              <a:rPr lang="en-US" sz="1200" dirty="0"/>
              <a:t>redirection </a:t>
            </a:r>
            <a:r>
              <a:rPr lang="en-DE" sz="1200" dirty="0"/>
              <a:t> </a:t>
            </a:r>
            <a:r>
              <a:rPr lang="en-GB" sz="1200" dirty="0"/>
              <a:t>s</a:t>
            </a:r>
            <a:r>
              <a:rPr lang="en-DE" sz="1200" dirty="0"/>
              <a:t>c</a:t>
            </a:r>
            <a:r>
              <a:rPr lang="en-GB" sz="1200" dirty="0"/>
              <a:t>e</a:t>
            </a:r>
            <a:r>
              <a:rPr lang="en-DE" sz="1200" dirty="0"/>
              <a:t>n</a:t>
            </a:r>
            <a:r>
              <a:rPr lang="en-GB" sz="1200" dirty="0"/>
              <a:t>a</a:t>
            </a:r>
            <a:r>
              <a:rPr lang="en-DE" sz="1200" dirty="0"/>
              <a:t>r</a:t>
            </a:r>
            <a:r>
              <a:rPr lang="en-GB" sz="1200" dirty="0"/>
              <a:t>i</a:t>
            </a:r>
            <a:r>
              <a:rPr lang="en-DE" sz="1200" dirty="0"/>
              <a:t>o</a:t>
            </a:r>
            <a:r>
              <a:rPr lang="en-GB" sz="1200" dirty="0"/>
              <a:t>s</a:t>
            </a:r>
            <a:r>
              <a:rPr lang="en-DE" sz="1200" dirty="0"/>
              <a:t> </a:t>
            </a:r>
            <a:r>
              <a:rPr lang="en-US" sz="1200" dirty="0"/>
              <a:t>was  identified</a:t>
            </a:r>
            <a:r>
              <a:rPr lang="en-DE" sz="1200" dirty="0"/>
              <a:t> </a:t>
            </a:r>
            <a:r>
              <a:rPr lang="en-GB" sz="1200" dirty="0"/>
              <a:t>f</a:t>
            </a:r>
            <a:r>
              <a:rPr lang="en-DE" sz="1200" dirty="0"/>
              <a:t>o</a:t>
            </a:r>
            <a:r>
              <a:rPr lang="en-GB" sz="1200" dirty="0"/>
              <a:t>r</a:t>
            </a:r>
            <a:r>
              <a:rPr lang="en-DE" sz="1200" dirty="0"/>
              <a:t> </a:t>
            </a:r>
            <a:r>
              <a:rPr lang="en-GB" sz="1200" dirty="0"/>
              <a:t>i</a:t>
            </a:r>
            <a:r>
              <a:rPr lang="en-DE" sz="1200" dirty="0"/>
              <a:t>n</a:t>
            </a:r>
            <a:r>
              <a:rPr lang="en-GB" sz="1200" dirty="0"/>
              <a:t>d</a:t>
            </a:r>
            <a:r>
              <a:rPr lang="en-DE" sz="1200" dirty="0"/>
              <a:t>i</a:t>
            </a:r>
            <a:r>
              <a:rPr lang="en-GB" sz="1200" dirty="0"/>
              <a:t>r</a:t>
            </a:r>
            <a:r>
              <a:rPr lang="en-DE" sz="1200" dirty="0"/>
              <a:t>e</a:t>
            </a:r>
            <a:r>
              <a:rPr lang="en-GB" sz="1200" dirty="0"/>
              <a:t>c</a:t>
            </a:r>
            <a:r>
              <a:rPr lang="en-DE" sz="1200" dirty="0"/>
              <a:t>t </a:t>
            </a:r>
            <a:r>
              <a:rPr lang="en-GB" sz="1200" dirty="0"/>
              <a:t>c</a:t>
            </a:r>
            <a:r>
              <a:rPr lang="en-DE" sz="1200" dirty="0"/>
              <a:t>o</a:t>
            </a:r>
            <a:r>
              <a:rPr lang="en-GB" sz="1200" dirty="0"/>
              <a:t>m</a:t>
            </a:r>
            <a:r>
              <a:rPr lang="en-DE" sz="1200" dirty="0"/>
              <a:t>m</a:t>
            </a:r>
            <a:r>
              <a:rPr lang="en-GB" sz="1200" dirty="0"/>
              <a:t>u</a:t>
            </a:r>
            <a:r>
              <a:rPr lang="en-DE" sz="1200" dirty="0"/>
              <a:t>n</a:t>
            </a:r>
            <a:r>
              <a:rPr lang="en-GB" sz="1200" dirty="0"/>
              <a:t>i</a:t>
            </a:r>
            <a:r>
              <a:rPr lang="en-DE" sz="1200" dirty="0"/>
              <a:t>c</a:t>
            </a:r>
            <a:r>
              <a:rPr lang="en-GB" sz="1200" dirty="0"/>
              <a:t>a</a:t>
            </a:r>
            <a:r>
              <a:rPr lang="en-DE" sz="1200" dirty="0"/>
              <a:t>t</a:t>
            </a:r>
            <a:r>
              <a:rPr lang="en-GB" sz="1200" dirty="0"/>
              <a:t>i</a:t>
            </a:r>
            <a:r>
              <a:rPr lang="en-DE" sz="1200" dirty="0"/>
              <a:t>o</a:t>
            </a:r>
            <a:r>
              <a:rPr lang="en-GB" sz="1200" dirty="0"/>
              <a:t>n</a:t>
            </a:r>
            <a:endParaRPr lang="en-GB"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Next </a:t>
            </a:r>
            <a:r>
              <a:rPr lang="en-GB" sz="1600" dirty="0">
                <a:latin typeface="Arial" panose="020B0604020202020204" pitchFamily="34" charset="0"/>
                <a:cs typeface="Arial" panose="020B0604020202020204" pitchFamily="34" charset="0"/>
              </a:rPr>
              <a:t>steps</a:t>
            </a:r>
            <a:r>
              <a:rPr lang="de-DE" sz="1600" dirty="0">
                <a:latin typeface="Arial" panose="020B0604020202020204" pitchFamily="34" charset="0"/>
                <a:cs typeface="Arial" panose="020B0604020202020204" pitchFamily="34" charset="0"/>
              </a:rPr>
              <a:t>:</a:t>
            </a:r>
          </a:p>
          <a:p>
            <a:pPr lvl="1"/>
            <a:r>
              <a:rPr lang="en-US" sz="1200" dirty="0">
                <a:latin typeface="Arial" panose="020B0604020202020204" pitchFamily="34" charset="0"/>
                <a:cs typeface="Arial" panose="020B0604020202020204" pitchFamily="34" charset="0"/>
              </a:rPr>
              <a:t>Capture optimizations' and improvements which are not covered by any other Rel-18 WID and which are not seen as essential to be introduced in an earlier release.</a:t>
            </a:r>
            <a:endParaRPr lang="de-DE" sz="12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Co</a:t>
            </a:r>
            <a:r>
              <a:rPr lang="en-DE" sz="1200" dirty="0">
                <a:latin typeface="Arial" panose="020B0604020202020204" pitchFamily="34" charset="0"/>
                <a:cs typeface="Arial" panose="020B0604020202020204" pitchFamily="34" charset="0"/>
              </a:rPr>
              <a:t>n</a:t>
            </a:r>
            <a:r>
              <a:rPr lang="en-GB" sz="1200" dirty="0">
                <a:latin typeface="Arial" panose="020B0604020202020204" pitchFamily="34" charset="0"/>
                <a:cs typeface="Arial" panose="020B0604020202020204" pitchFamily="34" charset="0"/>
              </a:rPr>
              <a:t>t</a:t>
            </a:r>
            <a:r>
              <a:rPr lang="en-DE" sz="1200" dirty="0">
                <a:latin typeface="Arial" panose="020B0604020202020204" pitchFamily="34" charset="0"/>
                <a:cs typeface="Arial" panose="020B0604020202020204" pitchFamily="34" charset="0"/>
              </a:rPr>
              <a:t>i</a:t>
            </a:r>
            <a:r>
              <a:rPr lang="en-GB" sz="1200" dirty="0">
                <a:latin typeface="Arial" panose="020B0604020202020204" pitchFamily="34" charset="0"/>
                <a:cs typeface="Arial" panose="020B0604020202020204" pitchFamily="34" charset="0"/>
              </a:rPr>
              <a:t>n</a:t>
            </a:r>
            <a:r>
              <a:rPr lang="en-DE" sz="1200" dirty="0">
                <a:latin typeface="Arial" panose="020B0604020202020204" pitchFamily="34" charset="0"/>
                <a:cs typeface="Arial" panose="020B0604020202020204" pitchFamily="34" charset="0"/>
              </a:rPr>
              <a:t>u</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t</a:t>
            </a:r>
            <a:r>
              <a:rPr lang="en-DE" sz="1200" dirty="0">
                <a:latin typeface="Arial" panose="020B0604020202020204" pitchFamily="34" charset="0"/>
                <a:cs typeface="Arial" panose="020B0604020202020204" pitchFamily="34" charset="0"/>
              </a:rPr>
              <a:t>h</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d</a:t>
            </a:r>
            <a:r>
              <a:rPr lang="en-DE" sz="1200" dirty="0">
                <a:latin typeface="Arial" panose="020B0604020202020204" pitchFamily="34" charset="0"/>
                <a:cs typeface="Arial" panose="020B0604020202020204" pitchFamily="34" charset="0"/>
              </a:rPr>
              <a:t>i</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c</a:t>
            </a:r>
            <a:r>
              <a:rPr lang="en-GB" sz="1200" dirty="0">
                <a:latin typeface="Arial" panose="020B0604020202020204" pitchFamily="34" charset="0"/>
                <a:cs typeface="Arial" panose="020B0604020202020204" pitchFamily="34" charset="0"/>
              </a:rPr>
              <a:t>u</a:t>
            </a:r>
            <a:r>
              <a:rPr lang="en-DE" sz="1200" dirty="0">
                <a:latin typeface="Arial" panose="020B0604020202020204" pitchFamily="34" charset="0"/>
                <a:cs typeface="Arial" panose="020B0604020202020204" pitchFamily="34" charset="0"/>
              </a:rPr>
              <a:t>s</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i</a:t>
            </a:r>
            <a:r>
              <a:rPr lang="en-GB" sz="1200" dirty="0">
                <a:latin typeface="Arial" panose="020B0604020202020204" pitchFamily="34" charset="0"/>
                <a:cs typeface="Arial" panose="020B0604020202020204" pitchFamily="34" charset="0"/>
              </a:rPr>
              <a:t>o</a:t>
            </a:r>
            <a:r>
              <a:rPr lang="en-DE" sz="1200" dirty="0">
                <a:latin typeface="Arial" panose="020B0604020202020204" pitchFamily="34" charset="0"/>
                <a:cs typeface="Arial" panose="020B0604020202020204" pitchFamily="34" charset="0"/>
              </a:rPr>
              <a:t>n </a:t>
            </a:r>
            <a:r>
              <a:rPr lang="en-GB" sz="1200" dirty="0">
                <a:latin typeface="Arial" panose="020B0604020202020204" pitchFamily="34" charset="0"/>
                <a:cs typeface="Arial" panose="020B0604020202020204" pitchFamily="34" charset="0"/>
              </a:rPr>
              <a:t>o</a:t>
            </a:r>
            <a:r>
              <a:rPr lang="en-DE" sz="1200" dirty="0">
                <a:latin typeface="Arial" panose="020B0604020202020204" pitchFamily="34" charset="0"/>
                <a:cs typeface="Arial" panose="020B0604020202020204" pitchFamily="34" charset="0"/>
              </a:rPr>
              <a:t>n </a:t>
            </a:r>
            <a:r>
              <a:rPr lang="en-GB" sz="1200" dirty="0">
                <a:latin typeface="Arial" panose="020B0604020202020204" pitchFamily="34" charset="0"/>
                <a:cs typeface="Arial" panose="020B0604020202020204" pitchFamily="34" charset="0"/>
              </a:rPr>
              <a:t>l</a:t>
            </a:r>
            <a:r>
              <a:rPr lang="en-DE" sz="1200" dirty="0">
                <a:latin typeface="Arial" panose="020B0604020202020204" pitchFamily="34" charset="0"/>
                <a:cs typeface="Arial" panose="020B0604020202020204" pitchFamily="34" charset="0"/>
              </a:rPr>
              <a:t>indirec communication</a:t>
            </a:r>
            <a:r>
              <a:rPr lang="en-GB" sz="1200" dirty="0">
                <a:latin typeface="Arial" panose="020B0604020202020204" pitchFamily="34" charset="0"/>
                <a:cs typeface="Arial" panose="020B0604020202020204" pitchFamily="34" charset="0"/>
              </a:rPr>
              <a:t>r</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n</a:t>
            </a:r>
            <a:r>
              <a:rPr lang="en-GB" sz="1200" dirty="0">
                <a:latin typeface="Arial" panose="020B0604020202020204" pitchFamily="34" charset="0"/>
                <a:cs typeface="Arial" panose="020B0604020202020204" pitchFamily="34" charset="0"/>
              </a:rPr>
              <a:t>d</a:t>
            </a:r>
            <a:r>
              <a:rPr lang="en-DE" sz="1200" dirty="0">
                <a:latin typeface="Arial" panose="020B0604020202020204" pitchFamily="34" charset="0"/>
                <a:cs typeface="Arial" panose="020B0604020202020204" pitchFamily="34" charset="0"/>
              </a:rPr>
              <a:t> e</a:t>
            </a:r>
            <a:r>
              <a:rPr lang="en-GB" sz="1200" dirty="0">
                <a:latin typeface="Arial" panose="020B0604020202020204" pitchFamily="34" charset="0"/>
                <a:cs typeface="Arial" panose="020B0604020202020204" pitchFamily="34" charset="0"/>
              </a:rPr>
              <a:t>d</a:t>
            </a:r>
            <a:r>
              <a:rPr lang="en-DE" sz="1200" dirty="0">
                <a:latin typeface="Arial" panose="020B0604020202020204" pitchFamily="34" charset="0"/>
                <a:cs typeface="Arial" panose="020B0604020202020204" pitchFamily="34" charset="0"/>
              </a:rPr>
              <a:t>i</a:t>
            </a:r>
            <a:r>
              <a:rPr lang="en-GB" sz="1200" dirty="0">
                <a:latin typeface="Arial" panose="020B0604020202020204" pitchFamily="34" charset="0"/>
                <a:cs typeface="Arial" panose="020B0604020202020204" pitchFamily="34" charset="0"/>
              </a:rPr>
              <a:t>r</a:t>
            </a:r>
            <a:r>
              <a:rPr lang="en-DE" sz="1200" dirty="0">
                <a:latin typeface="Arial" panose="020B0604020202020204" pitchFamily="34" charset="0"/>
                <a:cs typeface="Arial" panose="020B0604020202020204" pitchFamily="34" charset="0"/>
              </a:rPr>
              <a:t>e</a:t>
            </a:r>
            <a:r>
              <a:rPr lang="en-GB" sz="1200" dirty="0">
                <a:latin typeface="Arial" panose="020B0604020202020204" pitchFamily="34" charset="0"/>
                <a:cs typeface="Arial" panose="020B0604020202020204" pitchFamily="34" charset="0"/>
              </a:rPr>
              <a:t>c</a:t>
            </a:r>
            <a:r>
              <a:rPr lang="en-DE" sz="1200" dirty="0">
                <a:latin typeface="Arial" panose="020B0604020202020204" pitchFamily="34" charset="0"/>
                <a:cs typeface="Arial" panose="020B0604020202020204" pitchFamily="34" charset="0"/>
              </a:rPr>
              <a:t>t</a:t>
            </a:r>
            <a:r>
              <a:rPr lang="en-GB" sz="1200" dirty="0">
                <a:latin typeface="Arial" panose="020B0604020202020204" pitchFamily="34" charset="0"/>
                <a:cs typeface="Arial" panose="020B0604020202020204" pitchFamily="34" charset="0"/>
              </a:rPr>
              <a:t>i</a:t>
            </a:r>
            <a:r>
              <a:rPr lang="en-DE" sz="1200" dirty="0">
                <a:latin typeface="Arial" panose="020B0604020202020204" pitchFamily="34" charset="0"/>
                <a:cs typeface="Arial" panose="020B0604020202020204" pitchFamily="34" charset="0"/>
              </a:rPr>
              <a:t>o</a:t>
            </a:r>
            <a:r>
              <a:rPr lang="en-GB" sz="1200" dirty="0">
                <a:latin typeface="Arial" panose="020B0604020202020204" pitchFamily="34" charset="0"/>
                <a:cs typeface="Arial" panose="020B0604020202020204" pitchFamily="34" charset="0"/>
              </a:rPr>
              <a:t>n</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c</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n</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r</a:t>
            </a:r>
            <a:r>
              <a:rPr lang="en-GB" sz="1200" dirty="0">
                <a:latin typeface="Arial" panose="020B0604020202020204" pitchFamily="34" charset="0"/>
                <a:cs typeface="Arial" panose="020B0604020202020204" pitchFamily="34" charset="0"/>
              </a:rPr>
              <a:t>i</a:t>
            </a:r>
            <a:r>
              <a:rPr lang="en-DE" sz="1200" dirty="0">
                <a:latin typeface="Arial" panose="020B0604020202020204" pitchFamily="34" charset="0"/>
                <a:cs typeface="Arial" panose="020B0604020202020204" pitchFamily="34" charset="0"/>
              </a:rPr>
              <a:t>o</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a:t>
            </a:r>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en-US" sz="1200" dirty="0">
                <a:latin typeface="Arial" panose="020B0604020202020204" pitchFamily="34" charset="0"/>
                <a:cs typeface="Arial" panose="020B0604020202020204" pitchFamily="34" charset="0"/>
              </a:rPr>
              <a:t>Impacts and dependencies on other WGs:</a:t>
            </a:r>
          </a:p>
          <a:p>
            <a:pPr lvl="1"/>
            <a:r>
              <a:rPr lang="en-US" sz="1050" dirty="0">
                <a:latin typeface="Arial" panose="020B0604020202020204" pitchFamily="34" charset="0"/>
                <a:cs typeface="Arial" panose="020B0604020202020204" pitchFamily="34" charset="0"/>
              </a:rPr>
              <a:t>None</a:t>
            </a:r>
            <a:endParaRPr lang="de-DE" sz="1050" dirty="0">
              <a:latin typeface="Arial" panose="020B0604020202020204" pitchFamily="34" charset="0"/>
              <a:cs typeface="Arial" panose="020B0604020202020204" pitchFamily="34" charset="0"/>
            </a:endParaRPr>
          </a:p>
          <a:p>
            <a:pPr marL="457200" lvl="1" indent="0">
              <a:buNone/>
            </a:pPr>
            <a:endParaRPr lang="de-DE" sz="12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034820681"/>
              </p:ext>
            </p:extLst>
          </p:nvPr>
        </p:nvGraphicFramePr>
        <p:xfrm>
          <a:off x="613250" y="1905989"/>
          <a:ext cx="9145297" cy="638049"/>
        </p:xfrm>
        <a:graphic>
          <a:graphicData uri="http://schemas.openxmlformats.org/drawingml/2006/table">
            <a:tbl>
              <a:tblPr firstRow="1" firstCol="1" bandRow="1"/>
              <a:tblGrid>
                <a:gridCol w="598664">
                  <a:extLst>
                    <a:ext uri="{9D8B030D-6E8A-4147-A177-3AD203B41FA5}">
                      <a16:colId xmlns:a16="http://schemas.microsoft.com/office/drawing/2014/main" val="20000"/>
                    </a:ext>
                  </a:extLst>
                </a:gridCol>
                <a:gridCol w="3820793">
                  <a:extLst>
                    <a:ext uri="{9D8B030D-6E8A-4147-A177-3AD203B41FA5}">
                      <a16:colId xmlns:a16="http://schemas.microsoft.com/office/drawing/2014/main" val="20001"/>
                    </a:ext>
                  </a:extLst>
                </a:gridCol>
                <a:gridCol w="925541">
                  <a:extLst>
                    <a:ext uri="{9D8B030D-6E8A-4147-A177-3AD203B41FA5}">
                      <a16:colId xmlns:a16="http://schemas.microsoft.com/office/drawing/2014/main" val="20002"/>
                    </a:ext>
                  </a:extLst>
                </a:gridCol>
                <a:gridCol w="681121">
                  <a:extLst>
                    <a:ext uri="{9D8B030D-6E8A-4147-A177-3AD203B41FA5}">
                      <a16:colId xmlns:a16="http://schemas.microsoft.com/office/drawing/2014/main" val="20003"/>
                    </a:ext>
                  </a:extLst>
                </a:gridCol>
                <a:gridCol w="612031">
                  <a:extLst>
                    <a:ext uri="{9D8B030D-6E8A-4147-A177-3AD203B41FA5}">
                      <a16:colId xmlns:a16="http://schemas.microsoft.com/office/drawing/2014/main" val="20004"/>
                    </a:ext>
                  </a:extLst>
                </a:gridCol>
                <a:gridCol w="612031">
                  <a:extLst>
                    <a:ext uri="{9D8B030D-6E8A-4147-A177-3AD203B41FA5}">
                      <a16:colId xmlns:a16="http://schemas.microsoft.com/office/drawing/2014/main" val="20005"/>
                    </a:ext>
                  </a:extLst>
                </a:gridCol>
                <a:gridCol w="554673">
                  <a:extLst>
                    <a:ext uri="{9D8B030D-6E8A-4147-A177-3AD203B41FA5}">
                      <a16:colId xmlns:a16="http://schemas.microsoft.com/office/drawing/2014/main" val="20006"/>
                    </a:ext>
                  </a:extLst>
                </a:gridCol>
                <a:gridCol w="1340443">
                  <a:extLst>
                    <a:ext uri="{9D8B030D-6E8A-4147-A177-3AD203B41FA5}">
                      <a16:colId xmlns:a16="http://schemas.microsoft.com/office/drawing/2014/main" val="20007"/>
                    </a:ext>
                  </a:extLst>
                </a:gridCol>
              </a:tblGrid>
              <a:tr h="190500">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Target</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noProof="0" dirty="0">
                          <a:effectLst/>
                          <a:latin typeface="Arial "/>
                          <a:ea typeface="Calibri" panose="020F0502020204030204" pitchFamily="34" charset="0"/>
                          <a:cs typeface="Times New Roman" panose="02020603050405020304" pitchFamily="18" charset="0"/>
                        </a:rPr>
                        <a:t>WID</a:t>
                      </a: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190500">
                <a:tc>
                  <a:txBody>
                    <a:bodyPr/>
                    <a:lstStyle/>
                    <a:p>
                      <a:pPr algn="ctr" fontAlgn="b"/>
                      <a:r>
                        <a:rPr lang="en-US" sz="800" b="0" i="0" u="none" strike="noStrike" dirty="0">
                          <a:solidFill>
                            <a:srgbClr val="000000"/>
                          </a:solidFill>
                          <a:effectLst/>
                          <a:latin typeface="Arial" panose="020B0604020202020204" pitchFamily="34" charset="0"/>
                        </a:rPr>
                        <a:t>960001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000000"/>
                          </a:solidFill>
                          <a:effectLst/>
                          <a:latin typeface="Arial" panose="020B0604020202020204" pitchFamily="34" charset="0"/>
                          <a:cs typeface="Arial" panose="020B0604020202020204" pitchFamily="34" charset="0"/>
                        </a:rPr>
                        <a:t>   CT4 aspects of SBIProtoc18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800" b="0" i="0" u="none" strike="noStrike" dirty="0">
                          <a:solidFill>
                            <a:srgbClr val="000000"/>
                          </a:solidFill>
                          <a:effectLst/>
                          <a:latin typeface="Arial" panose="020B0604020202020204" pitchFamily="34" charset="0"/>
                        </a:rPr>
                        <a:t>SBIProtoc18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800" b="0" i="0" u="none" strike="noStrike" dirty="0">
                          <a:solidFill>
                            <a:srgbClr val="000000"/>
                          </a:solidFill>
                          <a:effectLst/>
                          <a:latin typeface="Arial" panose="020B0604020202020204" pitchFamily="34" charset="0"/>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800" b="0" i="0" u="none" strike="noStrike" dirty="0">
                          <a:solidFill>
                            <a:srgbClr val="000000"/>
                          </a:solidFill>
                          <a:effectLst/>
                          <a:latin typeface="Arial" panose="020B0604020202020204" pitchFamily="34" charset="0"/>
                          <a:cs typeface="Arial" panose="020B0604020202020204" pitchFamily="34" charset="0"/>
                        </a:rPr>
                        <a:t>5</a:t>
                      </a:r>
                      <a:r>
                        <a:rPr lang="en-DE" sz="800" b="0" i="0" u="none" strike="noStrike" dirty="0">
                          <a:solidFill>
                            <a:srgbClr val="000000"/>
                          </a:solidFill>
                          <a:effectLst/>
                          <a:latin typeface="Arial" panose="020B0604020202020204" pitchFamily="34" charset="0"/>
                          <a:cs typeface="Arial" panose="020B0604020202020204" pitchFamily="34" charset="0"/>
                        </a:rPr>
                        <a:t>10</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800" b="0" i="0" u="sng" strike="noStrike" dirty="0">
                          <a:solidFill>
                            <a:schemeClr val="tx1"/>
                          </a:solidFill>
                          <a:effectLst/>
                          <a:latin typeface="Arial" panose="020B0604020202020204" pitchFamily="34" charset="0"/>
                          <a:cs typeface="Arial" panose="020B0604020202020204" pitchFamily="34" charset="0"/>
                          <a:hlinkClick r:id="rId3"/>
                        </a:rPr>
                        <a:t>CP-221083</a:t>
                      </a:r>
                      <a:endParaRPr lang="en-US" sz="800" b="0" i="0" u="sng"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DE" sz="800" b="0" i="0" u="none" strike="noStrike" dirty="0">
                          <a:solidFill>
                            <a:srgbClr val="FF0000"/>
                          </a:solidFill>
                          <a:effectLst/>
                          <a:latin typeface="Arial" panose="020B0604020202020204" pitchFamily="34" charset="0"/>
                        </a:rPr>
                        <a:t>25</a:t>
                      </a:r>
                      <a:r>
                        <a:rPr lang="en-US" sz="800" b="0" i="0" u="none" strike="noStrike" dirty="0">
                          <a:solidFill>
                            <a:srgbClr val="FF0000"/>
                          </a:solidFill>
                          <a:effectLst/>
                          <a:latin typeface="Arial" panose="020B0604020202020204" pitchFamily="34" charset="0"/>
                        </a:rPr>
                        <a:t>%</a:t>
                      </a:r>
                    </a:p>
                  </a:txBody>
                  <a:tcPr marL="6350" marR="6350" marT="635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r>
                        <a:rPr lang="en-US" sz="1000" dirty="0">
                          <a:effectLst/>
                          <a:latin typeface="Arial "/>
                          <a:cs typeface="Times New Roman" panose="02020603050405020304" pitchFamily="18" charset="0"/>
                        </a:rPr>
                        <a:t>Rapporteur:</a:t>
                      </a:r>
                      <a:r>
                        <a:rPr lang="en-US" sz="1000" baseline="0" dirty="0">
                          <a:effectLst/>
                          <a:latin typeface="Arial "/>
                          <a:cs typeface="Times New Roman" panose="02020603050405020304" pitchFamily="18" charset="0"/>
                        </a:rPr>
                        <a:t> </a:t>
                      </a:r>
                      <a:r>
                        <a:rPr lang="en-US" sz="1000" dirty="0">
                          <a:effectLst/>
                          <a:latin typeface="Arial "/>
                          <a:cs typeface="Times New Roman" panose="02020603050405020304" pitchFamily="18" charset="0"/>
                        </a:rPr>
                        <a:t>China Mobile</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891048568"/>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18 Status</a:t>
            </a:r>
          </a:p>
        </p:txBody>
      </p:sp>
      <p:sp>
        <p:nvSpPr>
          <p:cNvPr id="3" name="Espace réservé du contenu 2"/>
          <p:cNvSpPr>
            <a:spLocks noGrp="1"/>
          </p:cNvSpPr>
          <p:nvPr>
            <p:ph idx="1"/>
          </p:nvPr>
        </p:nvSpPr>
        <p:spPr>
          <a:xfrm>
            <a:off x="701314" y="2506662"/>
            <a:ext cx="10515600" cy="3746471"/>
          </a:xfrm>
          <a:noFill/>
        </p:spPr>
        <p:txBody>
          <a:bodyPr/>
          <a:lstStyle/>
          <a:p>
            <a:r>
              <a:rPr lang="en-US" sz="1600" dirty="0">
                <a:latin typeface="Arial" panose="020B0604020202020204" pitchFamily="34" charset="0"/>
                <a:cs typeface="Arial" panose="020B0604020202020204" pitchFamily="34" charset="0"/>
              </a:rPr>
              <a:t>Objectives (e.g.): </a:t>
            </a:r>
          </a:p>
          <a:p>
            <a:pPr lvl="1"/>
            <a:r>
              <a:rPr lang="de-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Introduction  of optimisations and improvements on SBI services.</a:t>
            </a:r>
            <a:endParaRPr lang="en-US" sz="12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Progress since CT#98e</a:t>
            </a:r>
            <a:r>
              <a:rPr lang="de-DE" sz="1600" dirty="0">
                <a:latin typeface="Arial" panose="020B0604020202020204" pitchFamily="34" charset="0"/>
                <a:cs typeface="Arial" panose="020B0604020202020204" pitchFamily="34" charset="0"/>
              </a:rPr>
              <a:t>:</a:t>
            </a:r>
          </a:p>
          <a:p>
            <a:pPr lvl="1"/>
            <a:r>
              <a:rPr lang="en-DE" sz="1200" dirty="0"/>
              <a:t>5</a:t>
            </a:r>
            <a:r>
              <a:rPr lang="en-US" sz="1200" dirty="0"/>
              <a:t> PCRs for  TR 29.831 were agreed </a:t>
            </a:r>
          </a:p>
          <a:p>
            <a:pPr lvl="2"/>
            <a:r>
              <a:rPr lang="en-US" sz="1000" dirty="0">
                <a:latin typeface="Arial" panose="020B0604020202020204" pitchFamily="34" charset="0"/>
                <a:cs typeface="Arial" panose="020B0604020202020204" pitchFamily="34" charset="0"/>
              </a:rPr>
              <a:t>C</a:t>
            </a:r>
            <a:r>
              <a:rPr lang="en-DE" sz="1000" dirty="0">
                <a:latin typeface="Arial" panose="020B0604020202020204" pitchFamily="34" charset="0"/>
                <a:cs typeface="Arial" panose="020B0604020202020204" pitchFamily="34" charset="0"/>
              </a:rPr>
              <a:t>o</a:t>
            </a:r>
            <a:r>
              <a:rPr lang="en-GB" sz="1000" dirty="0">
                <a:latin typeface="Arial" panose="020B0604020202020204" pitchFamily="34" charset="0"/>
                <a:cs typeface="Arial" panose="020B0604020202020204" pitchFamily="34" charset="0"/>
              </a:rPr>
              <a:t>n</a:t>
            </a:r>
            <a:r>
              <a:rPr lang="en-DE" sz="1000" dirty="0">
                <a:latin typeface="Arial" panose="020B0604020202020204" pitchFamily="34" charset="0"/>
                <a:cs typeface="Arial" panose="020B0604020202020204" pitchFamily="34" charset="0"/>
              </a:rPr>
              <a:t>t</a:t>
            </a:r>
            <a:r>
              <a:rPr lang="en-GB" sz="1000" dirty="0">
                <a:latin typeface="Arial" panose="020B0604020202020204" pitchFamily="34" charset="0"/>
                <a:cs typeface="Arial" panose="020B0604020202020204" pitchFamily="34" charset="0"/>
              </a:rPr>
              <a:t>i</a:t>
            </a:r>
            <a:r>
              <a:rPr lang="en-DE" sz="1000" dirty="0">
                <a:latin typeface="Arial" panose="020B0604020202020204" pitchFamily="34" charset="0"/>
                <a:cs typeface="Arial" panose="020B0604020202020204" pitchFamily="34" charset="0"/>
              </a:rPr>
              <a:t>n</a:t>
            </a:r>
            <a:r>
              <a:rPr lang="en-GB" sz="1000" dirty="0">
                <a:latin typeface="Arial" panose="020B0604020202020204" pitchFamily="34" charset="0"/>
                <a:cs typeface="Arial" panose="020B0604020202020204" pitchFamily="34" charset="0"/>
              </a:rPr>
              <a:t>u</a:t>
            </a:r>
            <a:r>
              <a:rPr lang="en-DE" sz="1000" dirty="0">
                <a:latin typeface="Arial" panose="020B0604020202020204" pitchFamily="34" charset="0"/>
                <a:cs typeface="Arial" panose="020B0604020202020204" pitchFamily="34" charset="0"/>
              </a:rPr>
              <a:t>e</a:t>
            </a:r>
            <a:r>
              <a:rPr lang="en-GB" sz="1000" dirty="0">
                <a:latin typeface="Arial" panose="020B0604020202020204" pitchFamily="34" charset="0"/>
                <a:cs typeface="Arial" panose="020B0604020202020204" pitchFamily="34" charset="0"/>
              </a:rPr>
              <a:t>d</a:t>
            </a:r>
            <a:r>
              <a:rPr lang="en-DE" sz="1000"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t</a:t>
            </a:r>
            <a:r>
              <a:rPr lang="en-DE" sz="1000" dirty="0">
                <a:latin typeface="Arial" panose="020B0604020202020204" pitchFamily="34" charset="0"/>
                <a:cs typeface="Arial" panose="020B0604020202020204" pitchFamily="34" charset="0"/>
              </a:rPr>
              <a:t>o </a:t>
            </a:r>
            <a:r>
              <a:rPr lang="en-GB" sz="1000" dirty="0">
                <a:latin typeface="Arial" panose="020B0604020202020204" pitchFamily="34" charset="0"/>
                <a:cs typeface="Arial" panose="020B0604020202020204" pitchFamily="34" charset="0"/>
              </a:rPr>
              <a:t>a</a:t>
            </a:r>
            <a:r>
              <a:rPr lang="en-DE" sz="1000" dirty="0">
                <a:latin typeface="Arial" panose="020B0604020202020204" pitchFamily="34" charset="0"/>
                <a:cs typeface="Arial" panose="020B0604020202020204" pitchFamily="34" charset="0"/>
              </a:rPr>
              <a:t>d</a:t>
            </a:r>
            <a:r>
              <a:rPr lang="en-GB" sz="1000" dirty="0">
                <a:latin typeface="Arial" panose="020B0604020202020204" pitchFamily="34" charset="0"/>
                <a:cs typeface="Arial" panose="020B0604020202020204" pitchFamily="34" charset="0"/>
              </a:rPr>
              <a:t>d</a:t>
            </a:r>
            <a:r>
              <a:rPr lang="en-DE" sz="1000"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s</a:t>
            </a:r>
            <a:r>
              <a:rPr lang="en-DE" sz="1000" dirty="0">
                <a:latin typeface="Arial" panose="020B0604020202020204" pitchFamily="34" charset="0"/>
                <a:cs typeface="Arial" panose="020B0604020202020204" pitchFamily="34" charset="0"/>
              </a:rPr>
              <a:t>o</a:t>
            </a:r>
            <a:r>
              <a:rPr lang="en-GB" sz="1000" dirty="0">
                <a:latin typeface="Arial" panose="020B0604020202020204" pitchFamily="34" charset="0"/>
                <a:cs typeface="Arial" panose="020B0604020202020204" pitchFamily="34" charset="0"/>
              </a:rPr>
              <a:t>l</a:t>
            </a:r>
            <a:r>
              <a:rPr lang="en-DE" sz="1000" dirty="0">
                <a:latin typeface="Arial" panose="020B0604020202020204" pitchFamily="34" charset="0"/>
                <a:cs typeface="Arial" panose="020B0604020202020204" pitchFamily="34" charset="0"/>
              </a:rPr>
              <a:t>u</a:t>
            </a:r>
            <a:r>
              <a:rPr lang="en-GB" sz="1000" dirty="0">
                <a:latin typeface="Arial" panose="020B0604020202020204" pitchFamily="34" charset="0"/>
                <a:cs typeface="Arial" panose="020B0604020202020204" pitchFamily="34" charset="0"/>
              </a:rPr>
              <a:t>t</a:t>
            </a:r>
            <a:r>
              <a:rPr lang="en-DE" sz="1000" dirty="0" err="1">
                <a:latin typeface="Arial" panose="020B0604020202020204" pitchFamily="34" charset="0"/>
                <a:cs typeface="Arial" panose="020B0604020202020204" pitchFamily="34" charset="0"/>
              </a:rPr>
              <a:t>i</a:t>
            </a:r>
            <a:r>
              <a:rPr lang="en-GB" sz="1000">
                <a:latin typeface="Arial" panose="020B0604020202020204" pitchFamily="34" charset="0"/>
                <a:cs typeface="Arial" panose="020B0604020202020204" pitchFamily="34" charset="0"/>
              </a:rPr>
              <a:t>o</a:t>
            </a:r>
            <a:r>
              <a:rPr lang="en-DE" sz="1000">
                <a:latin typeface="Arial" panose="020B0604020202020204" pitchFamily="34" charset="0"/>
                <a:cs typeface="Arial" panose="020B0604020202020204" pitchFamily="34" charset="0"/>
              </a:rPr>
              <a:t>n </a:t>
            </a:r>
            <a:r>
              <a:rPr lang="en-GB" sz="1000">
                <a:latin typeface="Arial" panose="020B0604020202020204" pitchFamily="34" charset="0"/>
                <a:cs typeface="Arial" panose="020B0604020202020204" pitchFamily="34" charset="0"/>
              </a:rPr>
              <a:t> to Key issue 2 on  signalling overhead of NF Discovery responses between PLMNs</a:t>
            </a:r>
            <a:endParaRPr lang="en-DE" sz="1000">
              <a:latin typeface="Arial" panose="020B0604020202020204" pitchFamily="34" charset="0"/>
              <a:cs typeface="Arial" panose="020B0604020202020204" pitchFamily="34" charset="0"/>
            </a:endParaRPr>
          </a:p>
          <a:p>
            <a:pPr lvl="2"/>
            <a:r>
              <a:rPr lang="en-GB" sz="1000">
                <a:latin typeface="Arial" panose="020B0604020202020204" pitchFamily="34" charset="0"/>
                <a:cs typeface="Arial" panose="020B0604020202020204" pitchFamily="34" charset="0"/>
              </a:rPr>
              <a:t>S</a:t>
            </a:r>
            <a:r>
              <a:rPr lang="en-DE" sz="1000">
                <a:latin typeface="Arial" panose="020B0604020202020204" pitchFamily="34" charset="0"/>
                <a:cs typeface="Arial" panose="020B0604020202020204" pitchFamily="34" charset="0"/>
              </a:rPr>
              <a:t>tarted to </a:t>
            </a:r>
            <a:r>
              <a:rPr lang="en-GB" sz="1000">
                <a:latin typeface="Arial" panose="020B0604020202020204" pitchFamily="34" charset="0"/>
                <a:cs typeface="Arial" panose="020B0604020202020204" pitchFamily="34" charset="0"/>
              </a:rPr>
              <a:t>e</a:t>
            </a:r>
            <a:r>
              <a:rPr lang="en-DE" sz="1000">
                <a:latin typeface="Arial" panose="020B0604020202020204" pitchFamily="34" charset="0"/>
                <a:cs typeface="Arial" panose="020B0604020202020204" pitchFamily="34" charset="0"/>
              </a:rPr>
              <a:t>v</a:t>
            </a:r>
            <a:r>
              <a:rPr lang="en-GB" sz="1000">
                <a:latin typeface="Arial" panose="020B0604020202020204" pitchFamily="34" charset="0"/>
                <a:cs typeface="Arial" panose="020B0604020202020204" pitchFamily="34" charset="0"/>
              </a:rPr>
              <a:t>a</a:t>
            </a:r>
            <a:r>
              <a:rPr lang="en-DE" sz="1000">
                <a:latin typeface="Arial" panose="020B0604020202020204" pitchFamily="34" charset="0"/>
                <a:cs typeface="Arial" panose="020B0604020202020204" pitchFamily="34" charset="0"/>
              </a:rPr>
              <a:t>l</a:t>
            </a:r>
            <a:r>
              <a:rPr lang="en-GB" sz="1000">
                <a:latin typeface="Arial" panose="020B0604020202020204" pitchFamily="34" charset="0"/>
                <a:cs typeface="Arial" panose="020B0604020202020204" pitchFamily="34" charset="0"/>
              </a:rPr>
              <a:t>u</a:t>
            </a:r>
            <a:r>
              <a:rPr lang="en-DE" sz="1000">
                <a:latin typeface="Arial" panose="020B0604020202020204" pitchFamily="34" charset="0"/>
                <a:cs typeface="Arial" panose="020B0604020202020204" pitchFamily="34" charset="0"/>
              </a:rPr>
              <a:t>a</a:t>
            </a:r>
            <a:r>
              <a:rPr lang="en-GB" sz="1000">
                <a:latin typeface="Arial" panose="020B0604020202020204" pitchFamily="34" charset="0"/>
                <a:cs typeface="Arial" panose="020B0604020202020204" pitchFamily="34" charset="0"/>
              </a:rPr>
              <a:t>t</a:t>
            </a:r>
            <a:r>
              <a:rPr lang="en-DE" sz="1000">
                <a:latin typeface="Arial" panose="020B0604020202020204" pitchFamily="34" charset="0"/>
                <a:cs typeface="Arial" panose="020B0604020202020204" pitchFamily="34" charset="0"/>
              </a:rPr>
              <a:t>e </a:t>
            </a:r>
            <a:r>
              <a:rPr lang="en-GB" sz="1000">
                <a:latin typeface="Arial" panose="020B0604020202020204" pitchFamily="34" charset="0"/>
                <a:cs typeface="Arial" panose="020B0604020202020204" pitchFamily="34" charset="0"/>
              </a:rPr>
              <a:t>t</a:t>
            </a:r>
            <a:r>
              <a:rPr lang="en-DE" sz="1000">
                <a:latin typeface="Arial" panose="020B0604020202020204" pitchFamily="34" charset="0"/>
                <a:cs typeface="Arial" panose="020B0604020202020204" pitchFamily="34" charset="0"/>
              </a:rPr>
              <a:t>h</a:t>
            </a:r>
            <a:r>
              <a:rPr lang="en-GB" sz="1000">
                <a:latin typeface="Arial" panose="020B0604020202020204" pitchFamily="34" charset="0"/>
                <a:cs typeface="Arial" panose="020B0604020202020204" pitchFamily="34" charset="0"/>
              </a:rPr>
              <a:t>e</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s</a:t>
            </a:r>
            <a:r>
              <a:rPr lang="en-DE" sz="1000">
                <a:latin typeface="Arial" panose="020B0604020202020204" pitchFamily="34" charset="0"/>
                <a:cs typeface="Arial" panose="020B0604020202020204" pitchFamily="34" charset="0"/>
              </a:rPr>
              <a:t>o</a:t>
            </a:r>
            <a:r>
              <a:rPr lang="en-GB" sz="1000">
                <a:latin typeface="Arial" panose="020B0604020202020204" pitchFamily="34" charset="0"/>
                <a:cs typeface="Arial" panose="020B0604020202020204" pitchFamily="34" charset="0"/>
              </a:rPr>
              <a:t>l</a:t>
            </a:r>
            <a:r>
              <a:rPr lang="en-DE" sz="1000">
                <a:latin typeface="Arial" panose="020B0604020202020204" pitchFamily="34" charset="0"/>
                <a:cs typeface="Arial" panose="020B0604020202020204" pitchFamily="34" charset="0"/>
              </a:rPr>
              <a:t>u</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t</a:t>
            </a:r>
            <a:r>
              <a:rPr lang="en-GB" sz="1000">
                <a:latin typeface="Arial" panose="020B0604020202020204" pitchFamily="34" charset="0"/>
                <a:cs typeface="Arial" panose="020B0604020202020204" pitchFamily="34" charset="0"/>
              </a:rPr>
              <a:t>o</a:t>
            </a:r>
            <a:r>
              <a:rPr lang="en-DE" sz="1000">
                <a:latin typeface="Arial" panose="020B0604020202020204" pitchFamily="34" charset="0"/>
                <a:cs typeface="Arial" panose="020B0604020202020204" pitchFamily="34" charset="0"/>
              </a:rPr>
              <a:t>n </a:t>
            </a:r>
            <a:r>
              <a:rPr lang="en-GB" sz="1000">
                <a:latin typeface="Arial" panose="020B0604020202020204" pitchFamily="34" charset="0"/>
                <a:cs typeface="Arial" panose="020B0604020202020204" pitchFamily="34" charset="0"/>
              </a:rPr>
              <a:t>o</a:t>
            </a:r>
            <a:r>
              <a:rPr lang="en-DE" sz="1000">
                <a:latin typeface="Arial" panose="020B0604020202020204" pitchFamily="34" charset="0"/>
                <a:cs typeface="Arial" panose="020B0604020202020204" pitchFamily="34" charset="0"/>
              </a:rPr>
              <a:t>n </a:t>
            </a:r>
            <a:r>
              <a:rPr lang="en-GB" sz="1000">
                <a:latin typeface="Arial" panose="020B0604020202020204" pitchFamily="34" charset="0"/>
                <a:cs typeface="Arial" panose="020B0604020202020204" pitchFamily="34" charset="0"/>
              </a:rPr>
              <a:t>K</a:t>
            </a:r>
            <a:r>
              <a:rPr lang="en-DE" sz="1000">
                <a:latin typeface="Arial" panose="020B0604020202020204" pitchFamily="34" charset="0"/>
                <a:cs typeface="Arial" panose="020B0604020202020204" pitchFamily="34" charset="0"/>
              </a:rPr>
              <a:t>e</a:t>
            </a:r>
            <a:r>
              <a:rPr lang="en-GB" sz="1000">
                <a:latin typeface="Arial" panose="020B0604020202020204" pitchFamily="34" charset="0"/>
                <a:cs typeface="Arial" panose="020B0604020202020204" pitchFamily="34" charset="0"/>
              </a:rPr>
              <a:t>y</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s</a:t>
            </a:r>
            <a:r>
              <a:rPr lang="en-GB" sz="1000">
                <a:latin typeface="Arial" panose="020B0604020202020204" pitchFamily="34" charset="0"/>
                <a:cs typeface="Arial" panose="020B0604020202020204" pitchFamily="34" charset="0"/>
              </a:rPr>
              <a:t>s</a:t>
            </a:r>
            <a:r>
              <a:rPr lang="en-DE" sz="1000">
                <a:latin typeface="Arial" panose="020B0604020202020204" pitchFamily="34" charset="0"/>
                <a:cs typeface="Arial" panose="020B0604020202020204" pitchFamily="34" charset="0"/>
              </a:rPr>
              <a:t>u</a:t>
            </a:r>
            <a:r>
              <a:rPr lang="en-GB" sz="1000">
                <a:latin typeface="Arial" panose="020B0604020202020204" pitchFamily="34" charset="0"/>
                <a:cs typeface="Arial" panose="020B0604020202020204" pitchFamily="34" charset="0"/>
              </a:rPr>
              <a:t>e</a:t>
            </a:r>
            <a:r>
              <a:rPr lang="en-DE" sz="1000">
                <a:latin typeface="Arial" panose="020B0604020202020204" pitchFamily="34" charset="0"/>
                <a:cs typeface="Arial" panose="020B0604020202020204" pitchFamily="34" charset="0"/>
              </a:rPr>
              <a:t> 1</a:t>
            </a:r>
            <a:endParaRPr lang="en-US" sz="1000">
              <a:latin typeface="Arial" panose="020B0604020202020204" pitchFamily="34" charset="0"/>
              <a:cs typeface="Arial" panose="020B0604020202020204" pitchFamily="34" charset="0"/>
            </a:endParaRPr>
          </a:p>
          <a:p>
            <a:pPr lvl="1"/>
            <a:r>
              <a:rPr lang="en-US" sz="1200"/>
              <a:t>new  version of TR 29.831 0.</a:t>
            </a:r>
            <a:r>
              <a:rPr lang="en-DE" sz="1200"/>
              <a:t>3</a:t>
            </a:r>
            <a:r>
              <a:rPr lang="en-US" sz="1200"/>
              <a:t>.0 is agreed as basis for future work.</a:t>
            </a:r>
          </a:p>
          <a:p>
            <a:pPr lvl="1"/>
            <a:endParaRPr lang="en-GB" sz="1200" dirty="0"/>
          </a:p>
          <a:p>
            <a:r>
              <a:rPr lang="de-DE" sz="1600" dirty="0">
                <a:latin typeface="Arial" panose="020B0604020202020204" pitchFamily="34" charset="0"/>
                <a:cs typeface="Arial" panose="020B0604020202020204" pitchFamily="34" charset="0"/>
              </a:rPr>
              <a:t>Next </a:t>
            </a:r>
            <a:r>
              <a:rPr lang="en-GB" sz="1600" dirty="0">
                <a:latin typeface="Arial" panose="020B0604020202020204" pitchFamily="34" charset="0"/>
                <a:cs typeface="Arial" panose="020B0604020202020204" pitchFamily="34" charset="0"/>
              </a:rPr>
              <a:t>steps</a:t>
            </a:r>
            <a:r>
              <a:rPr lang="de-DE" sz="1600" dirty="0">
                <a:latin typeface="Arial" panose="020B0604020202020204" pitchFamily="34" charset="0"/>
                <a:cs typeface="Arial" panose="020B0604020202020204" pitchFamily="34" charset="0"/>
              </a:rPr>
              <a:t>:</a:t>
            </a:r>
          </a:p>
          <a:p>
            <a:pPr lvl="1"/>
            <a:r>
              <a:rPr lang="en-US" sz="1200" dirty="0">
                <a:latin typeface="Arial" panose="020B0604020202020204" pitchFamily="34" charset="0"/>
                <a:cs typeface="Arial" panose="020B0604020202020204" pitchFamily="34" charset="0"/>
              </a:rPr>
              <a:t>Continue working on the key issues and the </a:t>
            </a:r>
            <a:r>
              <a:rPr lang="en-US" sz="1200">
                <a:latin typeface="Arial" panose="020B0604020202020204" pitchFamily="34" charset="0"/>
                <a:cs typeface="Arial" panose="020B0604020202020204" pitchFamily="34" charset="0"/>
              </a:rPr>
              <a:t>possible solutions and perform evaluations.</a:t>
            </a:r>
            <a:endParaRPr lang="en-US" sz="1200" dirty="0">
              <a:latin typeface="Arial" panose="020B0604020202020204" pitchFamily="34" charset="0"/>
              <a:cs typeface="Arial" panose="020B0604020202020204" pitchFamily="34" charset="0"/>
            </a:endParaRPr>
          </a:p>
          <a:p>
            <a:pPr marL="457200" lvl="1" indent="0">
              <a:buNone/>
            </a:pPr>
            <a:endParaRPr lang="en-US" sz="1200" dirty="0">
              <a:latin typeface="Arial" panose="020B0604020202020204" pitchFamily="34" charset="0"/>
              <a:cs typeface="Arial" panose="020B0604020202020204" pitchFamily="34" charset="0"/>
            </a:endParaRPr>
          </a:p>
          <a:p>
            <a:pPr marL="228600" lvl="1">
              <a:spcBef>
                <a:spcPts val="1000"/>
              </a:spcBef>
              <a:buBlip>
                <a:blip r:embed="rId2"/>
              </a:buBlip>
            </a:pPr>
            <a:r>
              <a:rPr lang="en-US" sz="1600" dirty="0">
                <a:latin typeface="Arial" panose="020B0604020202020204" pitchFamily="34" charset="0"/>
                <a:cs typeface="Arial" panose="020B0604020202020204" pitchFamily="34" charset="0"/>
              </a:rPr>
              <a:t>Impacts and dependencies on other WGs:</a:t>
            </a:r>
          </a:p>
          <a:p>
            <a:pPr lvl="1"/>
            <a:r>
              <a:rPr lang="en-US" sz="1200" dirty="0">
                <a:latin typeface="Arial" panose="020B0604020202020204" pitchFamily="34" charset="0"/>
                <a:cs typeface="Arial" panose="020B0604020202020204" pitchFamily="34" charset="0"/>
              </a:rPr>
              <a:t>None</a:t>
            </a:r>
            <a:endParaRPr lang="de-DE" sz="1200" dirty="0">
              <a:latin typeface="Arial" panose="020B0604020202020204" pitchFamily="34" charset="0"/>
              <a:cs typeface="Arial" panose="020B0604020202020204" pitchFamily="34" charset="0"/>
            </a:endParaRPr>
          </a:p>
          <a:p>
            <a:pPr marL="457200" lvl="1" indent="0">
              <a:buNone/>
            </a:pPr>
            <a:endParaRPr lang="de-DE"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665989474"/>
              </p:ext>
            </p:extLst>
          </p:nvPr>
        </p:nvGraphicFramePr>
        <p:xfrm>
          <a:off x="701314" y="1834809"/>
          <a:ext cx="9145297" cy="625412"/>
        </p:xfrm>
        <a:graphic>
          <a:graphicData uri="http://schemas.openxmlformats.org/drawingml/2006/table">
            <a:tbl>
              <a:tblPr firstRow="1" firstCol="1" bandRow="1"/>
              <a:tblGrid>
                <a:gridCol w="598664">
                  <a:extLst>
                    <a:ext uri="{9D8B030D-6E8A-4147-A177-3AD203B41FA5}">
                      <a16:colId xmlns:a16="http://schemas.microsoft.com/office/drawing/2014/main" val="20000"/>
                    </a:ext>
                  </a:extLst>
                </a:gridCol>
                <a:gridCol w="3820793">
                  <a:extLst>
                    <a:ext uri="{9D8B030D-6E8A-4147-A177-3AD203B41FA5}">
                      <a16:colId xmlns:a16="http://schemas.microsoft.com/office/drawing/2014/main" val="20001"/>
                    </a:ext>
                  </a:extLst>
                </a:gridCol>
                <a:gridCol w="925541">
                  <a:extLst>
                    <a:ext uri="{9D8B030D-6E8A-4147-A177-3AD203B41FA5}">
                      <a16:colId xmlns:a16="http://schemas.microsoft.com/office/drawing/2014/main" val="20002"/>
                    </a:ext>
                  </a:extLst>
                </a:gridCol>
                <a:gridCol w="681121">
                  <a:extLst>
                    <a:ext uri="{9D8B030D-6E8A-4147-A177-3AD203B41FA5}">
                      <a16:colId xmlns:a16="http://schemas.microsoft.com/office/drawing/2014/main" val="20003"/>
                    </a:ext>
                  </a:extLst>
                </a:gridCol>
                <a:gridCol w="612031">
                  <a:extLst>
                    <a:ext uri="{9D8B030D-6E8A-4147-A177-3AD203B41FA5}">
                      <a16:colId xmlns:a16="http://schemas.microsoft.com/office/drawing/2014/main" val="20004"/>
                    </a:ext>
                  </a:extLst>
                </a:gridCol>
                <a:gridCol w="612031">
                  <a:extLst>
                    <a:ext uri="{9D8B030D-6E8A-4147-A177-3AD203B41FA5}">
                      <a16:colId xmlns:a16="http://schemas.microsoft.com/office/drawing/2014/main" val="20005"/>
                    </a:ext>
                  </a:extLst>
                </a:gridCol>
                <a:gridCol w="554673">
                  <a:extLst>
                    <a:ext uri="{9D8B030D-6E8A-4147-A177-3AD203B41FA5}">
                      <a16:colId xmlns:a16="http://schemas.microsoft.com/office/drawing/2014/main" val="20006"/>
                    </a:ext>
                  </a:extLst>
                </a:gridCol>
                <a:gridCol w="1340443">
                  <a:extLst>
                    <a:ext uri="{9D8B030D-6E8A-4147-A177-3AD203B41FA5}">
                      <a16:colId xmlns:a16="http://schemas.microsoft.com/office/drawing/2014/main" val="20007"/>
                    </a:ext>
                  </a:extLst>
                </a:gridCol>
              </a:tblGrid>
              <a:tr h="190500">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Target</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noProof="0" dirty="0">
                          <a:effectLst/>
                          <a:latin typeface="Arial "/>
                          <a:ea typeface="Calibri" panose="020F0502020204030204" pitchFamily="34" charset="0"/>
                          <a:cs typeface="Times New Roman" panose="02020603050405020304" pitchFamily="18" charset="0"/>
                        </a:rPr>
                        <a:t>WID</a:t>
                      </a: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190500">
                <a:tc>
                  <a:txBody>
                    <a:bodyPr/>
                    <a:lstStyle/>
                    <a:p>
                      <a:pPr algn="ctr" fontAlgn="b"/>
                      <a:r>
                        <a:rPr lang="en-US" sz="800" b="0" i="0" u="none" strike="noStrike" dirty="0">
                          <a:solidFill>
                            <a:srgbClr val="000000"/>
                          </a:solidFill>
                          <a:effectLst/>
                          <a:latin typeface="Arial" panose="020B0604020202020204" pitchFamily="34" charset="0"/>
                        </a:rPr>
                        <a:t>960002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chemeClr val="tx1"/>
                          </a:solidFill>
                          <a:effectLst/>
                          <a:latin typeface="Arial" panose="020B0604020202020204" pitchFamily="34" charset="0"/>
                          <a:cs typeface="Arial" panose="020B0604020202020204" pitchFamily="34" charset="0"/>
                        </a:rPr>
                        <a:t>Study on NRF API enhancements to avoid signaling and storing of redundant data</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800" b="0" i="0" u="none" strike="noStrike" dirty="0">
                          <a:solidFill>
                            <a:srgbClr val="000000"/>
                          </a:solidFill>
                          <a:effectLst/>
                          <a:latin typeface="Arial" panose="020B0604020202020204" pitchFamily="34" charset="0"/>
                        </a:rPr>
                        <a:t>FS_NRFe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800" b="0" i="0" u="none" strike="noStrike" dirty="0">
                          <a:solidFill>
                            <a:srgbClr val="000000"/>
                          </a:solidFill>
                          <a:effectLst/>
                          <a:latin typeface="Arial" panose="020B0604020202020204" pitchFamily="34" charset="0"/>
                        </a:rPr>
                        <a:t>08/06/2023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DE" sz="800" b="0" i="0" u="none" strike="noStrike">
                          <a:solidFill>
                            <a:srgbClr val="000000"/>
                          </a:solidFill>
                          <a:effectLst/>
                          <a:latin typeface="Arial" panose="020B0604020202020204" pitchFamily="34" charset="0"/>
                          <a:cs typeface="Arial" panose="020B0604020202020204" pitchFamily="34" charset="0"/>
                        </a:rPr>
                        <a:t>25</a:t>
                      </a:r>
                      <a:r>
                        <a:rPr lang="en-US" sz="800" b="0" i="0" u="none" strike="noStrike">
                          <a:solidFill>
                            <a:srgbClr val="000000"/>
                          </a:solidFill>
                          <a:effectLst/>
                          <a:latin typeface="Arial" panose="020B0604020202020204" pitchFamily="34" charset="0"/>
                          <a:cs typeface="Arial" panose="020B0604020202020204" pitchFamily="34" charset="0"/>
                        </a:rPr>
                        <a:t>%</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800" b="0" i="0" u="sng" strike="noStrike" dirty="0">
                          <a:solidFill>
                            <a:schemeClr val="tx1"/>
                          </a:solidFill>
                          <a:effectLst/>
                          <a:latin typeface="Arial" panose="020B0604020202020204" pitchFamily="34" charset="0"/>
                          <a:cs typeface="Arial" panose="020B0604020202020204" pitchFamily="34" charset="0"/>
                          <a:hlinkClick r:id="rId3"/>
                        </a:rPr>
                        <a:t>CP-221088</a:t>
                      </a:r>
                      <a:endParaRPr lang="en-US" sz="800" b="0" i="0" u="sng"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DE" sz="800" b="0" i="0" u="none" strike="noStrike">
                          <a:solidFill>
                            <a:srgbClr val="FF0000"/>
                          </a:solidFill>
                          <a:effectLst/>
                          <a:latin typeface="Arial" panose="020B0604020202020204" pitchFamily="34" charset="0"/>
                        </a:rPr>
                        <a:t>50%</a:t>
                      </a:r>
                      <a:endParaRPr lang="en-US" sz="800" b="0" i="0" u="none" strike="noStrike" dirty="0">
                        <a:solidFill>
                          <a:srgbClr val="FF0000"/>
                        </a:solidFill>
                        <a:effectLst/>
                        <a:latin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r>
                        <a:rPr lang="en-US" sz="1000" dirty="0">
                          <a:effectLst/>
                          <a:latin typeface="Arial "/>
                          <a:cs typeface="Times New Roman" panose="02020603050405020304" pitchFamily="18" charset="0"/>
                        </a:rPr>
                        <a:t>Rapporteur:</a:t>
                      </a:r>
                      <a:r>
                        <a:rPr lang="en-US" sz="1000" baseline="0" dirty="0">
                          <a:effectLst/>
                          <a:latin typeface="Arial "/>
                          <a:cs typeface="Times New Roman" panose="02020603050405020304" pitchFamily="18" charset="0"/>
                        </a:rPr>
                        <a:t> </a:t>
                      </a:r>
                      <a:r>
                        <a:rPr lang="en-US" sz="1000" dirty="0">
                          <a:effectLst/>
                          <a:latin typeface="Arial "/>
                          <a:cs typeface="Times New Roman" panose="02020603050405020304" pitchFamily="18" charset="0"/>
                        </a:rPr>
                        <a:t>Nokia, </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21864138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099" name="Content Placeholder 2"/>
          <p:cNvSpPr txBox="1">
            <a:spLocks/>
          </p:cNvSpPr>
          <p:nvPr/>
        </p:nvSpPr>
        <p:spPr bwMode="auto">
          <a:xfrm>
            <a:off x="2415594" y="1980142"/>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WG4 Chair</a:t>
            </a:r>
          </a:p>
          <a:p>
            <a:pPr>
              <a:lnSpc>
                <a:spcPct val="100000"/>
              </a:lnSpc>
              <a:spcBef>
                <a:spcPct val="0"/>
              </a:spcBef>
              <a:buFontTx/>
              <a:buNone/>
            </a:pPr>
            <a:r>
              <a:rPr lang="fr-FR" altLang="en-US" sz="1800" dirty="0"/>
              <a:t>CCSA</a:t>
            </a:r>
          </a:p>
          <a:p>
            <a:pPr>
              <a:lnSpc>
                <a:spcPct val="100000"/>
              </a:lnSpc>
              <a:spcBef>
                <a:spcPct val="0"/>
              </a:spcBef>
              <a:buNone/>
            </a:pPr>
            <a:r>
              <a:rPr lang="en-US" altLang="en-US" sz="1800" dirty="0">
                <a:hlinkClick r:id="rId4"/>
              </a:rPr>
              <a:t>peter.schmitt@huawei.com</a:t>
            </a:r>
            <a:endParaRPr lang="en-US"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5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CCSA</a:t>
            </a:r>
            <a:br>
              <a:rPr lang="fr-FR" altLang="en-US" sz="1800" dirty="0"/>
            </a:br>
            <a:r>
              <a:rPr lang="en-US" sz="1800" dirty="0">
                <a:hlinkClick r:id="rId5"/>
              </a:rPr>
              <a:t>songyue@chinamobile.com</a:t>
            </a:r>
            <a:endParaRPr 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23780" y="402856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4103" name="Content Placeholder 2"/>
          <p:cNvSpPr txBox="1">
            <a:spLocks/>
          </p:cNvSpPr>
          <p:nvPr/>
        </p:nvSpPr>
        <p:spPr bwMode="auto">
          <a:xfrm>
            <a:off x="2156354" y="432540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hlinkClick r:id="rId6"/>
              </a:rPr>
              <a:t>kimmo.kymalainen@3gpp.org</a:t>
            </a:r>
            <a:endParaRPr lang="en-US" altLang="en-US" sz="1800" dirty="0"/>
          </a:p>
          <a:p>
            <a:pPr>
              <a:lnSpc>
                <a:spcPct val="100000"/>
              </a:lnSpc>
              <a:spcBef>
                <a:spcPct val="0"/>
              </a:spcBef>
              <a:buFontTx/>
              <a:buNone/>
            </a:pPr>
            <a:endParaRPr lang="en-US" altLang="en-US" sz="1800" dirty="0"/>
          </a:p>
        </p:txBody>
      </p:sp>
      <p:pic>
        <p:nvPicPr>
          <p:cNvPr id="4106" name="Picture 3"/>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200" y="440160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30681" y="2010167"/>
            <a:ext cx="985086" cy="1443535"/>
          </a:xfrm>
          <a:prstGeom prst="rect">
            <a:avLst/>
          </a:prstGeom>
        </p:spPr>
      </p:pic>
      <p:sp>
        <p:nvSpPr>
          <p:cNvPr id="10" name="Content Placeholder 2"/>
          <p:cNvSpPr txBox="1">
            <a:spLocks/>
          </p:cNvSpPr>
          <p:nvPr/>
        </p:nvSpPr>
        <p:spPr bwMode="auto">
          <a:xfrm>
            <a:off x="7458075" y="3878455"/>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Hiroshi Ishikawa</a:t>
            </a:r>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a:t>TTC</a:t>
            </a:r>
            <a:br>
              <a:rPr lang="fr-FR" altLang="en-US" sz="1800" dirty="0"/>
            </a:br>
            <a:r>
              <a:rPr lang="en-US" sz="1800" dirty="0">
                <a:hlinkClick r:id="rId9"/>
              </a:rPr>
              <a:t>hiroshi.ishikawa.ev</a:t>
            </a:r>
            <a:r>
              <a:rPr lang="en-US" altLang="en-US" sz="1800" dirty="0">
                <a:hlinkClick r:id="rId9"/>
              </a:rPr>
              <a:t>@nttdocomo.</a:t>
            </a:r>
            <a:r>
              <a:rPr lang="en-US" sz="1800" dirty="0">
                <a:hlinkClick r:id="rId9"/>
              </a:rPr>
              <a:t>com</a:t>
            </a:r>
            <a:endParaRPr lang="en-US" sz="1800" dirty="0"/>
          </a:p>
          <a:p>
            <a:pPr>
              <a:buFontTx/>
              <a:buNone/>
            </a:pPr>
            <a:endParaRPr lang="fr-FR" altLang="en-US" sz="1800" dirty="0"/>
          </a:p>
          <a:p>
            <a:pPr>
              <a:buFontTx/>
              <a:buNone/>
            </a:pPr>
            <a:endParaRPr lang="en-US" altLang="en-US" sz="1800" dirty="0"/>
          </a:p>
        </p:txBody>
      </p:sp>
      <p:pic>
        <p:nvPicPr>
          <p:cNvPr id="2" name="Picture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196323" y="3977188"/>
            <a:ext cx="1053801" cy="1381706"/>
          </a:xfrm>
          <a:prstGeom prst="rect">
            <a:avLst/>
          </a:prstGeom>
        </p:spPr>
      </p:pic>
      <p:pic>
        <p:nvPicPr>
          <p:cNvPr id="4" name="Picture 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11948" y="1980142"/>
            <a:ext cx="976477" cy="1369700"/>
          </a:xfrm>
          <a:prstGeom prst="rect">
            <a:avLst/>
          </a:prstGeom>
        </p:spPr>
      </p:pic>
      <p:sp>
        <p:nvSpPr>
          <p:cNvPr id="5" name="TextBox 4">
            <a:extLst>
              <a:ext uri="{FF2B5EF4-FFF2-40B4-BE49-F238E27FC236}">
                <a16:creationId xmlns:a16="http://schemas.microsoft.com/office/drawing/2014/main" id="{796E5874-55E8-4584-8877-C5ECDC717923}"/>
              </a:ext>
            </a:extLst>
          </p:cNvPr>
          <p:cNvSpPr txBox="1"/>
          <p:nvPr/>
        </p:nvSpPr>
        <p:spPr>
          <a:xfrm>
            <a:off x="4667694" y="5805346"/>
            <a:ext cx="3839577" cy="369332"/>
          </a:xfrm>
          <a:prstGeom prst="rect">
            <a:avLst/>
          </a:prstGeom>
          <a:noFill/>
        </p:spPr>
        <p:txBody>
          <a:bodyPr wrap="none" rtlCol="0">
            <a:spAutoFit/>
          </a:bodyPr>
          <a:lstStyle/>
          <a:p>
            <a:r>
              <a:rPr lang="en-DE" dirty="0">
                <a:solidFill>
                  <a:srgbClr val="FF0000"/>
                </a:solidFill>
              </a:rPr>
              <a:t>E</a:t>
            </a:r>
            <a:r>
              <a:rPr lang="en-GB" dirty="0">
                <a:solidFill>
                  <a:srgbClr val="FF0000"/>
                </a:solidFill>
              </a:rPr>
              <a:t>l</a:t>
            </a:r>
            <a:r>
              <a:rPr lang="en-DE" dirty="0">
                <a:solidFill>
                  <a:srgbClr val="FF0000"/>
                </a:solidFill>
              </a:rPr>
              <a:t>e</a:t>
            </a:r>
            <a:r>
              <a:rPr lang="en-GB" dirty="0">
                <a:solidFill>
                  <a:srgbClr val="FF0000"/>
                </a:solidFill>
              </a:rPr>
              <a:t>c</a:t>
            </a:r>
            <a:r>
              <a:rPr lang="en-DE" dirty="0">
                <a:solidFill>
                  <a:srgbClr val="FF0000"/>
                </a:solidFill>
              </a:rPr>
              <a:t>t</a:t>
            </a:r>
            <a:r>
              <a:rPr lang="en-GB" dirty="0">
                <a:solidFill>
                  <a:srgbClr val="FF0000"/>
                </a:solidFill>
              </a:rPr>
              <a:t>i</a:t>
            </a:r>
            <a:r>
              <a:rPr lang="en-DE" dirty="0">
                <a:solidFill>
                  <a:srgbClr val="FF0000"/>
                </a:solidFill>
              </a:rPr>
              <a:t>o</a:t>
            </a:r>
            <a:r>
              <a:rPr lang="en-GB" dirty="0">
                <a:solidFill>
                  <a:srgbClr val="FF0000"/>
                </a:solidFill>
              </a:rPr>
              <a:t>n</a:t>
            </a:r>
            <a:r>
              <a:rPr lang="en-DE" dirty="0">
                <a:solidFill>
                  <a:srgbClr val="FF0000"/>
                </a:solidFill>
              </a:rPr>
              <a:t>s </a:t>
            </a:r>
            <a:r>
              <a:rPr lang="en-GB" dirty="0">
                <a:solidFill>
                  <a:srgbClr val="FF0000"/>
                </a:solidFill>
              </a:rPr>
              <a:t>t</a:t>
            </a:r>
            <a:r>
              <a:rPr lang="en-DE" dirty="0">
                <a:solidFill>
                  <a:srgbClr val="FF0000"/>
                </a:solidFill>
              </a:rPr>
              <a:t>o </a:t>
            </a:r>
            <a:r>
              <a:rPr lang="en-GB" dirty="0">
                <a:solidFill>
                  <a:srgbClr val="FF0000"/>
                </a:solidFill>
              </a:rPr>
              <a:t>b</a:t>
            </a:r>
            <a:r>
              <a:rPr lang="en-DE" dirty="0">
                <a:solidFill>
                  <a:srgbClr val="FF0000"/>
                </a:solidFill>
              </a:rPr>
              <a:t>e </a:t>
            </a:r>
            <a:r>
              <a:rPr lang="en-GB" dirty="0">
                <a:solidFill>
                  <a:srgbClr val="FF0000"/>
                </a:solidFill>
              </a:rPr>
              <a:t>h</a:t>
            </a:r>
            <a:r>
              <a:rPr lang="en-DE" dirty="0">
                <a:solidFill>
                  <a:srgbClr val="FF0000"/>
                </a:solidFill>
              </a:rPr>
              <a:t>e</a:t>
            </a:r>
            <a:r>
              <a:rPr lang="en-GB" dirty="0">
                <a:solidFill>
                  <a:srgbClr val="FF0000"/>
                </a:solidFill>
              </a:rPr>
              <a:t>l</a:t>
            </a:r>
            <a:r>
              <a:rPr lang="en-DE" dirty="0">
                <a:solidFill>
                  <a:srgbClr val="FF0000"/>
                </a:solidFill>
              </a:rPr>
              <a:t>d </a:t>
            </a:r>
            <a:r>
              <a:rPr lang="en-GB" dirty="0">
                <a:solidFill>
                  <a:srgbClr val="FF0000"/>
                </a:solidFill>
              </a:rPr>
              <a:t>i</a:t>
            </a:r>
            <a:r>
              <a:rPr lang="en-DE" dirty="0">
                <a:solidFill>
                  <a:srgbClr val="FF0000"/>
                </a:solidFill>
              </a:rPr>
              <a:t>n </a:t>
            </a:r>
            <a:r>
              <a:rPr lang="en-GB" dirty="0">
                <a:solidFill>
                  <a:srgbClr val="FF0000"/>
                </a:solidFill>
              </a:rPr>
              <a:t>A</a:t>
            </a:r>
            <a:r>
              <a:rPr lang="en-DE" dirty="0">
                <a:solidFill>
                  <a:srgbClr val="FF0000"/>
                </a:solidFill>
              </a:rPr>
              <a:t>pril meeting</a:t>
            </a:r>
            <a:endParaRPr lang="en-GB" dirty="0">
              <a:solidFill>
                <a:srgbClr val="FF0000"/>
              </a:solidFill>
            </a:endParaRP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18 Status</a:t>
            </a:r>
          </a:p>
        </p:txBody>
      </p:sp>
      <p:sp>
        <p:nvSpPr>
          <p:cNvPr id="3" name="Espace réservé du contenu 2"/>
          <p:cNvSpPr>
            <a:spLocks noGrp="1"/>
          </p:cNvSpPr>
          <p:nvPr>
            <p:ph idx="1"/>
          </p:nvPr>
        </p:nvSpPr>
        <p:spPr>
          <a:xfrm>
            <a:off x="892498" y="2602891"/>
            <a:ext cx="9199979" cy="3536651"/>
          </a:xfrm>
        </p:spPr>
        <p:txBody>
          <a:bodyPr/>
          <a:lstStyle/>
          <a:p>
            <a:r>
              <a:rPr lang="en-US" sz="1600" dirty="0">
                <a:latin typeface="Arial" panose="020B0604020202020204" pitchFamily="34" charset="0"/>
                <a:cs typeface="Arial" panose="020B0604020202020204" pitchFamily="34" charset="0"/>
              </a:rPr>
              <a:t>Objectives (e.g.): </a:t>
            </a:r>
          </a:p>
          <a:p>
            <a:pPr lvl="1"/>
            <a:r>
              <a:rPr lang="en-GB" sz="1200" dirty="0">
                <a:latin typeface="Arial "/>
                <a:ea typeface="Calibri" panose="020F0502020204030204" pitchFamily="34" charset="0"/>
                <a:cs typeface="Times New Roman" panose="02020603050405020304" pitchFamily="18" charset="0"/>
              </a:rPr>
              <a:t>Enhancements for MT data/signalling handling during UE unreachable time due to long eDRX (i.e., &gt;10.24s) for UE in CM-CONNECTED with RRC_INACTIVE state</a:t>
            </a:r>
            <a:endParaRPr lang="en-GB" sz="12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Progress </a:t>
            </a:r>
            <a:r>
              <a:rPr lang="en-US" sz="1600">
                <a:latin typeface="Arial" panose="020B0604020202020204" pitchFamily="34" charset="0"/>
                <a:cs typeface="Arial" panose="020B0604020202020204" pitchFamily="34" charset="0"/>
              </a:rPr>
              <a:t>since CT#98e </a:t>
            </a:r>
            <a:r>
              <a:rPr lang="de-DE" sz="1600" dirty="0">
                <a:latin typeface="Arial" panose="020B0604020202020204" pitchFamily="34" charset="0"/>
                <a:cs typeface="Arial" panose="020B0604020202020204" pitchFamily="34" charset="0"/>
              </a:rPr>
              <a:t>:</a:t>
            </a:r>
          </a:p>
          <a:p>
            <a:pPr lvl="1"/>
            <a:r>
              <a:rPr lang="en-GB" sz="1200" dirty="0">
                <a:latin typeface="Arial" panose="020B0604020202020204" pitchFamily="34" charset="0"/>
                <a:cs typeface="Arial" panose="020B0604020202020204" pitchFamily="34" charset="0"/>
              </a:rPr>
              <a:t>2 CRs for </a:t>
            </a:r>
            <a:r>
              <a:rPr lang="en-US" sz="1200" dirty="0">
                <a:latin typeface="Arial" panose="020B0604020202020204" pitchFamily="34" charset="0"/>
                <a:cs typeface="Arial" panose="020B0604020202020204" pitchFamily="34" charset="0"/>
              </a:rPr>
              <a:t>TS </a:t>
            </a:r>
            <a:r>
              <a:rPr lang="en-GB" sz="1200" dirty="0">
                <a:latin typeface="Arial" panose="020B0604020202020204" pitchFamily="34" charset="0"/>
                <a:cs typeface="Arial" panose="020B0604020202020204" pitchFamily="34" charset="0"/>
              </a:rPr>
              <a:t>29.502 and TS </a:t>
            </a:r>
            <a:r>
              <a:rPr lang="" sz="1200">
                <a:latin typeface="Arial" panose="020B0604020202020204" pitchFamily="34" charset="0"/>
                <a:cs typeface="Arial" panose="020B0604020202020204" pitchFamily="34" charset="0"/>
              </a:rPr>
              <a:t>29.518 were agreed.</a:t>
            </a:r>
            <a:endParaRPr lang="en-GB" sz="1200" dirty="0">
              <a:latin typeface="Arial" panose="020B0604020202020204" pitchFamily="34" charset="0"/>
              <a:cs typeface="Arial" panose="020B0604020202020204" pitchFamily="34" charset="0"/>
            </a:endParaRPr>
          </a:p>
          <a:p>
            <a:pPr lvl="2"/>
            <a:r>
              <a:rPr lang="en-GB" sz="1000">
                <a:latin typeface="Arial" panose="020B0604020202020204" pitchFamily="34" charset="0"/>
                <a:cs typeface="Arial" panose="020B0604020202020204" pitchFamily="34" charset="0"/>
              </a:rPr>
              <a:t>Namf_MT EnableUEReachability request should allow the SMF to provide paging policy information/parameters including the PPI, the ARP and the 5QI of the QoS flow of the PDU session which triggers the Connection Resume procedure</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a</a:t>
            </a:r>
            <a:r>
              <a:rPr lang="en-DE" sz="1000">
                <a:latin typeface="Arial" panose="020B0604020202020204" pitchFamily="34" charset="0"/>
                <a:cs typeface="Arial" panose="020B0604020202020204" pitchFamily="34" charset="0"/>
              </a:rPr>
              <a:t>n</a:t>
            </a:r>
            <a:r>
              <a:rPr lang="en-GB" sz="1000">
                <a:latin typeface="Arial" panose="020B0604020202020204" pitchFamily="34" charset="0"/>
                <a:cs typeface="Arial" panose="020B0604020202020204" pitchFamily="34" charset="0"/>
              </a:rPr>
              <a:t>d</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A</a:t>
            </a:r>
            <a:r>
              <a:rPr lang="en-DE" sz="1000">
                <a:latin typeface="Arial" panose="020B0604020202020204" pitchFamily="34" charset="0"/>
                <a:cs typeface="Arial" panose="020B0604020202020204" pitchFamily="34" charset="0"/>
              </a:rPr>
              <a:t>M</a:t>
            </a:r>
            <a:r>
              <a:rPr lang="en-GB" sz="1000">
                <a:latin typeface="Arial" panose="020B0604020202020204" pitchFamily="34" charset="0"/>
                <a:cs typeface="Arial" panose="020B0604020202020204" pitchFamily="34" charset="0"/>
              </a:rPr>
              <a:t>F</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w</a:t>
            </a:r>
            <a:r>
              <a:rPr lang="en-DE" sz="1000">
                <a:latin typeface="Arial" panose="020B0604020202020204" pitchFamily="34" charset="0"/>
                <a:cs typeface="Arial" panose="020B0604020202020204" pitchFamily="34" charset="0"/>
              </a:rPr>
              <a:t>o</a:t>
            </a:r>
            <a:r>
              <a:rPr lang="en-GB" sz="1000">
                <a:latin typeface="Arial" panose="020B0604020202020204" pitchFamily="34" charset="0"/>
                <a:cs typeface="Arial" panose="020B0604020202020204" pitchFamily="34" charset="0"/>
              </a:rPr>
              <a:t>u</a:t>
            </a:r>
            <a:r>
              <a:rPr lang="en-DE" sz="1000">
                <a:latin typeface="Arial" panose="020B0604020202020204" pitchFamily="34" charset="0"/>
                <a:cs typeface="Arial" panose="020B0604020202020204" pitchFamily="34" charset="0"/>
              </a:rPr>
              <a:t>l</a:t>
            </a:r>
            <a:r>
              <a:rPr lang="en-GB" sz="1000">
                <a:latin typeface="Arial" panose="020B0604020202020204" pitchFamily="34" charset="0"/>
                <a:cs typeface="Arial" panose="020B0604020202020204" pitchFamily="34" charset="0"/>
              </a:rPr>
              <a:t>d</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n</a:t>
            </a:r>
            <a:r>
              <a:rPr lang="en-GB" sz="1000">
                <a:latin typeface="Arial" panose="020B0604020202020204" pitchFamily="34" charset="0"/>
                <a:cs typeface="Arial" panose="020B0604020202020204" pitchFamily="34" charset="0"/>
              </a:rPr>
              <a:t>c</a:t>
            </a:r>
            <a:r>
              <a:rPr lang="en-DE" sz="1000">
                <a:latin typeface="Arial" panose="020B0604020202020204" pitchFamily="34" charset="0"/>
                <a:cs typeface="Arial" panose="020B0604020202020204" pitchFamily="34" charset="0"/>
              </a:rPr>
              <a:t>l</a:t>
            </a:r>
            <a:r>
              <a:rPr lang="en-GB" sz="1000">
                <a:latin typeface="Arial" panose="020B0604020202020204" pitchFamily="34" charset="0"/>
                <a:cs typeface="Arial" panose="020B0604020202020204" pitchFamily="34" charset="0"/>
              </a:rPr>
              <a:t>u</a:t>
            </a:r>
            <a:r>
              <a:rPr lang="en-DE" sz="1000">
                <a:latin typeface="Arial" panose="020B0604020202020204" pitchFamily="34" charset="0"/>
                <a:cs typeface="Arial" panose="020B0604020202020204" pitchFamily="34" charset="0"/>
              </a:rPr>
              <a:t>d</a:t>
            </a:r>
            <a:r>
              <a:rPr lang="en-GB" sz="1000">
                <a:latin typeface="Arial" panose="020B0604020202020204" pitchFamily="34" charset="0"/>
                <a:cs typeface="Arial" panose="020B0604020202020204" pitchFamily="34" charset="0"/>
              </a:rPr>
              <a:t>e</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t</a:t>
            </a:r>
            <a:r>
              <a:rPr lang="en-DE" sz="1000">
                <a:latin typeface="Arial" panose="020B0604020202020204" pitchFamily="34" charset="0"/>
                <a:cs typeface="Arial" panose="020B0604020202020204" pitchFamily="34" charset="0"/>
              </a:rPr>
              <a:t>h</a:t>
            </a:r>
            <a:r>
              <a:rPr lang="en-GB" sz="1000">
                <a:latin typeface="Arial" panose="020B0604020202020204" pitchFamily="34" charset="0"/>
                <a:cs typeface="Arial" panose="020B0604020202020204" pitchFamily="34" charset="0"/>
              </a:rPr>
              <a:t>e</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n</a:t>
            </a:r>
            <a:r>
              <a:rPr lang="en-GB" sz="1000">
                <a:latin typeface="Arial" panose="020B0604020202020204" pitchFamily="34" charset="0"/>
                <a:cs typeface="Arial" panose="020B0604020202020204" pitchFamily="34" charset="0"/>
              </a:rPr>
              <a:t>f</a:t>
            </a:r>
            <a:r>
              <a:rPr lang="en-DE" sz="1000">
                <a:latin typeface="Arial" panose="020B0604020202020204" pitchFamily="34" charset="0"/>
                <a:cs typeface="Arial" panose="020B0604020202020204" pitchFamily="34" charset="0"/>
              </a:rPr>
              <a:t>o</a:t>
            </a:r>
            <a:r>
              <a:rPr lang="en-GB" sz="1000">
                <a:latin typeface="Arial" panose="020B0604020202020204" pitchFamily="34" charset="0"/>
                <a:cs typeface="Arial" panose="020B0604020202020204" pitchFamily="34" charset="0"/>
              </a:rPr>
              <a:t>r</a:t>
            </a:r>
            <a:r>
              <a:rPr lang="en-DE" sz="1000">
                <a:latin typeface="Arial" panose="020B0604020202020204" pitchFamily="34" charset="0"/>
                <a:cs typeface="Arial" panose="020B0604020202020204" pitchFamily="34" charset="0"/>
              </a:rPr>
              <a:t>m</a:t>
            </a:r>
            <a:r>
              <a:rPr lang="en-GB" sz="1000">
                <a:latin typeface="Arial" panose="020B0604020202020204" pitchFamily="34" charset="0"/>
                <a:cs typeface="Arial" panose="020B0604020202020204" pitchFamily="34" charset="0"/>
              </a:rPr>
              <a:t>a</a:t>
            </a:r>
            <a:r>
              <a:rPr lang="en-DE" sz="1000">
                <a:latin typeface="Arial" panose="020B0604020202020204" pitchFamily="34" charset="0"/>
                <a:cs typeface="Arial" panose="020B0604020202020204" pitchFamily="34" charset="0"/>
              </a:rPr>
              <a:t>t</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o</a:t>
            </a:r>
            <a:r>
              <a:rPr lang="en-GB" sz="1000">
                <a:latin typeface="Arial" panose="020B0604020202020204" pitchFamily="34" charset="0"/>
                <a:cs typeface="Arial" panose="020B0604020202020204" pitchFamily="34" charset="0"/>
              </a:rPr>
              <a:t>n</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t</a:t>
            </a:r>
            <a:r>
              <a:rPr lang="en-DE" sz="1000">
                <a:latin typeface="Arial" panose="020B0604020202020204" pitchFamily="34" charset="0"/>
                <a:cs typeface="Arial" panose="020B0604020202020204" pitchFamily="34" charset="0"/>
              </a:rPr>
              <a:t>o </a:t>
            </a:r>
            <a:r>
              <a:rPr lang="en-GB" sz="1000">
                <a:latin typeface="Arial" panose="020B0604020202020204" pitchFamily="34" charset="0"/>
                <a:cs typeface="Arial" panose="020B0604020202020204" pitchFamily="34" charset="0"/>
              </a:rPr>
              <a:t>N</a:t>
            </a:r>
            <a:r>
              <a:rPr lang="en-DE" sz="1000">
                <a:latin typeface="Arial" panose="020B0604020202020204" pitchFamily="34" charset="0"/>
                <a:cs typeface="Arial" panose="020B0604020202020204" pitchFamily="34" charset="0"/>
              </a:rPr>
              <a:t>G-</a:t>
            </a:r>
            <a:r>
              <a:rPr lang="en-GB" sz="1000">
                <a:latin typeface="Arial" panose="020B0604020202020204" pitchFamily="34" charset="0"/>
                <a:cs typeface="Arial" panose="020B0604020202020204" pitchFamily="34" charset="0"/>
              </a:rPr>
              <a:t>R</a:t>
            </a:r>
            <a:r>
              <a:rPr lang="en-DE" sz="1000">
                <a:latin typeface="Arial" panose="020B0604020202020204" pitchFamily="34" charset="0"/>
                <a:cs typeface="Arial" panose="020B0604020202020204" pitchFamily="34" charset="0"/>
              </a:rPr>
              <a:t>A</a:t>
            </a:r>
            <a:r>
              <a:rPr lang="en-GB" sz="1000">
                <a:latin typeface="Arial" panose="020B0604020202020204" pitchFamily="34" charset="0"/>
                <a:cs typeface="Arial" panose="020B0604020202020204" pitchFamily="34" charset="0"/>
              </a:rPr>
              <a:t>N</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S</a:t>
            </a:r>
            <a:r>
              <a:rPr lang="en-DE" sz="1000">
                <a:latin typeface="Arial" panose="020B0604020202020204" pitchFamily="34" charset="0"/>
                <a:cs typeface="Arial" panose="020B0604020202020204" pitchFamily="34" charset="0"/>
              </a:rPr>
              <a:t>A2 </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s </a:t>
            </a:r>
            <a:r>
              <a:rPr lang="en-GB" sz="1000">
                <a:latin typeface="Arial" panose="020B0604020202020204" pitchFamily="34" charset="0"/>
                <a:cs typeface="Arial" panose="020B0604020202020204" pitchFamily="34" charset="0"/>
              </a:rPr>
              <a:t>a</a:t>
            </a:r>
            <a:r>
              <a:rPr lang="en-DE" sz="1000">
                <a:latin typeface="Arial" panose="020B0604020202020204" pitchFamily="34" charset="0"/>
                <a:cs typeface="Arial" panose="020B0604020202020204" pitchFamily="34" charset="0"/>
              </a:rPr>
              <a:t>s</a:t>
            </a:r>
            <a:r>
              <a:rPr lang="en-GB" sz="1000">
                <a:latin typeface="Arial" panose="020B0604020202020204" pitchFamily="34" charset="0"/>
                <a:cs typeface="Arial" panose="020B0604020202020204" pitchFamily="34" charset="0"/>
              </a:rPr>
              <a:t>k</a:t>
            </a:r>
            <a:r>
              <a:rPr lang="en-DE" sz="1000">
                <a:latin typeface="Arial" panose="020B0604020202020204" pitchFamily="34" charset="0"/>
                <a:cs typeface="Arial" panose="020B0604020202020204" pitchFamily="34" charset="0"/>
              </a:rPr>
              <a:t>e</a:t>
            </a:r>
            <a:r>
              <a:rPr lang="en-GB" sz="1000">
                <a:latin typeface="Arial" panose="020B0604020202020204" pitchFamily="34" charset="0"/>
                <a:cs typeface="Arial" panose="020B0604020202020204" pitchFamily="34" charset="0"/>
              </a:rPr>
              <a:t>d</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t</a:t>
            </a:r>
            <a:r>
              <a:rPr lang="en-DE" sz="1000">
                <a:latin typeface="Arial" panose="020B0604020202020204" pitchFamily="34" charset="0"/>
                <a:cs typeface="Arial" panose="020B0604020202020204" pitchFamily="34" charset="0"/>
              </a:rPr>
              <a:t>o </a:t>
            </a:r>
            <a:r>
              <a:rPr lang="en-GB" sz="1000">
                <a:latin typeface="Arial" panose="020B0604020202020204" pitchFamily="34" charset="0"/>
                <a:cs typeface="Arial" panose="020B0604020202020204" pitchFamily="34" charset="0"/>
              </a:rPr>
              <a:t>c</a:t>
            </a:r>
            <a:r>
              <a:rPr lang="en-DE" sz="1000">
                <a:latin typeface="Arial" panose="020B0604020202020204" pitchFamily="34" charset="0"/>
                <a:cs typeface="Arial" panose="020B0604020202020204" pitchFamily="34" charset="0"/>
              </a:rPr>
              <a:t>o</a:t>
            </a:r>
            <a:r>
              <a:rPr lang="en-GB" sz="1000">
                <a:latin typeface="Arial" panose="020B0604020202020204" pitchFamily="34" charset="0"/>
                <a:cs typeface="Arial" panose="020B0604020202020204" pitchFamily="34" charset="0"/>
              </a:rPr>
              <a:t>n</a:t>
            </a:r>
            <a:r>
              <a:rPr lang="en-DE" sz="1000">
                <a:latin typeface="Arial" panose="020B0604020202020204" pitchFamily="34" charset="0"/>
                <a:cs typeface="Arial" panose="020B0604020202020204" pitchFamily="34" charset="0"/>
              </a:rPr>
              <a:t>f</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r</a:t>
            </a:r>
            <a:r>
              <a:rPr lang="en-GB" sz="1000">
                <a:latin typeface="Arial" panose="020B0604020202020204" pitchFamily="34" charset="0"/>
                <a:cs typeface="Arial" panose="020B0604020202020204" pitchFamily="34" charset="0"/>
              </a:rPr>
              <a:t>m</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t</a:t>
            </a:r>
            <a:r>
              <a:rPr lang="en-DE" sz="1000">
                <a:latin typeface="Arial" panose="020B0604020202020204" pitchFamily="34" charset="0"/>
                <a:cs typeface="Arial" panose="020B0604020202020204" pitchFamily="34" charset="0"/>
              </a:rPr>
              <a:t>h</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s </a:t>
            </a:r>
            <a:r>
              <a:rPr lang="en-GB" sz="1000">
                <a:latin typeface="Arial" panose="020B0604020202020204" pitchFamily="34" charset="0"/>
                <a:cs typeface="Arial" panose="020B0604020202020204" pitchFamily="34" charset="0"/>
              </a:rPr>
              <a:t>u</a:t>
            </a:r>
            <a:r>
              <a:rPr lang="en-DE" sz="1000">
                <a:latin typeface="Arial" panose="020B0604020202020204" pitchFamily="34" charset="0"/>
                <a:cs typeface="Arial" panose="020B0604020202020204" pitchFamily="34" charset="0"/>
              </a:rPr>
              <a:t>n</a:t>
            </a:r>
            <a:r>
              <a:rPr lang="en-GB" sz="1000">
                <a:latin typeface="Arial" panose="020B0604020202020204" pitchFamily="34" charset="0"/>
                <a:cs typeface="Arial" panose="020B0604020202020204" pitchFamily="34" charset="0"/>
              </a:rPr>
              <a:t>d</a:t>
            </a:r>
            <a:r>
              <a:rPr lang="en-DE" sz="1000">
                <a:latin typeface="Arial" panose="020B0604020202020204" pitchFamily="34" charset="0"/>
                <a:cs typeface="Arial" panose="020B0604020202020204" pitchFamily="34" charset="0"/>
              </a:rPr>
              <a:t>e</a:t>
            </a:r>
            <a:r>
              <a:rPr lang="en-GB" sz="1000">
                <a:latin typeface="Arial" panose="020B0604020202020204" pitchFamily="34" charset="0"/>
                <a:cs typeface="Arial" panose="020B0604020202020204" pitchFamily="34" charset="0"/>
              </a:rPr>
              <a:t>r</a:t>
            </a:r>
            <a:r>
              <a:rPr lang="en-DE" sz="1000">
                <a:latin typeface="Arial" panose="020B0604020202020204" pitchFamily="34" charset="0"/>
                <a:cs typeface="Arial" panose="020B0604020202020204" pitchFamily="34" charset="0"/>
              </a:rPr>
              <a:t>s</a:t>
            </a:r>
            <a:r>
              <a:rPr lang="en-GB" sz="1000">
                <a:latin typeface="Arial" panose="020B0604020202020204" pitchFamily="34" charset="0"/>
                <a:cs typeface="Arial" panose="020B0604020202020204" pitchFamily="34" charset="0"/>
              </a:rPr>
              <a:t>t</a:t>
            </a:r>
            <a:r>
              <a:rPr lang="en-DE" sz="1000">
                <a:latin typeface="Arial" panose="020B0604020202020204" pitchFamily="34" charset="0"/>
                <a:cs typeface="Arial" panose="020B0604020202020204" pitchFamily="34" charset="0"/>
              </a:rPr>
              <a:t>a</a:t>
            </a:r>
            <a:r>
              <a:rPr lang="en-GB" sz="1000">
                <a:latin typeface="Arial" panose="020B0604020202020204" pitchFamily="34" charset="0"/>
                <a:cs typeface="Arial" panose="020B0604020202020204" pitchFamily="34" charset="0"/>
              </a:rPr>
              <a:t>n</a:t>
            </a:r>
            <a:r>
              <a:rPr lang="en-DE" sz="1000">
                <a:latin typeface="Arial" panose="020B0604020202020204" pitchFamily="34" charset="0"/>
                <a:cs typeface="Arial" panose="020B0604020202020204" pitchFamily="34" charset="0"/>
              </a:rPr>
              <a:t>d</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n</a:t>
            </a:r>
            <a:r>
              <a:rPr lang="en-GB" sz="1000">
                <a:latin typeface="Arial" panose="020B0604020202020204" pitchFamily="34" charset="0"/>
                <a:cs typeface="Arial" panose="020B0604020202020204" pitchFamily="34" charset="0"/>
              </a:rPr>
              <a:t>g</a:t>
            </a:r>
            <a:endParaRPr lang="en-GB" sz="1000" dirty="0">
              <a:latin typeface="Arial" panose="020B0604020202020204" pitchFamily="34" charset="0"/>
              <a:cs typeface="Arial" panose="020B0604020202020204" pitchFamily="34" charset="0"/>
            </a:endParaRPr>
          </a:p>
          <a:p>
            <a:pPr marL="457200" lvl="1" indent="0">
              <a:buNone/>
            </a:pPr>
            <a:endParaRPr lang="de-DE"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Next steps:</a:t>
            </a:r>
          </a:p>
          <a:p>
            <a:pPr lvl="1"/>
            <a:r>
              <a:rPr lang="en-GB" sz="1200" dirty="0"/>
              <a:t>Analyse further impacts on EnableUEReachabilityReqData and further possible alignments with stage 2.</a:t>
            </a:r>
            <a:endParaRPr lang="de-DE"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en-US" sz="1600" dirty="0">
                <a:latin typeface="Arial" panose="020B0604020202020204" pitchFamily="34" charset="0"/>
                <a:cs typeface="Arial" panose="020B0604020202020204" pitchFamily="34" charset="0"/>
              </a:rPr>
              <a:t>Impacts and dependencies on other WGs:</a:t>
            </a:r>
          </a:p>
          <a:p>
            <a:pPr lvl="1"/>
            <a:r>
              <a:rPr lang="en-US" sz="1200" dirty="0">
                <a:latin typeface="Arial" panose="020B0604020202020204" pitchFamily="34" charset="0"/>
                <a:cs typeface="Arial" panose="020B0604020202020204" pitchFamily="34" charset="0"/>
              </a:rPr>
              <a:t>None</a:t>
            </a:r>
            <a:endParaRPr lang="de-DE" sz="12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266520330"/>
              </p:ext>
            </p:extLst>
          </p:nvPr>
        </p:nvGraphicFramePr>
        <p:xfrm>
          <a:off x="892498" y="1812907"/>
          <a:ext cx="9145297" cy="655892"/>
        </p:xfrm>
        <a:graphic>
          <a:graphicData uri="http://schemas.openxmlformats.org/drawingml/2006/table">
            <a:tbl>
              <a:tblPr firstRow="1" firstCol="1" bandRow="1"/>
              <a:tblGrid>
                <a:gridCol w="598664">
                  <a:extLst>
                    <a:ext uri="{9D8B030D-6E8A-4147-A177-3AD203B41FA5}">
                      <a16:colId xmlns:a16="http://schemas.microsoft.com/office/drawing/2014/main" val="20000"/>
                    </a:ext>
                  </a:extLst>
                </a:gridCol>
                <a:gridCol w="3820793">
                  <a:extLst>
                    <a:ext uri="{9D8B030D-6E8A-4147-A177-3AD203B41FA5}">
                      <a16:colId xmlns:a16="http://schemas.microsoft.com/office/drawing/2014/main" val="20001"/>
                    </a:ext>
                  </a:extLst>
                </a:gridCol>
                <a:gridCol w="925541">
                  <a:extLst>
                    <a:ext uri="{9D8B030D-6E8A-4147-A177-3AD203B41FA5}">
                      <a16:colId xmlns:a16="http://schemas.microsoft.com/office/drawing/2014/main" val="20002"/>
                    </a:ext>
                  </a:extLst>
                </a:gridCol>
                <a:gridCol w="681121">
                  <a:extLst>
                    <a:ext uri="{9D8B030D-6E8A-4147-A177-3AD203B41FA5}">
                      <a16:colId xmlns:a16="http://schemas.microsoft.com/office/drawing/2014/main" val="20003"/>
                    </a:ext>
                  </a:extLst>
                </a:gridCol>
                <a:gridCol w="612031">
                  <a:extLst>
                    <a:ext uri="{9D8B030D-6E8A-4147-A177-3AD203B41FA5}">
                      <a16:colId xmlns:a16="http://schemas.microsoft.com/office/drawing/2014/main" val="20004"/>
                    </a:ext>
                  </a:extLst>
                </a:gridCol>
                <a:gridCol w="612031">
                  <a:extLst>
                    <a:ext uri="{9D8B030D-6E8A-4147-A177-3AD203B41FA5}">
                      <a16:colId xmlns:a16="http://schemas.microsoft.com/office/drawing/2014/main" val="20005"/>
                    </a:ext>
                  </a:extLst>
                </a:gridCol>
                <a:gridCol w="554673">
                  <a:extLst>
                    <a:ext uri="{9D8B030D-6E8A-4147-A177-3AD203B41FA5}">
                      <a16:colId xmlns:a16="http://schemas.microsoft.com/office/drawing/2014/main" val="20006"/>
                    </a:ext>
                  </a:extLst>
                </a:gridCol>
                <a:gridCol w="1340443">
                  <a:extLst>
                    <a:ext uri="{9D8B030D-6E8A-4147-A177-3AD203B41FA5}">
                      <a16:colId xmlns:a16="http://schemas.microsoft.com/office/drawing/2014/main" val="20007"/>
                    </a:ext>
                  </a:extLst>
                </a:gridCol>
              </a:tblGrid>
              <a:tr h="221083">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Target</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noProof="0" dirty="0">
                          <a:effectLst/>
                          <a:latin typeface="Arial "/>
                          <a:ea typeface="Calibri" panose="020F0502020204030204" pitchFamily="34" charset="0"/>
                          <a:cs typeface="Times New Roman" panose="02020603050405020304" pitchFamily="18" charset="0"/>
                        </a:rPr>
                        <a:t>WID</a:t>
                      </a: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599">
                <a:tc>
                  <a:txBody>
                    <a:bodyPr/>
                    <a:lstStyle/>
                    <a:p>
                      <a:pPr algn="ctr" fontAlgn="b"/>
                      <a:r>
                        <a:rPr lang="en-US" sz="800" b="0" i="0" u="none" strike="noStrike" dirty="0">
                          <a:solidFill>
                            <a:schemeClr val="tx1"/>
                          </a:solidFill>
                          <a:effectLst/>
                          <a:latin typeface="Arial" panose="020B0604020202020204" pitchFamily="34" charset="0"/>
                          <a:cs typeface="Arial" panose="020B0604020202020204" pitchFamily="34" charset="0"/>
                        </a:rPr>
                        <a:t>980001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chemeClr val="tx1"/>
                          </a:solidFill>
                          <a:effectLst/>
                          <a:latin typeface="Arial" panose="020B0604020202020204" pitchFamily="34" charset="0"/>
                          <a:cs typeface="Arial" panose="020B0604020202020204" pitchFamily="34" charset="0"/>
                        </a:rPr>
                        <a:t>5GS support of NR RedCap UE with long eDRX for RRC_INACTIVE State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800" b="0" i="0" u="none" strike="noStrike" dirty="0">
                          <a:solidFill>
                            <a:schemeClr val="tx1"/>
                          </a:solidFill>
                          <a:effectLst/>
                          <a:latin typeface="Arial" panose="020B0604020202020204" pitchFamily="34" charset="0"/>
                          <a:cs typeface="Arial" panose="020B0604020202020204" pitchFamily="34" charset="0"/>
                        </a:rPr>
                        <a:t>NR_REDCAP_Ph2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800" b="0" i="0" u="none" strike="noStrike" dirty="0">
                          <a:solidFill>
                            <a:schemeClr val="tx1"/>
                          </a:solidFill>
                          <a:effectLst/>
                          <a:latin typeface="Arial" panose="020B0604020202020204" pitchFamily="34" charset="0"/>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DE" sz="800" b="0" i="0" u="none" strike="noStrike">
                          <a:solidFill>
                            <a:schemeClr val="tx1"/>
                          </a:solidFill>
                          <a:effectLst/>
                          <a:latin typeface="Arial" panose="020B0604020202020204" pitchFamily="34" charset="0"/>
                          <a:cs typeface="Arial" panose="020B0604020202020204" pitchFamily="34" charset="0"/>
                        </a:rPr>
                        <a:t>50%</a:t>
                      </a:r>
                      <a:endParaRPr lang="en-US" sz="8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GB" sz="800" dirty="0">
                          <a:solidFill>
                            <a:schemeClr val="tx1"/>
                          </a:solidFill>
                          <a:latin typeface="Arial" panose="020B0604020202020204" pitchFamily="34" charset="0"/>
                          <a:ea typeface="Times New Roman" panose="02020603050405020304" pitchFamily="18" charset="0"/>
                        </a:rPr>
                        <a:t>CP-223021</a:t>
                      </a:r>
                      <a:endParaRPr lang="en-US" sz="8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DE" sz="1100" b="0" i="0" u="none" strike="noStrike">
                          <a:solidFill>
                            <a:srgbClr val="FF0000"/>
                          </a:solidFill>
                          <a:effectLst/>
                          <a:latin typeface="Calibri" panose="020F0502020204030204" pitchFamily="34" charset="0"/>
                        </a:rPr>
                        <a:t>6</a:t>
                      </a:r>
                      <a:r>
                        <a:rPr lang="en-US" sz="1100" b="0" i="0" u="none" strike="noStrike">
                          <a:solidFill>
                            <a:srgbClr val="FF0000"/>
                          </a:solidFill>
                          <a:effectLst/>
                          <a:latin typeface="Calibri" panose="020F0502020204030204" pitchFamily="34" charset="0"/>
                        </a:rPr>
                        <a:t>0</a:t>
                      </a:r>
                      <a:r>
                        <a:rPr lang="en-US" sz="1100" b="0" i="0" u="none" strike="noStrike" dirty="0">
                          <a:solidFill>
                            <a:srgbClr val="FF0000"/>
                          </a:solidFill>
                          <a:effectLst/>
                          <a:latin typeface="Calibri" panose="020F0502020204030204" pitchFamily="34" charset="0"/>
                        </a:rPr>
                        <a:t>%</a:t>
                      </a:r>
                    </a:p>
                  </a:txBody>
                  <a:tcPr marL="6350" marR="6350" marT="635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100" dirty="0">
                          <a:solidFill>
                            <a:schemeClr val="tx1"/>
                          </a:solidFill>
                          <a:effectLst/>
                          <a:latin typeface="Arial "/>
                          <a:cs typeface="Times New Roman" panose="02020603050405020304" pitchFamily="18" charset="0"/>
                        </a:rPr>
                        <a:t>Rapporteur:</a:t>
                      </a:r>
                      <a:r>
                        <a:rPr lang="en-US" sz="1100" baseline="0" dirty="0">
                          <a:solidFill>
                            <a:schemeClr val="tx1"/>
                          </a:solidFill>
                          <a:effectLst/>
                          <a:latin typeface="Arial "/>
                          <a:cs typeface="Times New Roman" panose="02020603050405020304" pitchFamily="18" charset="0"/>
                        </a:rPr>
                        <a:t> </a:t>
                      </a:r>
                      <a:r>
                        <a:rPr lang="en-US" sz="1100" b="0" i="0" u="none" strike="noStrike" dirty="0">
                          <a:solidFill>
                            <a:schemeClr val="tx1"/>
                          </a:solidFill>
                          <a:effectLst/>
                          <a:latin typeface="Calibri" panose="020F0502020204030204" pitchFamily="34" charset="0"/>
                        </a:rPr>
                        <a:t>Ericsson, CT4 lead</a:t>
                      </a:r>
                    </a:p>
                  </a:txBody>
                  <a:tcPr marL="6350" marR="6350" marT="635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89343434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val="20000"/>
                    </a:ext>
                  </a:extLst>
                </a:gridCol>
                <a:gridCol w="3705214">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CT</a:t>
            </a:r>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sz="2000" dirty="0">
                <a:latin typeface="Arial" panose="020B0604020202020204" pitchFamily="34" charset="0"/>
                <a:ea typeface="MS PGothic" panose="020B0600070205080204" pitchFamily="34" charset="-128"/>
                <a:cs typeface="Arial" panose="020B0604020202020204" pitchFamily="34" charset="0"/>
              </a:rPr>
              <a:t> Rel-17 </a:t>
            </a:r>
            <a:r>
              <a:rPr lang="en-GB" sz="2000" dirty="0">
                <a:latin typeface="Arial" panose="020B0604020202020204" pitchFamily="34" charset="0"/>
                <a:ea typeface="MS PGothic" panose="020B0600070205080204" pitchFamily="34" charset="-128"/>
                <a:cs typeface="Arial" panose="020B0604020202020204" pitchFamily="34" charset="0"/>
              </a:rPr>
              <a:t>and</a:t>
            </a:r>
            <a:r>
              <a:rPr lang="de-DE" sz="2000" dirty="0">
                <a:latin typeface="Arial" panose="020B0604020202020204" pitchFamily="34" charset="0"/>
                <a:ea typeface="MS PGothic" panose="020B0600070205080204" pitchFamily="34" charset="-128"/>
                <a:cs typeface="Arial" panose="020B0604020202020204" pitchFamily="34" charset="0"/>
              </a:rPr>
              <a:t> earlier releases corrections</a:t>
            </a:r>
          </a:p>
          <a:p>
            <a:pPr marL="717550" lvl="1">
              <a:spcBef>
                <a:spcPts val="1000"/>
              </a:spcBef>
              <a:buBlip>
                <a:blip r:embed="rId2"/>
              </a:buBlip>
              <a:defRPr/>
            </a:pPr>
            <a:r>
              <a:rPr lang="de-DE" sz="1600">
                <a:latin typeface="Arial" panose="020B0604020202020204" pitchFamily="34" charset="0"/>
                <a:cs typeface="Arial" panose="020B0604020202020204" pitchFamily="34" charset="0"/>
              </a:rPr>
              <a:t>All Rel-16 </a:t>
            </a:r>
            <a:r>
              <a:rPr lang="en-GB" sz="1600" dirty="0">
                <a:latin typeface="Arial" panose="020B0604020202020204" pitchFamily="34" charset="0"/>
                <a:cs typeface="Arial" panose="020B0604020202020204" pitchFamily="34" charset="0"/>
              </a:rPr>
              <a:t>and</a:t>
            </a:r>
            <a:r>
              <a:rPr lang="de-DE" sz="1600" dirty="0">
                <a:latin typeface="Arial" panose="020B0604020202020204" pitchFamily="34" charset="0"/>
                <a:cs typeface="Arial" panose="020B0604020202020204" pitchFamily="34" charset="0"/>
              </a:rPr>
              <a:t> Rel-17 </a:t>
            </a:r>
            <a:r>
              <a:rPr lang="en-GB" sz="1600" dirty="0">
                <a:latin typeface="Arial" panose="020B0604020202020204" pitchFamily="34" charset="0"/>
                <a:cs typeface="Arial" panose="020B0604020202020204" pitchFamily="34" charset="0"/>
              </a:rPr>
              <a:t>corrections</a:t>
            </a:r>
            <a:r>
              <a:rPr lang="de-DE"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are</a:t>
            </a:r>
            <a:r>
              <a:rPr lang="de-DE"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agreed</a:t>
            </a:r>
            <a:r>
              <a:rPr lang="de-DE" sz="1600" dirty="0">
                <a:latin typeface="Arial" panose="020B0604020202020204" pitchFamily="34" charset="0"/>
                <a:cs typeface="Arial" panose="020B0604020202020204" pitchFamily="34" charset="0"/>
              </a:rPr>
              <a:t> as essential </a:t>
            </a:r>
            <a:r>
              <a:rPr lang="de-DE" sz="1600">
                <a:latin typeface="Arial" panose="020B0604020202020204" pitchFamily="34" charset="0"/>
                <a:cs typeface="Arial" panose="020B0604020202020204" pitchFamily="34" charset="0"/>
              </a:rPr>
              <a:t>corrections.</a:t>
            </a:r>
            <a:r>
              <a:rPr lang="en-DE" sz="1600">
                <a:latin typeface="Arial" panose="020B0604020202020204" pitchFamily="34" charset="0"/>
                <a:cs typeface="Arial" panose="020B0604020202020204" pitchFamily="34" charset="0"/>
              </a:rPr>
              <a:t> </a:t>
            </a:r>
            <a:r>
              <a:rPr lang="en-GB" sz="1600">
                <a:latin typeface="Arial" panose="020B0604020202020204" pitchFamily="34" charset="0"/>
                <a:cs typeface="Arial" panose="020B0604020202020204" pitchFamily="34" charset="0"/>
              </a:rPr>
              <a:t>N</a:t>
            </a:r>
            <a:r>
              <a:rPr lang="en-DE" sz="1600">
                <a:latin typeface="Arial" panose="020B0604020202020204" pitchFamily="34" charset="0"/>
                <a:cs typeface="Arial" panose="020B0604020202020204" pitchFamily="34" charset="0"/>
              </a:rPr>
              <a:t>o </a:t>
            </a:r>
            <a:r>
              <a:rPr lang="en-GB" sz="1600">
                <a:latin typeface="Arial" panose="020B0604020202020204" pitchFamily="34" charset="0"/>
                <a:cs typeface="Arial" panose="020B0604020202020204" pitchFamily="34" charset="0"/>
              </a:rPr>
              <a:t>c</a:t>
            </a:r>
            <a:r>
              <a:rPr lang="en-DE" sz="1600">
                <a:latin typeface="Arial" panose="020B0604020202020204" pitchFamily="34" charset="0"/>
                <a:cs typeface="Arial" panose="020B0604020202020204" pitchFamily="34" charset="0"/>
              </a:rPr>
              <a:t>o</a:t>
            </a:r>
            <a:r>
              <a:rPr lang="en-GB" sz="1600">
                <a:latin typeface="Arial" panose="020B0604020202020204" pitchFamily="34" charset="0"/>
                <a:cs typeface="Arial" panose="020B0604020202020204" pitchFamily="34" charset="0"/>
              </a:rPr>
              <a:t>r</a:t>
            </a:r>
            <a:r>
              <a:rPr lang="en-DE" sz="1600">
                <a:latin typeface="Arial" panose="020B0604020202020204" pitchFamily="34" charset="0"/>
                <a:cs typeface="Arial" panose="020B0604020202020204" pitchFamily="34" charset="0"/>
              </a:rPr>
              <a:t>r</a:t>
            </a:r>
            <a:r>
              <a:rPr lang="en-GB" sz="1600">
                <a:latin typeface="Arial" panose="020B0604020202020204" pitchFamily="34" charset="0"/>
                <a:cs typeface="Arial" panose="020B0604020202020204" pitchFamily="34" charset="0"/>
              </a:rPr>
              <a:t>e</a:t>
            </a:r>
            <a:r>
              <a:rPr lang="en-DE" sz="1600">
                <a:latin typeface="Arial" panose="020B0604020202020204" pitchFamily="34" charset="0"/>
                <a:cs typeface="Arial" panose="020B0604020202020204" pitchFamily="34" charset="0"/>
              </a:rPr>
              <a:t>c</a:t>
            </a:r>
            <a:r>
              <a:rPr lang="en-GB" sz="1600">
                <a:latin typeface="Arial" panose="020B0604020202020204" pitchFamily="34" charset="0"/>
                <a:cs typeface="Arial" panose="020B0604020202020204" pitchFamily="34" charset="0"/>
              </a:rPr>
              <a:t>t</a:t>
            </a:r>
            <a:r>
              <a:rPr lang="en-DE" sz="1600">
                <a:latin typeface="Arial" panose="020B0604020202020204" pitchFamily="34" charset="0"/>
                <a:cs typeface="Arial" panose="020B0604020202020204" pitchFamily="34" charset="0"/>
              </a:rPr>
              <a:t>i</a:t>
            </a:r>
            <a:r>
              <a:rPr lang="en-GB" sz="1600">
                <a:latin typeface="Arial" panose="020B0604020202020204" pitchFamily="34" charset="0"/>
                <a:cs typeface="Arial" panose="020B0604020202020204" pitchFamily="34" charset="0"/>
              </a:rPr>
              <a:t>o</a:t>
            </a:r>
            <a:r>
              <a:rPr lang="en-DE" sz="1600">
                <a:latin typeface="Arial" panose="020B0604020202020204" pitchFamily="34" charset="0"/>
                <a:cs typeface="Arial" panose="020B0604020202020204" pitchFamily="34" charset="0"/>
              </a:rPr>
              <a:t>n </a:t>
            </a:r>
            <a:r>
              <a:rPr lang="en-GB" sz="1600">
                <a:latin typeface="Arial" panose="020B0604020202020204" pitchFamily="34" charset="0"/>
                <a:cs typeface="Arial" panose="020B0604020202020204" pitchFamily="34" charset="0"/>
              </a:rPr>
              <a:t>f</a:t>
            </a:r>
            <a:r>
              <a:rPr lang="en-DE" sz="1600">
                <a:latin typeface="Arial" panose="020B0604020202020204" pitchFamily="34" charset="0"/>
                <a:cs typeface="Arial" panose="020B0604020202020204" pitchFamily="34" charset="0"/>
              </a:rPr>
              <a:t>o</a:t>
            </a:r>
            <a:r>
              <a:rPr lang="en-GB" sz="1600">
                <a:latin typeface="Arial" panose="020B0604020202020204" pitchFamily="34" charset="0"/>
                <a:cs typeface="Arial" panose="020B0604020202020204" pitchFamily="34" charset="0"/>
              </a:rPr>
              <a:t>r</a:t>
            </a:r>
            <a:r>
              <a:rPr lang="en-DE" sz="1600">
                <a:latin typeface="Arial" panose="020B0604020202020204" pitchFamily="34" charset="0"/>
                <a:cs typeface="Arial" panose="020B0604020202020204" pitchFamily="34" charset="0"/>
              </a:rPr>
              <a:t> </a:t>
            </a:r>
            <a:r>
              <a:rPr lang="en-GB" sz="1600">
                <a:latin typeface="Arial" panose="020B0604020202020204" pitchFamily="34" charset="0"/>
                <a:cs typeface="Arial" panose="020B0604020202020204" pitchFamily="34" charset="0"/>
              </a:rPr>
              <a:t>R</a:t>
            </a:r>
            <a:r>
              <a:rPr lang="en-DE" sz="1600">
                <a:latin typeface="Arial" panose="020B0604020202020204" pitchFamily="34" charset="0"/>
                <a:cs typeface="Arial" panose="020B0604020202020204" pitchFamily="34" charset="0"/>
              </a:rPr>
              <a:t>e</a:t>
            </a:r>
            <a:r>
              <a:rPr lang="en-GB" sz="1600">
                <a:latin typeface="Arial" panose="020B0604020202020204" pitchFamily="34" charset="0"/>
                <a:cs typeface="Arial" panose="020B0604020202020204" pitchFamily="34" charset="0"/>
              </a:rPr>
              <a:t>l</a:t>
            </a:r>
            <a:r>
              <a:rPr lang="en-DE" sz="1600">
                <a:latin typeface="Arial" panose="020B0604020202020204" pitchFamily="34" charset="0"/>
                <a:cs typeface="Arial" panose="020B0604020202020204" pitchFamily="34" charset="0"/>
              </a:rPr>
              <a:t>-15 </a:t>
            </a:r>
            <a:r>
              <a:rPr lang="en-GB" sz="1600">
                <a:latin typeface="Arial" panose="020B0604020202020204" pitchFamily="34" charset="0"/>
                <a:cs typeface="Arial" panose="020B0604020202020204" pitchFamily="34" charset="0"/>
              </a:rPr>
              <a:t>a</a:t>
            </a:r>
            <a:r>
              <a:rPr lang="en-DE" sz="1600">
                <a:latin typeface="Arial" panose="020B0604020202020204" pitchFamily="34" charset="0"/>
                <a:cs typeface="Arial" panose="020B0604020202020204" pitchFamily="34" charset="0"/>
              </a:rPr>
              <a:t>n</a:t>
            </a:r>
            <a:r>
              <a:rPr lang="en-GB" sz="1600">
                <a:latin typeface="Arial" panose="020B0604020202020204" pitchFamily="34" charset="0"/>
                <a:cs typeface="Arial" panose="020B0604020202020204" pitchFamily="34" charset="0"/>
              </a:rPr>
              <a:t>d</a:t>
            </a:r>
            <a:r>
              <a:rPr lang="en-DE" sz="1600">
                <a:latin typeface="Arial" panose="020B0604020202020204" pitchFamily="34" charset="0"/>
                <a:cs typeface="Arial" panose="020B0604020202020204" pitchFamily="34" charset="0"/>
              </a:rPr>
              <a:t> </a:t>
            </a:r>
            <a:r>
              <a:rPr lang="en-GB" sz="1600">
                <a:latin typeface="Arial" panose="020B0604020202020204" pitchFamily="34" charset="0"/>
                <a:cs typeface="Arial" panose="020B0604020202020204" pitchFamily="34" charset="0"/>
              </a:rPr>
              <a:t>e</a:t>
            </a:r>
            <a:r>
              <a:rPr lang="en-DE" sz="1600">
                <a:latin typeface="Arial" panose="020B0604020202020204" pitchFamily="34" charset="0"/>
                <a:cs typeface="Arial" panose="020B0604020202020204" pitchFamily="34" charset="0"/>
              </a:rPr>
              <a:t>a</a:t>
            </a:r>
            <a:r>
              <a:rPr lang="en-GB" sz="1600">
                <a:latin typeface="Arial" panose="020B0604020202020204" pitchFamily="34" charset="0"/>
                <a:cs typeface="Arial" panose="020B0604020202020204" pitchFamily="34" charset="0"/>
              </a:rPr>
              <a:t>r</a:t>
            </a:r>
            <a:r>
              <a:rPr lang="en-DE" sz="1600">
                <a:latin typeface="Arial" panose="020B0604020202020204" pitchFamily="34" charset="0"/>
                <a:cs typeface="Arial" panose="020B0604020202020204" pitchFamily="34" charset="0"/>
              </a:rPr>
              <a:t>l</a:t>
            </a:r>
            <a:r>
              <a:rPr lang="en-GB" sz="1600">
                <a:latin typeface="Arial" panose="020B0604020202020204" pitchFamily="34" charset="0"/>
                <a:cs typeface="Arial" panose="020B0604020202020204" pitchFamily="34" charset="0"/>
              </a:rPr>
              <a:t>i</a:t>
            </a:r>
            <a:r>
              <a:rPr lang="en-DE" sz="1600">
                <a:latin typeface="Arial" panose="020B0604020202020204" pitchFamily="34" charset="0"/>
                <a:cs typeface="Arial" panose="020B0604020202020204" pitchFamily="34" charset="0"/>
              </a:rPr>
              <a:t>e</a:t>
            </a:r>
            <a:r>
              <a:rPr lang="en-GB" sz="1600">
                <a:latin typeface="Arial" panose="020B0604020202020204" pitchFamily="34" charset="0"/>
                <a:cs typeface="Arial" panose="020B0604020202020204" pitchFamily="34" charset="0"/>
              </a:rPr>
              <a:t>r</a:t>
            </a:r>
            <a:endParaRPr lang="de-DE" sz="16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 Rel-18</a:t>
            </a:r>
          </a:p>
          <a:p>
            <a:pPr marL="717550" lvl="1">
              <a:spcBef>
                <a:spcPts val="1000"/>
              </a:spcBef>
              <a:buBlip>
                <a:blip r:embed="rId2"/>
              </a:buBlip>
            </a:pPr>
            <a:r>
              <a:rPr lang="en-GB" sz="1600" dirty="0">
                <a:latin typeface="Arial" panose="020B0604020202020204" pitchFamily="34" charset="0"/>
                <a:cs typeface="Arial" panose="020B0604020202020204" pitchFamily="34" charset="0"/>
              </a:rPr>
              <a:t>Work on Rel-18 items is progressing</a:t>
            </a:r>
          </a:p>
          <a:p>
            <a:pPr marL="717550" lvl="1">
              <a:spcBef>
                <a:spcPts val="1000"/>
              </a:spcBef>
              <a:buBlip>
                <a:blip r:embed="rId2"/>
              </a:buBlip>
            </a:pPr>
            <a:r>
              <a:rPr lang="en-GB" sz="1600" dirty="0">
                <a:latin typeface="Arial" panose="020B0604020202020204" pitchFamily="34" charset="0"/>
                <a:cs typeface="Arial" panose="020B0604020202020204" pitchFamily="34" charset="0"/>
              </a:rPr>
              <a:t>A number of new WI were  agreed </a:t>
            </a:r>
            <a:r>
              <a:rPr lang="en-GB" sz="1600">
                <a:latin typeface="Arial" panose="020B0604020202020204" pitchFamily="34" charset="0"/>
                <a:cs typeface="Arial" panose="020B0604020202020204" pitchFamily="34" charset="0"/>
              </a:rPr>
              <a:t>work on some of them we already started the work assuming the topic is stable in stage 2.</a:t>
            </a:r>
            <a:endParaRPr lang="en-US" sz="2000" dirty="0">
              <a:latin typeface="Arial" panose="020B0604020202020204" pitchFamily="34" charset="0"/>
              <a:cs typeface="Arial" panose="020B0604020202020204" pitchFamily="34" charset="0"/>
            </a:endParaRPr>
          </a:p>
          <a:p>
            <a:pPr marL="260350"/>
            <a:r>
              <a:rPr lang="en-US" sz="1800" dirty="0">
                <a:latin typeface="Arial" panose="020B0604020202020204" pitchFamily="34" charset="0"/>
                <a:cs typeface="Arial" panose="020B0604020202020204" pitchFamily="34" charset="0"/>
              </a:rPr>
              <a:t>Rapporteurs of 5G TSs with OpenAPI part have checked/ pre implemented all CRs which have impacts to the OpenAPI in their TSs and in case off </a:t>
            </a:r>
            <a:r>
              <a:rPr lang="en-US" sz="1800">
                <a:latin typeface="Arial" panose="020B0604020202020204" pitchFamily="34" charset="0"/>
                <a:cs typeface="Arial" panose="020B0604020202020204" pitchFamily="34" charset="0"/>
              </a:rPr>
              <a:t>identified issues, </a:t>
            </a:r>
            <a:r>
              <a:rPr lang="en-US" sz="1800" dirty="0">
                <a:latin typeface="Arial" panose="020B0604020202020204" pitchFamily="34" charset="0"/>
                <a:cs typeface="Arial" panose="020B0604020202020204" pitchFamily="34" charset="0"/>
              </a:rPr>
              <a:t>asked the source of the CRs to provide an update of their CR(s) to correct the </a:t>
            </a:r>
            <a:r>
              <a:rPr lang="en-US" sz="1800">
                <a:latin typeface="Arial" panose="020B0604020202020204" pitchFamily="34" charset="0"/>
                <a:cs typeface="Arial" panose="020B0604020202020204" pitchFamily="34" charset="0"/>
              </a:rPr>
              <a:t>identified issues. </a:t>
            </a:r>
            <a:r>
              <a:rPr lang="en-US" sz="1800" dirty="0">
                <a:latin typeface="Arial" panose="020B0604020202020204" pitchFamily="34" charset="0"/>
                <a:cs typeface="Arial" panose="020B0604020202020204" pitchFamily="34" charset="0"/>
              </a:rPr>
              <a:t>All the CRs were distributed on CT4 reflector and provided to CT plenary as company contributions.</a:t>
            </a:r>
          </a:p>
          <a:p>
            <a:pPr marL="260350"/>
            <a:r>
              <a:rPr lang="en-US" sz="1800" dirty="0">
                <a:latin typeface="Arial" panose="020B0604020202020204" pitchFamily="34" charset="0"/>
                <a:cs typeface="Arial" panose="020B0604020202020204" pitchFamily="34" charset="0"/>
              </a:rPr>
              <a:t>This F2F meeting </a:t>
            </a:r>
            <a:r>
              <a:rPr lang="en-US" sz="1800">
                <a:latin typeface="Arial" panose="020B0604020202020204" pitchFamily="34" charset="0"/>
                <a:cs typeface="Arial" panose="020B0604020202020204" pitchFamily="34" charset="0"/>
              </a:rPr>
              <a:t>showed again that </a:t>
            </a:r>
            <a:r>
              <a:rPr lang="en-US" sz="1800" dirty="0">
                <a:latin typeface="Arial" panose="020B0604020202020204" pitchFamily="34" charset="0"/>
                <a:cs typeface="Arial" panose="020B0604020202020204" pitchFamily="34" charset="0"/>
              </a:rPr>
              <a:t>F2F meetings are more </a:t>
            </a:r>
            <a:r>
              <a:rPr lang="en-US" sz="1800">
                <a:latin typeface="Arial" panose="020B0604020202020204" pitchFamily="34" charset="0"/>
                <a:cs typeface="Arial" panose="020B0604020202020204" pitchFamily="34" charset="0"/>
              </a:rPr>
              <a:t>efficient specially on controversial topis and </a:t>
            </a:r>
            <a:r>
              <a:rPr lang="en-US" sz="1800" dirty="0">
                <a:latin typeface="Arial" panose="020B0604020202020204" pitchFamily="34" charset="0"/>
                <a:cs typeface="Arial" panose="020B0604020202020204" pitchFamily="34" charset="0"/>
              </a:rPr>
              <a:t>delegates were happy to have offline discussions.</a:t>
            </a:r>
          </a:p>
          <a:p>
            <a:pPr marL="260350"/>
            <a:r>
              <a:rPr lang="en-US" sz="1800">
                <a:latin typeface="Arial" panose="020B0604020202020204" pitchFamily="34" charset="0"/>
                <a:cs typeface="Arial" panose="020B0604020202020204" pitchFamily="34" charset="0"/>
              </a:rPr>
              <a:t> the number of delegates who followed </a:t>
            </a:r>
            <a:r>
              <a:rPr lang="en-US" sz="1800" dirty="0">
                <a:latin typeface="Arial" panose="020B0604020202020204" pitchFamily="34" charset="0"/>
                <a:cs typeface="Arial" panose="020B0604020202020204" pitchFamily="34" charset="0"/>
              </a:rPr>
              <a:t>the discussions via </a:t>
            </a:r>
            <a:r>
              <a:rPr lang="en-US" sz="1800">
                <a:latin typeface="Arial" panose="020B0604020202020204" pitchFamily="34" charset="0"/>
                <a:cs typeface="Arial" panose="020B0604020202020204" pitchFamily="34" charset="0"/>
              </a:rPr>
              <a:t>Microsoft teams degreased.</a:t>
            </a:r>
            <a:endParaRPr lang="en-US" sz="1800" dirty="0">
              <a:latin typeface="Arial" panose="020B0604020202020204" pitchFamily="34" charset="0"/>
              <a:cs typeface="Arial" panose="020B0604020202020204" pitchFamily="34" charset="0"/>
            </a:endParaRPr>
          </a:p>
          <a:p>
            <a:pPr marL="260350"/>
            <a:endParaRPr lang="en-US" sz="2000" dirty="0">
              <a:latin typeface="Arial" panose="020B0604020202020204" pitchFamily="34" charset="0"/>
              <a:cs typeface="Arial" panose="020B0604020202020204" pitchFamily="34" charset="0"/>
            </a:endParaRPr>
          </a:p>
          <a:p>
            <a:pPr marL="488950" lvl="1" indent="0">
              <a:spcBef>
                <a:spcPts val="1000"/>
              </a:spcBef>
              <a:buNone/>
            </a:pP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316259557"/>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3" name="Espace réservé du contenu 2"/>
          <p:cNvSpPr>
            <a:spLocks noGrp="1"/>
          </p:cNvSpPr>
          <p:nvPr>
            <p:ph idx="1"/>
          </p:nvPr>
        </p:nvSpPr>
        <p:spPr/>
        <p:txBody>
          <a:bodyPr/>
          <a:lstStyle/>
          <a:p>
            <a:r>
              <a:rPr lang="en-US" sz="2000" dirty="0"/>
              <a:t> None this time</a:t>
            </a:r>
          </a:p>
          <a:p>
            <a:pPr marL="0" indent="0">
              <a:spcAft>
                <a:spcPts val="0"/>
              </a:spcAft>
              <a:buNone/>
            </a:pPr>
            <a:endParaRPr lang="en-GB" sz="2000" dirty="0">
              <a:latin typeface="Arial "/>
            </a:endParaRPr>
          </a:p>
          <a:p>
            <a:pPr marL="0" indent="0">
              <a:spcAft>
                <a:spcPts val="0"/>
              </a:spcAft>
              <a:buNone/>
            </a:pPr>
            <a:endParaRPr lang="en-GB" sz="2000" dirty="0">
              <a:latin typeface="Arial "/>
            </a:endParaRPr>
          </a:p>
          <a:p>
            <a:pPr marL="0" indent="0">
              <a:spcAft>
                <a:spcPts val="0"/>
              </a:spcAft>
              <a:buNone/>
            </a:pP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3200" dirty="0">
                <a:ea typeface="MS PGothic" pitchFamily="34" charset="-128"/>
                <a:cs typeface="Arial" pitchFamily="34" charset="0"/>
              </a:rPr>
              <a:t>The Chair wants to:</a:t>
            </a:r>
          </a:p>
          <a:p>
            <a:pPr lvl="1"/>
            <a:r>
              <a:rPr lang="en-GB" altLang="ja-JP" sz="2000" dirty="0">
                <a:latin typeface="Arial "/>
                <a:ea typeface="MS PGothic" pitchFamily="34" charset="-128"/>
                <a:cs typeface="Arial" pitchFamily="34" charset="0"/>
              </a:rPr>
              <a:t>Thank CT4 delegates for their hard work,  their dedication and their excellent team spirit and to be open for compromises during the discussions and in the offline discussion.</a:t>
            </a:r>
          </a:p>
          <a:p>
            <a:pPr lvl="1"/>
            <a:r>
              <a:rPr lang="en-GB" altLang="ja-JP" sz="2000" dirty="0">
                <a:latin typeface="Arial "/>
                <a:ea typeface="MS PGothic" pitchFamily="34" charset="-128"/>
                <a:cs typeface="Arial" pitchFamily="34" charset="0"/>
              </a:rPr>
              <a:t>Thanks the CT4 vice chairs for chairing the parallel sessions, their support  before and during the meeting. </a:t>
            </a:r>
          </a:p>
          <a:p>
            <a:pPr lvl="1"/>
            <a:r>
              <a:rPr lang="en-GB" altLang="ja-JP" sz="2000" dirty="0">
                <a:latin typeface="Arial "/>
                <a:ea typeface="MS PGothic" pitchFamily="34" charset="-128"/>
                <a:cs typeface="Arial" pitchFamily="34" charset="0"/>
              </a:rPr>
              <a:t>Thank the WI and spec rapporteurs for their priceless coordination work and the pre-editing work of the 5GC specifications and check of the Open API files. The number of open API files are increasing but handled by </a:t>
            </a:r>
            <a:r>
              <a:rPr lang="en-GB" altLang="ja-JP" sz="2000">
                <a:latin typeface="Arial "/>
                <a:ea typeface="MS PGothic" pitchFamily="34" charset="-128"/>
                <a:cs typeface="Arial" pitchFamily="34" charset="0"/>
              </a:rPr>
              <a:t>the same </a:t>
            </a:r>
            <a:r>
              <a:rPr lang="en-GB" altLang="ja-JP" sz="2000" dirty="0">
                <a:latin typeface="Arial "/>
                <a:ea typeface="MS PGothic" pitchFamily="34" charset="-128"/>
                <a:cs typeface="Arial" pitchFamily="34" charset="0"/>
              </a:rPr>
              <a:t>number of delegates</a:t>
            </a:r>
          </a:p>
          <a:p>
            <a:pPr lvl="1"/>
            <a:r>
              <a:rPr lang="en-GB" altLang="ja-JP" sz="2000" dirty="0">
                <a:latin typeface="Arial "/>
                <a:ea typeface="MS PGothic" pitchFamily="34" charset="-128"/>
                <a:cs typeface="Arial" pitchFamily="34" charset="0"/>
              </a:rPr>
              <a:t>Thank Kimmo for his excellent work and support </a:t>
            </a:r>
            <a:r>
              <a:rPr lang="en-GB" altLang="ja-JP" sz="2000">
                <a:latin typeface="Arial "/>
                <a:ea typeface="MS PGothic" pitchFamily="34" charset="-128"/>
                <a:cs typeface="Arial" pitchFamily="34" charset="0"/>
              </a:rPr>
              <a:t>as MCC. </a:t>
            </a:r>
            <a:endParaRPr lang="en-GB" altLang="ja-JP" sz="2000" dirty="0">
              <a:latin typeface="Arial "/>
              <a:ea typeface="MS PGothic" pitchFamily="34" charset="-128"/>
              <a:cs typeface="Arial" pitchFamily="34" charset="0"/>
            </a:endParaRPr>
          </a:p>
          <a:p>
            <a:pPr lvl="1"/>
            <a:r>
              <a:rPr lang="en-GB" altLang="ja-JP" sz="2000" dirty="0">
                <a:latin typeface="Arial "/>
                <a:ea typeface="MS PGothic" pitchFamily="34" charset="-128"/>
                <a:cs typeface="Arial" pitchFamily="34" charset="0"/>
              </a:rPr>
              <a:t>Thanks to the Host of the </a:t>
            </a:r>
            <a:r>
              <a:rPr lang="en-GB" altLang="ja-JP" sz="2000">
                <a:latin typeface="Arial "/>
                <a:ea typeface="MS PGothic" pitchFamily="34" charset="-128"/>
                <a:cs typeface="Arial" pitchFamily="34" charset="0"/>
              </a:rPr>
              <a:t>meeting (</a:t>
            </a:r>
            <a:r>
              <a:rPr lang="en-GB"/>
              <a:t>E3MAG</a:t>
            </a:r>
            <a:r>
              <a:rPr lang="en-GB" altLang="ja-JP" sz="2000">
                <a:latin typeface="Arial "/>
                <a:ea typeface="MS PGothic" pitchFamily="34" charset="-128"/>
                <a:cs typeface="Arial" pitchFamily="34" charset="0"/>
              </a:rPr>
              <a:t>) </a:t>
            </a:r>
            <a:r>
              <a:rPr lang="en-GB" altLang="ja-JP" sz="2000" dirty="0">
                <a:latin typeface="Arial "/>
                <a:ea typeface="MS PGothic" pitchFamily="34" charset="-128"/>
                <a:cs typeface="Arial" pitchFamily="34" charset="0"/>
              </a:rPr>
              <a:t>and the support during the meeting.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a:t>CRs with dependencies to other agreed CRs outside CT4.</a:t>
            </a:r>
          </a:p>
          <a:p>
            <a:pPr marL="0" indent="0">
              <a:buNone/>
            </a:pPr>
            <a:endParaRPr lang="en-US" sz="2000" dirty="0"/>
          </a:p>
          <a:p>
            <a:endParaRPr lang="de-DE" dirty="0"/>
          </a:p>
          <a:p>
            <a:pPr marL="0" indent="0">
              <a:buNone/>
            </a:pPr>
            <a:endParaRPr lang="de-DE" dirty="0"/>
          </a:p>
          <a:p>
            <a:endParaRPr lang="de-DE" dirty="0"/>
          </a:p>
          <a:p>
            <a:endParaRPr lang="de-DE" dirty="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752625557"/>
              </p:ext>
            </p:extLst>
          </p:nvPr>
        </p:nvGraphicFramePr>
        <p:xfrm>
          <a:off x="838200" y="2387241"/>
          <a:ext cx="9554658" cy="3853503"/>
        </p:xfrm>
        <a:graphic>
          <a:graphicData uri="http://schemas.openxmlformats.org/drawingml/2006/table">
            <a:tbl>
              <a:tblPr/>
              <a:tblGrid>
                <a:gridCol w="1296695">
                  <a:extLst>
                    <a:ext uri="{9D8B030D-6E8A-4147-A177-3AD203B41FA5}">
                      <a16:colId xmlns:a16="http://schemas.microsoft.com/office/drawing/2014/main" val="20000"/>
                    </a:ext>
                  </a:extLst>
                </a:gridCol>
                <a:gridCol w="4588956">
                  <a:extLst>
                    <a:ext uri="{9D8B030D-6E8A-4147-A177-3AD203B41FA5}">
                      <a16:colId xmlns:a16="http://schemas.microsoft.com/office/drawing/2014/main" val="20001"/>
                    </a:ext>
                  </a:extLst>
                </a:gridCol>
                <a:gridCol w="755612">
                  <a:extLst>
                    <a:ext uri="{9D8B030D-6E8A-4147-A177-3AD203B41FA5}">
                      <a16:colId xmlns:a16="http://schemas.microsoft.com/office/drawing/2014/main" val="20002"/>
                    </a:ext>
                  </a:extLst>
                </a:gridCol>
                <a:gridCol w="640628">
                  <a:extLst>
                    <a:ext uri="{9D8B030D-6E8A-4147-A177-3AD203B41FA5}">
                      <a16:colId xmlns:a16="http://schemas.microsoft.com/office/drawing/2014/main" val="20003"/>
                    </a:ext>
                  </a:extLst>
                </a:gridCol>
                <a:gridCol w="1399881">
                  <a:extLst>
                    <a:ext uri="{9D8B030D-6E8A-4147-A177-3AD203B41FA5}">
                      <a16:colId xmlns:a16="http://schemas.microsoft.com/office/drawing/2014/main" val="20004"/>
                    </a:ext>
                  </a:extLst>
                </a:gridCol>
                <a:gridCol w="872886">
                  <a:extLst>
                    <a:ext uri="{9D8B030D-6E8A-4147-A177-3AD203B41FA5}">
                      <a16:colId xmlns:a16="http://schemas.microsoft.com/office/drawing/2014/main" val="20005"/>
                    </a:ext>
                  </a:extLst>
                </a:gridCol>
              </a:tblGrid>
              <a:tr h="611637">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TD#</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Title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TS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CR</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Other Aff Specs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8865">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C4-230556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Stage 2 alignments for Non-seamless WLAN offload in 5GS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23.003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0658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23.501-3947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277673">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C4-230557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Stage 2 alignments for Non-seamless WLAN offload in 5GS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23.003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0659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23.501-3948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405507">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C4-230303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NAI format for N5CW device 5G registration via trusted access using SNPN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23.003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0665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23.501-3821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b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b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C4-230154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Introducing the Redundant steering mode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29.244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0678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23.501-4019</a:t>
                      </a:r>
                      <a:br>
                        <a:rPr lang="en-GB" sz="800">
                          <a:effectLst/>
                          <a:latin typeface="Arial" panose="020B0604020202020204" pitchFamily="34" charset="0"/>
                          <a:ea typeface="Calibri" panose="020F0502020204030204" pitchFamily="34" charset="0"/>
                          <a:cs typeface="Times New Roman" panose="02020603050405020304" pitchFamily="18" charset="0"/>
                        </a:rPr>
                      </a:br>
                      <a:r>
                        <a:rPr lang="en-GB" sz="800">
                          <a:effectLst/>
                          <a:latin typeface="Arial" panose="020B0604020202020204" pitchFamily="34" charset="0"/>
                          <a:ea typeface="Calibri" panose="020F0502020204030204" pitchFamily="34" charset="0"/>
                          <a:cs typeface="Times New Roman" panose="02020603050405020304" pitchFamily="18" charset="0"/>
                        </a:rPr>
                        <a:t>23.502-3816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C4-220629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Metadata for Service Function Chain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29.244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0682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23.501-4069</a:t>
                      </a:r>
                      <a:br>
                        <a:rPr lang="en-GB" sz="800">
                          <a:effectLst/>
                          <a:latin typeface="Arial" panose="020B0604020202020204" pitchFamily="34" charset="0"/>
                          <a:ea typeface="Calibri" panose="020F0502020204030204" pitchFamily="34" charset="0"/>
                          <a:cs typeface="Times New Roman" panose="02020603050405020304" pitchFamily="18" charset="0"/>
                        </a:rPr>
                      </a:br>
                      <a:r>
                        <a:rPr lang="en-GB" sz="800">
                          <a:effectLst/>
                          <a:latin typeface="Arial" panose="020B0604020202020204" pitchFamily="34" charset="0"/>
                          <a:ea typeface="Calibri" panose="020F0502020204030204" pitchFamily="34" charset="0"/>
                          <a:cs typeface="Times New Roman" panose="02020603050405020304" pitchFamily="18" charset="0"/>
                        </a:rPr>
                        <a:t>23.501-3860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C4-230798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Support of integration with IETF Deterministic Networking</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29.244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0687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23.502-3683</a:t>
                      </a:r>
                      <a:br>
                        <a:rPr lang="en-GB" sz="800">
                          <a:effectLst/>
                          <a:latin typeface="Arial" panose="020B0604020202020204" pitchFamily="34" charset="0"/>
                          <a:ea typeface="Calibri" panose="020F0502020204030204" pitchFamily="34" charset="0"/>
                          <a:cs typeface="Times New Roman" panose="02020603050405020304" pitchFamily="18" charset="0"/>
                        </a:rPr>
                      </a:br>
                      <a:r>
                        <a:rPr lang="en-GB" sz="800">
                          <a:effectLst/>
                          <a:latin typeface="Arial" panose="020B0604020202020204" pitchFamily="34" charset="0"/>
                          <a:ea typeface="Calibri" panose="020F0502020204030204" pitchFamily="34" charset="0"/>
                          <a:cs typeface="Times New Roman" panose="02020603050405020304" pitchFamily="18" charset="0"/>
                        </a:rPr>
                        <a:t>23.501-3844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b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b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C4-230635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Support IPv6 Prefix Delegation in 5GS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29.244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0688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23.501-3859</a:t>
                      </a:r>
                      <a:br>
                        <a:rPr lang="en-GB" sz="800">
                          <a:effectLst/>
                          <a:latin typeface="Arial" panose="020B0604020202020204" pitchFamily="34" charset="0"/>
                          <a:ea typeface="Calibri" panose="020F0502020204030204" pitchFamily="34" charset="0"/>
                          <a:cs typeface="Times New Roman" panose="02020603050405020304" pitchFamily="18" charset="0"/>
                        </a:rPr>
                      </a:br>
                      <a:r>
                        <a:rPr lang="en-GB" sz="800">
                          <a:effectLst/>
                          <a:latin typeface="Arial" panose="020B0604020202020204" pitchFamily="34" charset="0"/>
                          <a:ea typeface="Calibri" panose="020F0502020204030204" pitchFamily="34" charset="0"/>
                          <a:cs typeface="Times New Roman" panose="02020603050405020304" pitchFamily="18" charset="0"/>
                        </a:rPr>
                        <a:t>23.502-3690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b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b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C4-230554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Stage 2 alignments for Non-seamless WLAN offload in 5GS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29.273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0538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23.501-3947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C4-230555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Stage 2 alignments for Non-seamless WLAN offload in 5GS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29.273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0539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23.501-3948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C4-230176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MSISDN transfer during Inter-MME/AMF mobility for Lawful Interception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29.274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2070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23.502-3757</a:t>
                      </a:r>
                      <a:br>
                        <a:rPr lang="en-GB" sz="800">
                          <a:effectLst/>
                          <a:latin typeface="Arial" panose="020B0604020202020204" pitchFamily="34" charset="0"/>
                          <a:ea typeface="Calibri" panose="020F0502020204030204" pitchFamily="34" charset="0"/>
                          <a:cs typeface="Times New Roman" panose="02020603050405020304" pitchFamily="18" charset="0"/>
                        </a:rPr>
                      </a:br>
                      <a:r>
                        <a:rPr lang="en-GB" sz="800">
                          <a:effectLst/>
                          <a:latin typeface="Arial" panose="020B0604020202020204" pitchFamily="34" charset="0"/>
                          <a:ea typeface="Calibri" panose="020F0502020204030204" pitchFamily="34" charset="0"/>
                          <a:cs typeface="Times New Roman" panose="02020603050405020304" pitchFamily="18" charset="0"/>
                        </a:rPr>
                        <a:t>23.401-3720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037333764"/>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a:t>CRs with dependencies to other agreed </a:t>
            </a:r>
            <a:r>
              <a:rPr lang="en-GB" sz="2000"/>
              <a:t>CRs within </a:t>
            </a:r>
            <a:r>
              <a:rPr lang="en-GB" sz="2000" dirty="0"/>
              <a:t>CT4.</a:t>
            </a:r>
          </a:p>
          <a:p>
            <a:pPr marL="0" indent="0">
              <a:buNone/>
            </a:pPr>
            <a:endParaRPr lang="en-US" sz="2000" dirty="0"/>
          </a:p>
          <a:p>
            <a:endParaRPr lang="de-DE" dirty="0"/>
          </a:p>
          <a:p>
            <a:pPr marL="0" indent="0">
              <a:buNone/>
            </a:pPr>
            <a:endParaRPr lang="de-DE" dirty="0"/>
          </a:p>
          <a:p>
            <a:endParaRPr lang="de-DE" dirty="0"/>
          </a:p>
          <a:p>
            <a:endParaRPr lang="de-DE" dirty="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142788383"/>
              </p:ext>
            </p:extLst>
          </p:nvPr>
        </p:nvGraphicFramePr>
        <p:xfrm>
          <a:off x="838200" y="2387241"/>
          <a:ext cx="9554658" cy="1529094"/>
        </p:xfrm>
        <a:graphic>
          <a:graphicData uri="http://schemas.openxmlformats.org/drawingml/2006/table">
            <a:tbl>
              <a:tblPr/>
              <a:tblGrid>
                <a:gridCol w="1296695">
                  <a:extLst>
                    <a:ext uri="{9D8B030D-6E8A-4147-A177-3AD203B41FA5}">
                      <a16:colId xmlns:a16="http://schemas.microsoft.com/office/drawing/2014/main" val="20000"/>
                    </a:ext>
                  </a:extLst>
                </a:gridCol>
                <a:gridCol w="4588956">
                  <a:extLst>
                    <a:ext uri="{9D8B030D-6E8A-4147-A177-3AD203B41FA5}">
                      <a16:colId xmlns:a16="http://schemas.microsoft.com/office/drawing/2014/main" val="20001"/>
                    </a:ext>
                  </a:extLst>
                </a:gridCol>
                <a:gridCol w="755612">
                  <a:extLst>
                    <a:ext uri="{9D8B030D-6E8A-4147-A177-3AD203B41FA5}">
                      <a16:colId xmlns:a16="http://schemas.microsoft.com/office/drawing/2014/main" val="20002"/>
                    </a:ext>
                  </a:extLst>
                </a:gridCol>
                <a:gridCol w="640628">
                  <a:extLst>
                    <a:ext uri="{9D8B030D-6E8A-4147-A177-3AD203B41FA5}">
                      <a16:colId xmlns:a16="http://schemas.microsoft.com/office/drawing/2014/main" val="20003"/>
                    </a:ext>
                  </a:extLst>
                </a:gridCol>
                <a:gridCol w="1399881">
                  <a:extLst>
                    <a:ext uri="{9D8B030D-6E8A-4147-A177-3AD203B41FA5}">
                      <a16:colId xmlns:a16="http://schemas.microsoft.com/office/drawing/2014/main" val="20004"/>
                    </a:ext>
                  </a:extLst>
                </a:gridCol>
                <a:gridCol w="872886">
                  <a:extLst>
                    <a:ext uri="{9D8B030D-6E8A-4147-A177-3AD203B41FA5}">
                      <a16:colId xmlns:a16="http://schemas.microsoft.com/office/drawing/2014/main" val="20005"/>
                    </a:ext>
                  </a:extLst>
                </a:gridCol>
              </a:tblGrid>
              <a:tr h="611637">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TD#</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Title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TS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CR</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Other Aff Specs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C4-230204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NF Set ID encoding for an AMF set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29.500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0370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23.003-0660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CT4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C4-230205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NF Set ID encoding for an AMF set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29.500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0371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23.003-0661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CT4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C4-230206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NF Set ID encoding for an AMF set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29.500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0372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23.003-0662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CT4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880006627"/>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Chair</a:t>
            </a: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en-US" altLang="fr-FR" dirty="0"/>
              <a:t>CT4#11</a:t>
            </a:r>
            <a:r>
              <a:rPr lang="en-DE" altLang="fr-FR" dirty="0"/>
              <a:t>4</a:t>
            </a:r>
            <a:r>
              <a:rPr lang="en-US" altLang="fr-FR" dirty="0"/>
              <a:t> </a:t>
            </a:r>
            <a:r>
              <a:rPr lang="en-DE" altLang="fr-FR" dirty="0"/>
              <a:t>A</a:t>
            </a:r>
            <a:r>
              <a:rPr lang="en-GB" altLang="fr-FR" dirty="0"/>
              <a:t>t</a:t>
            </a:r>
            <a:r>
              <a:rPr lang="en-DE" altLang="fr-FR" dirty="0"/>
              <a:t>h</a:t>
            </a:r>
            <a:r>
              <a:rPr lang="en-GB" altLang="fr-FR" dirty="0"/>
              <a:t>e</a:t>
            </a:r>
            <a:r>
              <a:rPr lang="en-DE" altLang="fr-FR" dirty="0"/>
              <a:t>n</a:t>
            </a:r>
            <a:r>
              <a:rPr lang="en-GB" altLang="fr-FR" dirty="0"/>
              <a:t>s</a:t>
            </a:r>
            <a:r>
              <a:rPr lang="en-US" altLang="fr-FR" dirty="0"/>
              <a:t> (</a:t>
            </a:r>
            <a:r>
              <a:rPr lang="en-GB" altLang="fr-FR" dirty="0"/>
              <a:t>GR</a:t>
            </a:r>
            <a:r>
              <a:rPr lang="en-US" altLang="fr-FR" dirty="0"/>
              <a:t>)</a:t>
            </a:r>
          </a:p>
          <a:p>
            <a:pPr lvl="2"/>
            <a:endParaRPr lang="en-US" altLang="fr-FR" dirty="0"/>
          </a:p>
          <a:p>
            <a:pPr lvl="1"/>
            <a:r>
              <a:rPr lang="en-US" altLang="fr-FR" dirty="0"/>
              <a:t>E-meetings replacing ordinary meeting:</a:t>
            </a:r>
          </a:p>
          <a:p>
            <a:pPr lvl="2"/>
            <a:r>
              <a:rPr lang="en-US" altLang="fr-FR" dirty="0"/>
              <a:t>none</a:t>
            </a:r>
          </a:p>
          <a:p>
            <a:pPr lvl="2"/>
            <a:endParaRPr lang="en-US" altLang="fr-FR" dirty="0"/>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en-US" altLang="fr-FR" dirty="0"/>
              <a:t>CT4#11</a:t>
            </a:r>
            <a:r>
              <a:rPr lang="en-DE" altLang="fr-FR" dirty="0"/>
              <a:t>6</a:t>
            </a:r>
            <a:r>
              <a:rPr lang="en-US" altLang="fr-FR" dirty="0"/>
              <a:t> </a:t>
            </a:r>
            <a:r>
              <a:rPr lang="en-DE" altLang="fr-FR" dirty="0"/>
              <a:t>B</a:t>
            </a:r>
            <a:r>
              <a:rPr lang="en-GB" altLang="fr-FR" dirty="0"/>
              <a:t>r</a:t>
            </a:r>
            <a:r>
              <a:rPr lang="en-DE" altLang="fr-FR" dirty="0"/>
              <a:t>a</a:t>
            </a:r>
            <a:r>
              <a:rPr lang="en-GB" altLang="fr-FR" dirty="0"/>
              <a:t>t</a:t>
            </a:r>
            <a:r>
              <a:rPr lang="en-DE" altLang="fr-FR" dirty="0"/>
              <a:t>i</a:t>
            </a:r>
            <a:r>
              <a:rPr lang="en-GB" altLang="fr-FR" dirty="0"/>
              <a:t>s</a:t>
            </a:r>
            <a:r>
              <a:rPr lang="en-DE" altLang="fr-FR" dirty="0"/>
              <a:t>l</a:t>
            </a:r>
            <a:r>
              <a:rPr lang="en-GB" altLang="fr-FR" dirty="0"/>
              <a:t>a</a:t>
            </a:r>
            <a:r>
              <a:rPr lang="en-DE" altLang="fr-FR" dirty="0"/>
              <a:t>v</a:t>
            </a:r>
            <a:r>
              <a:rPr lang="en-GB" altLang="fr-FR" dirty="0"/>
              <a:t>a</a:t>
            </a:r>
            <a:r>
              <a:rPr lang="en-US" altLang="fr-FR" dirty="0"/>
              <a:t> (SL)</a:t>
            </a:r>
          </a:p>
          <a:p>
            <a:pPr marL="914400" lvl="2" indent="0">
              <a:buNone/>
            </a:pPr>
            <a:endParaRPr lang="en-US" altLang="fr-FR" dirty="0"/>
          </a:p>
          <a:p>
            <a:pPr lvl="1"/>
            <a:r>
              <a:rPr lang="en-US" altLang="fr-FR" dirty="0"/>
              <a:t>E-meetings replacing ordinary meeting :</a:t>
            </a:r>
          </a:p>
          <a:p>
            <a:pPr lvl="2"/>
            <a:r>
              <a:rPr lang="en-DE" altLang="fr-FR" dirty="0"/>
              <a:t>C</a:t>
            </a:r>
            <a:r>
              <a:rPr lang="en-GB" altLang="fr-FR" dirty="0"/>
              <a:t>T</a:t>
            </a:r>
            <a:r>
              <a:rPr lang="en-DE" altLang="fr-FR" dirty="0"/>
              <a:t>4</a:t>
            </a:r>
            <a:r>
              <a:rPr lang="en-GB" altLang="fr-FR" dirty="0"/>
              <a:t>#115e</a:t>
            </a:r>
            <a:endParaRPr lang="en-US" altLang="fr-FR" dirty="0"/>
          </a:p>
          <a:p>
            <a:pPr marL="914400" lvl="2" indent="0">
              <a:buNone/>
            </a:pPr>
            <a:endParaRPr lang="en-US" altLang="fr-FR" dirty="0"/>
          </a:p>
          <a:p>
            <a:pPr marL="0" indent="0">
              <a:buNone/>
            </a:pPr>
            <a:endParaRPr lang="en-US" altLang="fr-FR"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918027" y="1822445"/>
            <a:ext cx="5257800" cy="4351338"/>
          </a:xfrm>
        </p:spPr>
        <p:txBody>
          <a:bodyPr/>
          <a:lstStyle/>
          <a:p>
            <a:r>
              <a:rPr lang="en-US" sz="2400" dirty="0"/>
              <a:t>Number of handled documents</a:t>
            </a:r>
          </a:p>
          <a:p>
            <a:pPr lvl="1"/>
            <a:r>
              <a:rPr lang="en-US" sz="1600" dirty="0"/>
              <a:t>657 in CT4#114</a:t>
            </a:r>
          </a:p>
          <a:p>
            <a:pPr lvl="1"/>
            <a:endParaRPr lang="en-GB" sz="1200" dirty="0"/>
          </a:p>
          <a:p>
            <a:r>
              <a:rPr lang="en-US" sz="2400" dirty="0"/>
              <a:t>Agreed CRs </a:t>
            </a:r>
          </a:p>
          <a:p>
            <a:pPr lvl="1"/>
            <a:r>
              <a:rPr lang="en-US" sz="1600" dirty="0"/>
              <a:t>Cat B(</a:t>
            </a:r>
            <a:r>
              <a:rPr lang="en-DE" sz="1600" dirty="0"/>
              <a:t>8</a:t>
            </a:r>
            <a:r>
              <a:rPr lang="en-US" sz="1600" dirty="0"/>
              <a:t>8)/F(1</a:t>
            </a:r>
            <a:r>
              <a:rPr lang="en-DE" sz="1600" dirty="0"/>
              <a:t>3</a:t>
            </a:r>
            <a:r>
              <a:rPr lang="en-US" sz="1600" dirty="0"/>
              <a:t>8)/D(</a:t>
            </a:r>
            <a:r>
              <a:rPr lang="en-DE" sz="1600" dirty="0"/>
              <a:t>4</a:t>
            </a:r>
            <a:r>
              <a:rPr lang="en-US" sz="1600" dirty="0"/>
              <a:t>) CT4#114</a:t>
            </a:r>
            <a:endParaRPr lang="en-DE" sz="1600" dirty="0"/>
          </a:p>
          <a:p>
            <a:pPr lvl="1"/>
            <a:r>
              <a:rPr lang="en-DE" sz="1600" dirty="0"/>
              <a:t>Rel-15 (1) , Rel-16 (9),</a:t>
            </a:r>
            <a:r>
              <a:rPr lang="en-GB" sz="1600" dirty="0"/>
              <a:t>R</a:t>
            </a:r>
            <a:r>
              <a:rPr lang="en-DE" sz="1600" dirty="0"/>
              <a:t>e</a:t>
            </a:r>
            <a:r>
              <a:rPr lang="en-GB" sz="1600" dirty="0"/>
              <a:t>l</a:t>
            </a:r>
            <a:r>
              <a:rPr lang="en-DE" sz="1600" dirty="0"/>
              <a:t>-17 (46), </a:t>
            </a:r>
            <a:r>
              <a:rPr lang="en-GB" sz="1600" dirty="0"/>
              <a:t>R</a:t>
            </a:r>
            <a:r>
              <a:rPr lang="en-DE" sz="1600" dirty="0"/>
              <a:t>e</a:t>
            </a:r>
            <a:r>
              <a:rPr lang="en-GB" sz="1600" dirty="0"/>
              <a:t>l</a:t>
            </a:r>
            <a:r>
              <a:rPr lang="en-DE" sz="1600" dirty="0"/>
              <a:t>-18 (170)</a:t>
            </a:r>
            <a:endParaRPr lang="en-US" sz="1600" dirty="0"/>
          </a:p>
          <a:p>
            <a:r>
              <a:rPr lang="en-US" sz="2400" dirty="0"/>
              <a:t>Agreed pCRs</a:t>
            </a:r>
          </a:p>
          <a:p>
            <a:pPr lvl="1"/>
            <a:r>
              <a:rPr lang="en-DE" sz="1600" dirty="0"/>
              <a:t>5</a:t>
            </a:r>
            <a:r>
              <a:rPr lang="en-US" sz="1600" dirty="0"/>
              <a:t> </a:t>
            </a:r>
            <a:r>
              <a:rPr lang="de-DE" sz="1600"/>
              <a:t>CT4#114</a:t>
            </a:r>
            <a:endParaRPr lang="de-DE" sz="1600" dirty="0"/>
          </a:p>
          <a:p>
            <a:r>
              <a:rPr lang="en-US" sz="2400" dirty="0"/>
              <a:t>Attendances</a:t>
            </a:r>
          </a:p>
          <a:p>
            <a:pPr marL="630238" lvl="2"/>
            <a:r>
              <a:rPr lang="en-US" altLang="fr-FR" sz="1600" dirty="0"/>
              <a:t>CT4#114 : </a:t>
            </a:r>
            <a:r>
              <a:rPr lang="en-DE" altLang="fr-FR" sz="1600" dirty="0"/>
              <a:t>212/195</a:t>
            </a:r>
            <a:r>
              <a:rPr lang="en-US" altLang="fr-FR" sz="1600" dirty="0"/>
              <a:t>  (+</a:t>
            </a:r>
            <a:r>
              <a:rPr lang="en-DE" altLang="fr-FR" sz="1600" dirty="0"/>
              <a:t>21</a:t>
            </a:r>
            <a:r>
              <a:rPr lang="en-US" altLang="fr-FR" sz="1600" dirty="0"/>
              <a:t> remote attendance)</a:t>
            </a:r>
            <a:br>
              <a:rPr lang="en-US" altLang="fr-FR" sz="1600" dirty="0"/>
            </a:br>
            <a:endParaRPr lang="en-US" altLang="fr-FR" sz="1000" dirty="0"/>
          </a:p>
          <a:p>
            <a:pPr lvl="2"/>
            <a:endParaRPr lang="en-US" altLang="fr-FR" sz="1600" dirty="0"/>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a:t>some statistics</a:t>
            </a:r>
          </a:p>
          <a:p>
            <a:pPr lvl="1"/>
            <a:r>
              <a:rPr lang="en-US" sz="2000" dirty="0"/>
              <a:t>In Meeting rooms  we  had 10 to 50 delegates depending on the topic.</a:t>
            </a:r>
          </a:p>
          <a:p>
            <a:pPr lvl="1"/>
            <a:r>
              <a:rPr lang="en-US" sz="2000" dirty="0"/>
              <a:t>Up to 5 delegates followed the  CT4 meeting</a:t>
            </a:r>
            <a:r>
              <a:rPr lang="de-DE" sz="2000" dirty="0"/>
              <a:t> using Microsoft Teams</a:t>
            </a:r>
          </a:p>
          <a:p>
            <a:pPr lvl="1"/>
            <a:r>
              <a:rPr lang="de-DE" sz="2000"/>
              <a:t>CT4#114 </a:t>
            </a:r>
            <a:r>
              <a:rPr lang="de-DE" sz="2000" dirty="0"/>
              <a:t>was 5 </a:t>
            </a:r>
            <a:r>
              <a:rPr lang="en-GB" sz="2000" dirty="0"/>
              <a:t>days</a:t>
            </a:r>
            <a:r>
              <a:rPr lang="de-DE" sz="2000" dirty="0"/>
              <a:t> </a:t>
            </a:r>
            <a:r>
              <a:rPr lang="en-GB" sz="2000" dirty="0"/>
              <a:t>long</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fr-FR" sz="3600" dirty="0"/>
              <a:t>New/revised 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1187428753"/>
              </p:ext>
            </p:extLst>
          </p:nvPr>
        </p:nvGraphicFramePr>
        <p:xfrm>
          <a:off x="439184" y="1906316"/>
          <a:ext cx="11022714" cy="3079429"/>
        </p:xfrm>
        <a:graphic>
          <a:graphicData uri="http://schemas.openxmlformats.org/drawingml/2006/table">
            <a:tbl>
              <a:tblPr firstRow="1" firstCol="1" bandRow="1"/>
              <a:tblGrid>
                <a:gridCol w="1365868">
                  <a:extLst>
                    <a:ext uri="{9D8B030D-6E8A-4147-A177-3AD203B41FA5}">
                      <a16:colId xmlns:a16="http://schemas.microsoft.com/office/drawing/2014/main" val="20000"/>
                    </a:ext>
                  </a:extLst>
                </a:gridCol>
                <a:gridCol w="3830412">
                  <a:extLst>
                    <a:ext uri="{9D8B030D-6E8A-4147-A177-3AD203B41FA5}">
                      <a16:colId xmlns:a16="http://schemas.microsoft.com/office/drawing/2014/main" val="20001"/>
                    </a:ext>
                  </a:extLst>
                </a:gridCol>
                <a:gridCol w="1477197">
                  <a:extLst>
                    <a:ext uri="{9D8B030D-6E8A-4147-A177-3AD203B41FA5}">
                      <a16:colId xmlns:a16="http://schemas.microsoft.com/office/drawing/2014/main" val="20002"/>
                    </a:ext>
                  </a:extLst>
                </a:gridCol>
                <a:gridCol w="4349237">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69935">
                <a:tc>
                  <a:txBody>
                    <a:bodyPr/>
                    <a:lstStyle/>
                    <a:p>
                      <a:pPr algn="l" fontAlgn="t"/>
                      <a:r>
                        <a:rPr lang="en-GB" sz="1200" b="0" i="0" u="none" strike="noStrike" dirty="0">
                          <a:solidFill>
                            <a:srgbClr val="000000"/>
                          </a:solidFill>
                          <a:effectLst/>
                          <a:latin typeface="Arial" panose="020B0604020202020204" pitchFamily="34" charset="0"/>
                        </a:rPr>
                        <a:t>CP-230023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200" b="0" i="0" u="none" strike="noStrike" dirty="0">
                          <a:solidFill>
                            <a:srgbClr val="000000"/>
                          </a:solidFill>
                          <a:effectLst/>
                          <a:latin typeface="Arial" panose="020B0604020202020204" pitchFamily="34" charset="0"/>
                        </a:rPr>
                        <a:t>CT aspects for the architectural enhancements for 5G Multicast-Broadcast services Phase 2</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effectLst/>
                          <a:latin typeface="Times New Roman" panose="02020603050405020304" pitchFamily="18" charset="0"/>
                          <a:ea typeface="Times New Roman" panose="02020603050405020304" pitchFamily="18" charset="0"/>
                        </a:rPr>
                        <a:t>Huawei</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DE" sz="1200" b="0" i="0" u="none" strike="noStrike" kern="1200">
                          <a:solidFill>
                            <a:srgbClr val="000000"/>
                          </a:solidFill>
                          <a:effectLst/>
                          <a:latin typeface="Arial" panose="020B0604020202020204" pitchFamily="34" charset="0"/>
                          <a:ea typeface="+mn-ea"/>
                          <a:cs typeface="+mn-cs"/>
                        </a:rPr>
                        <a:t>S</a:t>
                      </a:r>
                      <a:r>
                        <a:rPr lang="en-GB" sz="1200" b="0" i="0" u="none" strike="noStrike" kern="1200">
                          <a:solidFill>
                            <a:srgbClr val="000000"/>
                          </a:solidFill>
                          <a:effectLst/>
                          <a:latin typeface="Arial" panose="020B0604020202020204" pitchFamily="34" charset="0"/>
                          <a:ea typeface="+mn-ea"/>
                          <a:cs typeface="+mn-cs"/>
                        </a:rPr>
                        <a:t>pecify protocol enhancements and related APIs for the 5MBS Phase 2 based on the normative stage 2 technical specifications developed by SA2 WG, e.g. 3GPP Rel-18 3GPP TS 23.247</a:t>
                      </a:r>
                      <a:endParaRPr lang="en-US" sz="1200" b="0" i="0" u="none" strike="noStrike" kern="1200" dirty="0">
                        <a:solidFill>
                          <a:srgbClr val="000000"/>
                        </a:solidFill>
                        <a:effectLst/>
                        <a:latin typeface="Arial" panose="020B0604020202020204" pitchFamily="34" charset="0"/>
                        <a:ea typeface="+mn-ea"/>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6127">
                <a:tc>
                  <a:txBody>
                    <a:bodyPr/>
                    <a:lstStyle/>
                    <a:p>
                      <a:pPr algn="l" fontAlgn="t"/>
                      <a:r>
                        <a:rPr lang="en-GB" sz="1200" b="0" i="0" u="none" strike="noStrike" dirty="0">
                          <a:solidFill>
                            <a:srgbClr val="000000"/>
                          </a:solidFill>
                          <a:effectLst/>
                          <a:latin typeface="Arial" panose="020B0604020202020204" pitchFamily="34" charset="0"/>
                        </a:rPr>
                        <a:t>CP-230024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200" b="0" i="0" u="none" strike="noStrike" dirty="0">
                          <a:solidFill>
                            <a:srgbClr val="000000"/>
                          </a:solidFill>
                          <a:effectLst/>
                          <a:latin typeface="Arial" panose="020B0604020202020204" pitchFamily="34" charset="0"/>
                        </a:rPr>
                        <a:t>CT aspects of UPF enhancement for exposure and SBA</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effectLst/>
                          <a:latin typeface="Times New Roman" panose="02020603050405020304" pitchFamily="18" charset="0"/>
                          <a:ea typeface="Times New Roman" panose="02020603050405020304" pitchFamily="18" charset="0"/>
                        </a:rPr>
                        <a:t>China Mobile</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7000"/>
                        </a:lnSpc>
                        <a:spcAft>
                          <a:spcPts val="800"/>
                        </a:spcAft>
                      </a:pPr>
                      <a:r>
                        <a:rPr lang="en-US" sz="1200" b="0" i="0" u="none" strike="noStrike" kern="1200">
                          <a:solidFill>
                            <a:srgbClr val="000000"/>
                          </a:solidFill>
                          <a:effectLst/>
                          <a:latin typeface="Arial" panose="020B0604020202020204" pitchFamily="34" charset="0"/>
                          <a:ea typeface="+mn-ea"/>
                          <a:cs typeface="+mn-cs"/>
                        </a:rPr>
                        <a:t>specify the stage 3 aspects to support the UPF enhancement </a:t>
                      </a:r>
                      <a:r>
                        <a:rPr lang="en-GB" sz="1200" b="0" i="0" u="none" strike="noStrike" kern="1200">
                          <a:solidFill>
                            <a:srgbClr val="000000"/>
                          </a:solidFill>
                          <a:effectLst/>
                          <a:latin typeface="Arial" panose="020B0604020202020204" pitchFamily="34" charset="0"/>
                          <a:ea typeface="+mn-ea"/>
                          <a:cs typeface="+mn-cs"/>
                        </a:rPr>
                        <a:t>for Exposure and SBA </a:t>
                      </a:r>
                      <a:r>
                        <a:rPr lang="en-US" sz="1200" b="0" i="0" u="none" strike="noStrike" kern="1200">
                          <a:solidFill>
                            <a:srgbClr val="000000"/>
                          </a:solidFill>
                          <a:effectLst/>
                          <a:latin typeface="Arial" panose="020B0604020202020204" pitchFamily="34" charset="0"/>
                          <a:ea typeface="+mn-ea"/>
                          <a:cs typeface="+mn-cs"/>
                        </a:rPr>
                        <a:t>according to </a:t>
                      </a:r>
                      <a:r>
                        <a:rPr lang="en-GB" sz="1200" b="0" i="0" u="none" strike="noStrike" kern="1200">
                          <a:solidFill>
                            <a:srgbClr val="000000"/>
                          </a:solidFill>
                          <a:effectLst/>
                          <a:latin typeface="Arial" panose="020B0604020202020204" pitchFamily="34" charset="0"/>
                          <a:ea typeface="+mn-ea"/>
                          <a:cs typeface="+mn-cs"/>
                        </a:rPr>
                        <a:t>stage 2 requirements agreed under the stage 2 work item </a:t>
                      </a:r>
                      <a:r>
                        <a:rPr lang="en-US" sz="1200" b="0" i="0" u="none" strike="noStrike" kern="1200">
                          <a:solidFill>
                            <a:srgbClr val="000000"/>
                          </a:solidFill>
                          <a:effectLst/>
                          <a:latin typeface="Arial" panose="020B0604020202020204" pitchFamily="34" charset="0"/>
                          <a:ea typeface="+mn-ea"/>
                          <a:cs typeface="+mn-cs"/>
                        </a:rPr>
                        <a:t>UPEAS</a:t>
                      </a:r>
                      <a:endParaRPr lang="en-US" sz="1200" b="0" i="0" u="none" strike="noStrike" kern="1200" dirty="0">
                        <a:solidFill>
                          <a:srgbClr val="000000"/>
                        </a:solidFill>
                        <a:effectLst/>
                        <a:latin typeface="Arial" panose="020B0604020202020204" pitchFamily="34" charset="0"/>
                        <a:ea typeface="+mn-ea"/>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9935">
                <a:tc>
                  <a:txBody>
                    <a:bodyPr/>
                    <a:lstStyle/>
                    <a:p>
                      <a:pPr algn="l" fontAlgn="t"/>
                      <a:r>
                        <a:rPr lang="en-GB" sz="1200" b="0" i="0" u="none" strike="noStrike" dirty="0">
                          <a:solidFill>
                            <a:srgbClr val="000000"/>
                          </a:solidFill>
                          <a:effectLst/>
                          <a:latin typeface="Arial" panose="020B0604020202020204" pitchFamily="34" charset="0"/>
                        </a:rPr>
                        <a:t>CP-230025</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200" b="0" i="0" u="none" strike="noStrike" dirty="0">
                          <a:solidFill>
                            <a:srgbClr val="000000"/>
                          </a:solidFill>
                          <a:effectLst/>
                          <a:latin typeface="Arial" panose="020B0604020202020204" pitchFamily="34" charset="0"/>
                        </a:rPr>
                        <a:t>Enhancements on Service-based support for SMS in 5GC</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effectLst/>
                          <a:latin typeface="Times New Roman" panose="02020603050405020304" pitchFamily="18" charset="0"/>
                          <a:ea typeface="Times New Roman" panose="02020603050405020304" pitchFamily="18" charset="0"/>
                        </a:rPr>
                        <a:t>China Telecom</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DE" sz="1200" b="0" i="0" u="none" strike="noStrike" kern="1200">
                          <a:solidFill>
                            <a:srgbClr val="000000"/>
                          </a:solidFill>
                          <a:effectLst/>
                          <a:latin typeface="Arial" panose="020B0604020202020204" pitchFamily="34" charset="0"/>
                          <a:ea typeface="+mn-ea"/>
                          <a:cs typeface="+mn-cs"/>
                        </a:rPr>
                        <a:t>S</a:t>
                      </a:r>
                      <a:r>
                        <a:rPr lang="en-US" sz="1200" b="0" i="0" u="none" strike="noStrike" kern="1200">
                          <a:solidFill>
                            <a:srgbClr val="000000"/>
                          </a:solidFill>
                          <a:effectLst/>
                          <a:latin typeface="Arial" panose="020B0604020202020204" pitchFamily="34" charset="0"/>
                          <a:ea typeface="+mn-ea"/>
                          <a:cs typeface="+mn-cs"/>
                        </a:rPr>
                        <a:t>olve legacy problems of SMS_SBI (Rel-17), i.e. in</a:t>
                      </a:r>
                      <a:r>
                        <a:rPr lang="en-GB" sz="1200" b="0" i="0" u="none" strike="noStrike" kern="1200">
                          <a:solidFill>
                            <a:srgbClr val="000000"/>
                          </a:solidFill>
                          <a:effectLst/>
                          <a:latin typeface="Arial" panose="020B0604020202020204" pitchFamily="34" charset="0"/>
                          <a:ea typeface="+mn-ea"/>
                          <a:cs typeface="+mn-cs"/>
                        </a:rPr>
                        <a:t>compatibility problems and protocol selection problems</a:t>
                      </a:r>
                      <a:r>
                        <a:rPr lang="en-US" sz="1200" b="0" i="0" u="none" strike="noStrike" kern="1200">
                          <a:solidFill>
                            <a:srgbClr val="000000"/>
                          </a:solidFill>
                          <a:effectLst/>
                          <a:latin typeface="Arial" panose="020B0604020202020204" pitchFamily="34" charset="0"/>
                          <a:ea typeface="+mn-ea"/>
                          <a:cs typeface="+mn-cs"/>
                        </a:rPr>
                        <a:t>, and make SBI-based SMS NFs and legacy SMS NFs work in harmony</a:t>
                      </a:r>
                      <a:r>
                        <a:rPr lang="en-US" sz="1800" kern="1200">
                          <a:solidFill>
                            <a:schemeClr val="tx1"/>
                          </a:solidFill>
                          <a:effectLst/>
                          <a:latin typeface="+mn-lt"/>
                          <a:ea typeface="+mn-ea"/>
                          <a:cs typeface="+mn-cs"/>
                        </a:rPr>
                        <a:t>.</a:t>
                      </a:r>
                      <a:endParaRPr lang="en-US"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294885">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0" i="0" u="none" strike="noStrike">
                          <a:solidFill>
                            <a:srgbClr val="000000"/>
                          </a:solidFill>
                          <a:effectLst/>
                          <a:latin typeface="Arial" panose="020B0604020202020204" pitchFamily="34" charset="0"/>
                        </a:rPr>
                        <a:t>CP-23002</a:t>
                      </a:r>
                      <a:r>
                        <a:rPr lang="en-DE" sz="1200" b="0" i="0" u="none" strike="noStrike">
                          <a:solidFill>
                            <a:srgbClr val="000000"/>
                          </a:solidFill>
                          <a:effectLst/>
                          <a:latin typeface="Arial" panose="020B0604020202020204" pitchFamily="34" charset="0"/>
                        </a:rPr>
                        <a:t>6</a:t>
                      </a:r>
                      <a:endParaRPr lang="en-GB" sz="1200" b="0" i="0" u="none" strike="noStrike">
                        <a:solidFill>
                          <a:srgbClr val="000000"/>
                        </a:solidFill>
                        <a:effectLst/>
                        <a:latin typeface="Arial" panose="020B0604020202020204" pitchFamily="34" charset="0"/>
                      </a:endParaRPr>
                    </a:p>
                    <a:p>
                      <a:pPr algn="l" fontAlgn="t"/>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200" b="0" i="0" u="none" strike="noStrike" kern="1200" dirty="0">
                          <a:solidFill>
                            <a:srgbClr val="000000"/>
                          </a:solidFill>
                          <a:effectLst/>
                          <a:latin typeface="Arial" panose="020B0604020202020204" pitchFamily="34" charset="0"/>
                          <a:ea typeface="+mn-ea"/>
                          <a:cs typeface="+mn-cs"/>
                        </a:rPr>
                        <a:t>Revised WID on CT aspects of enhancement to the 5GC location services - phase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effectLst/>
                          <a:latin typeface="Times New Roman" panose="02020603050405020304" pitchFamily="18" charset="0"/>
                          <a:ea typeface="Times New Roman" panose="02020603050405020304" pitchFamily="18" charset="0"/>
                        </a:rPr>
                        <a:t>CATT</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DE" sz="1000" kern="1200">
                          <a:solidFill>
                            <a:schemeClr val="tx1"/>
                          </a:solidFill>
                          <a:effectLst/>
                          <a:latin typeface="Arial "/>
                          <a:ea typeface="Calibri" panose="020F0502020204030204" pitchFamily="34" charset="0"/>
                          <a:cs typeface="Times New Roman" panose="02020603050405020304" pitchFamily="18" charset="0"/>
                        </a:rPr>
                        <a:t>e.</a:t>
                      </a:r>
                      <a:r>
                        <a:rPr lang="en-GB" sz="1000" kern="1200">
                          <a:solidFill>
                            <a:schemeClr val="tx1"/>
                          </a:solidFill>
                          <a:effectLst/>
                          <a:latin typeface="Arial "/>
                          <a:ea typeface="Calibri" panose="020F0502020204030204" pitchFamily="34" charset="0"/>
                          <a:cs typeface="Times New Roman" panose="02020603050405020304" pitchFamily="18" charset="0"/>
                        </a:rPr>
                        <a:t>g</a:t>
                      </a:r>
                      <a:r>
                        <a:rPr lang="en-DE" sz="1200" b="0" i="0" u="none" strike="noStrike" kern="1200">
                          <a:solidFill>
                            <a:srgbClr val="000000"/>
                          </a:solidFill>
                          <a:effectLst/>
                          <a:latin typeface="Arial" panose="020B0604020202020204" pitchFamily="34" charset="0"/>
                          <a:ea typeface="+mn-ea"/>
                          <a:cs typeface="+mn-cs"/>
                        </a:rPr>
                        <a:t>. </a:t>
                      </a:r>
                      <a:r>
                        <a:rPr lang="en-US" sz="1200" b="0" i="0" u="none" strike="noStrike" kern="1200">
                          <a:solidFill>
                            <a:srgbClr val="000000"/>
                          </a:solidFill>
                          <a:effectLst/>
                          <a:latin typeface="Arial" panose="020B0604020202020204" pitchFamily="34" charset="0"/>
                          <a:ea typeface="+mn-ea"/>
                          <a:cs typeface="+mn-cs"/>
                        </a:rPr>
                        <a:t>Impact to the </a:t>
                      </a:r>
                      <a:r>
                        <a:rPr lang="en-GB" sz="1200" b="0" i="0" u="none" strike="noStrike" kern="1200">
                          <a:solidFill>
                            <a:srgbClr val="000000"/>
                          </a:solidFill>
                          <a:effectLst/>
                          <a:latin typeface="Arial" panose="020B0604020202020204" pitchFamily="34" charset="0"/>
                          <a:ea typeface="+mn-ea"/>
                          <a:cs typeface="+mn-cs"/>
                        </a:rPr>
                        <a:t>Supplementary services to support user plane positioning procedures</a:t>
                      </a:r>
                      <a:r>
                        <a:rPr lang="en-DE" sz="1200" b="0" i="0" u="none" strike="noStrike" kern="1200">
                          <a:solidFill>
                            <a:srgbClr val="000000"/>
                          </a:solidFill>
                          <a:effectLst/>
                          <a:latin typeface="Arial" panose="020B0604020202020204" pitchFamily="34" charset="0"/>
                          <a:ea typeface="+mn-ea"/>
                          <a:cs typeface="+mn-cs"/>
                        </a:rPr>
                        <a:t> </a:t>
                      </a:r>
                      <a:r>
                        <a:rPr lang="en-GB" sz="1200" b="0" i="0" u="none" strike="noStrike" kern="1200">
                          <a:solidFill>
                            <a:srgbClr val="000000"/>
                          </a:solidFill>
                          <a:effectLst/>
                          <a:latin typeface="Arial" panose="020B0604020202020204" pitchFamily="34" charset="0"/>
                          <a:ea typeface="+mn-ea"/>
                          <a:cs typeface="+mn-cs"/>
                        </a:rPr>
                        <a:t>a</a:t>
                      </a:r>
                      <a:r>
                        <a:rPr lang="en-DE" sz="1200" b="0" i="0" u="none" strike="noStrike" kern="1200">
                          <a:solidFill>
                            <a:srgbClr val="000000"/>
                          </a:solidFill>
                          <a:effectLst/>
                          <a:latin typeface="Arial" panose="020B0604020202020204" pitchFamily="34" charset="0"/>
                          <a:ea typeface="+mn-ea"/>
                          <a:cs typeface="+mn-cs"/>
                        </a:rPr>
                        <a:t>r</a:t>
                      </a:r>
                      <a:r>
                        <a:rPr lang="en-GB" sz="1200" b="0" i="0" u="none" strike="noStrike" kern="1200">
                          <a:solidFill>
                            <a:srgbClr val="000000"/>
                          </a:solidFill>
                          <a:effectLst/>
                          <a:latin typeface="Arial" panose="020B0604020202020204" pitchFamily="34" charset="0"/>
                          <a:ea typeface="+mn-ea"/>
                          <a:cs typeface="+mn-cs"/>
                        </a:rPr>
                        <a:t>e</a:t>
                      </a:r>
                      <a:r>
                        <a:rPr lang="en-DE" sz="1200" b="0" i="0" u="none" strike="noStrike" kern="1200">
                          <a:solidFill>
                            <a:srgbClr val="000000"/>
                          </a:solidFill>
                          <a:effectLst/>
                          <a:latin typeface="Arial" panose="020B0604020202020204" pitchFamily="34" charset="0"/>
                          <a:ea typeface="+mn-ea"/>
                          <a:cs typeface="+mn-cs"/>
                        </a:rPr>
                        <a:t> </a:t>
                      </a:r>
                      <a:r>
                        <a:rPr lang="en-GB" sz="1200" b="0" i="0" u="none" strike="noStrike" kern="1200">
                          <a:solidFill>
                            <a:srgbClr val="000000"/>
                          </a:solidFill>
                          <a:effectLst/>
                          <a:latin typeface="Arial" panose="020B0604020202020204" pitchFamily="34" charset="0"/>
                          <a:ea typeface="+mn-ea"/>
                          <a:cs typeface="+mn-cs"/>
                        </a:rPr>
                        <a:t>a</a:t>
                      </a:r>
                      <a:r>
                        <a:rPr lang="en-DE" sz="1200" b="0" i="0" u="none" strike="noStrike" kern="1200">
                          <a:solidFill>
                            <a:srgbClr val="000000"/>
                          </a:solidFill>
                          <a:effectLst/>
                          <a:latin typeface="Arial" panose="020B0604020202020204" pitchFamily="34" charset="0"/>
                          <a:ea typeface="+mn-ea"/>
                          <a:cs typeface="+mn-cs"/>
                        </a:rPr>
                        <a:t>d</a:t>
                      </a:r>
                      <a:r>
                        <a:rPr lang="en-GB" sz="1200" b="0" i="0" u="none" strike="noStrike" kern="1200">
                          <a:solidFill>
                            <a:srgbClr val="000000"/>
                          </a:solidFill>
                          <a:effectLst/>
                          <a:latin typeface="Arial" panose="020B0604020202020204" pitchFamily="34" charset="0"/>
                          <a:ea typeface="+mn-ea"/>
                          <a:cs typeface="+mn-cs"/>
                        </a:rPr>
                        <a:t>d</a:t>
                      </a:r>
                      <a:r>
                        <a:rPr lang="en-DE" sz="1200" b="0" i="0" u="none" strike="noStrike" kern="1200">
                          <a:solidFill>
                            <a:srgbClr val="000000"/>
                          </a:solidFill>
                          <a:effectLst/>
                          <a:latin typeface="Arial" panose="020B0604020202020204" pitchFamily="34" charset="0"/>
                          <a:ea typeface="+mn-ea"/>
                          <a:cs typeface="+mn-cs"/>
                        </a:rPr>
                        <a:t>e</a:t>
                      </a:r>
                      <a:r>
                        <a:rPr lang="en-GB" sz="1200" b="0" i="0" u="none" strike="noStrike" kern="1200">
                          <a:solidFill>
                            <a:srgbClr val="000000"/>
                          </a:solidFill>
                          <a:effectLst/>
                          <a:latin typeface="Arial" panose="020B0604020202020204" pitchFamily="34" charset="0"/>
                          <a:ea typeface="+mn-ea"/>
                          <a:cs typeface="+mn-cs"/>
                        </a:rPr>
                        <a:t>d</a:t>
                      </a:r>
                      <a:endParaRPr lang="en-GB" sz="1200" b="0" i="0" u="none" strike="noStrike" kern="1200" dirty="0">
                        <a:solidFill>
                          <a:srgbClr val="000000"/>
                        </a:solidFill>
                        <a:effectLst/>
                        <a:latin typeface="Arial" panose="020B0604020202020204" pitchFamily="34" charset="0"/>
                        <a:ea typeface="+mn-ea"/>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72217153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a:t>New/revised endorsed  Study/Work Items by CT4</a:t>
            </a:r>
          </a:p>
        </p:txBody>
      </p:sp>
      <p:graphicFrame>
        <p:nvGraphicFramePr>
          <p:cNvPr id="4" name="Tableau 3"/>
          <p:cNvGraphicFramePr>
            <a:graphicFrameLocks noGrp="1"/>
          </p:cNvGraphicFramePr>
          <p:nvPr>
            <p:extLst>
              <p:ext uri="{D42A27DB-BD31-4B8C-83A1-F6EECF244321}">
                <p14:modId xmlns:p14="http://schemas.microsoft.com/office/powerpoint/2010/main" val="123273399"/>
              </p:ext>
            </p:extLst>
          </p:nvPr>
        </p:nvGraphicFramePr>
        <p:xfrm>
          <a:off x="510261" y="1965478"/>
          <a:ext cx="10919739" cy="4099539"/>
        </p:xfrm>
        <a:graphic>
          <a:graphicData uri="http://schemas.openxmlformats.org/drawingml/2006/table">
            <a:tbl>
              <a:tblPr firstRow="1" firstCol="1" bandRow="1"/>
              <a:tblGrid>
                <a:gridCol w="1351186">
                  <a:extLst>
                    <a:ext uri="{9D8B030D-6E8A-4147-A177-3AD203B41FA5}">
                      <a16:colId xmlns:a16="http://schemas.microsoft.com/office/drawing/2014/main" val="20000"/>
                    </a:ext>
                  </a:extLst>
                </a:gridCol>
                <a:gridCol w="3979646">
                  <a:extLst>
                    <a:ext uri="{9D8B030D-6E8A-4147-A177-3AD203B41FA5}">
                      <a16:colId xmlns:a16="http://schemas.microsoft.com/office/drawing/2014/main" val="20001"/>
                    </a:ext>
                  </a:extLst>
                </a:gridCol>
                <a:gridCol w="1569740">
                  <a:extLst>
                    <a:ext uri="{9D8B030D-6E8A-4147-A177-3AD203B41FA5}">
                      <a16:colId xmlns:a16="http://schemas.microsoft.com/office/drawing/2014/main" val="20002"/>
                    </a:ext>
                  </a:extLst>
                </a:gridCol>
                <a:gridCol w="4019167">
                  <a:extLst>
                    <a:ext uri="{9D8B030D-6E8A-4147-A177-3AD203B41FA5}">
                      <a16:colId xmlns:a16="http://schemas.microsoft.com/office/drawing/2014/main" val="20003"/>
                    </a:ext>
                  </a:extLst>
                </a:gridCol>
              </a:tblGrid>
              <a:tr h="450436">
                <a:tc>
                  <a:txBody>
                    <a:bodyPr/>
                    <a:lstStyle/>
                    <a:p>
                      <a:pPr algn="ctr" fontAlgn="auto" hangingPunct="1">
                        <a:spcAft>
                          <a:spcPts val="0"/>
                        </a:spcAft>
                      </a:pPr>
                      <a:r>
                        <a:rPr lang="fr-FR" sz="1400" b="1">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89577">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CP-230192</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WID </a:t>
                      </a:r>
                      <a:r>
                        <a:rPr lang="en-GB" sz="1000" dirty="0">
                          <a:solidFill>
                            <a:srgbClr val="000000"/>
                          </a:solidFill>
                          <a:effectLst/>
                          <a:latin typeface="Arial" panose="020B0604020202020204" pitchFamily="34" charset="0"/>
                          <a:ea typeface="Times New Roman" panose="02020603050405020304" pitchFamily="18" charset="0"/>
                        </a:rPr>
                        <a:t>for CT aspect </a:t>
                      </a:r>
                      <a:r>
                        <a:rPr lang="en-GB" sz="1000">
                          <a:solidFill>
                            <a:srgbClr val="000000"/>
                          </a:solidFill>
                          <a:effectLst/>
                          <a:latin typeface="Arial" panose="020B0604020202020204" pitchFamily="34" charset="0"/>
                          <a:ea typeface="Times New Roman" panose="02020603050405020304" pitchFamily="18" charset="0"/>
                        </a:rPr>
                        <a:t>of Architecture Enhancements for vehicle Mounted Relays</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Qualcomm Korea</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a:solidFill>
                            <a:srgbClr val="000000"/>
                          </a:solidFill>
                          <a:effectLst/>
                          <a:latin typeface="Arial" panose="020B0604020202020204" pitchFamily="34" charset="0"/>
                          <a:ea typeface="+mn-ea"/>
                          <a:cs typeface="+mn-cs"/>
                        </a:rPr>
                        <a:t>develop the stage 3 for the stage 2 requirements agreed under the VMR stage 2 work item</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n </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T4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p</a:t>
                      </a:r>
                      <a:r>
                        <a:rPr lang="en-DE" sz="1000" kern="1200">
                          <a:solidFill>
                            <a:srgbClr val="000000"/>
                          </a:solidFill>
                          <a:effectLst/>
                          <a:latin typeface="Arial" panose="020B0604020202020204" pitchFamily="34" charset="0"/>
                          <a:ea typeface="+mn-ea"/>
                          <a:cs typeface="+mn-cs"/>
                        </a:rPr>
                        <a:t>a</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d </a:t>
                      </a:r>
                      <a:r>
                        <a:rPr lang="en-GB" sz="1000" kern="1200">
                          <a:solidFill>
                            <a:srgbClr val="000000"/>
                          </a:solidFill>
                          <a:effectLst/>
                          <a:latin typeface="Arial" panose="020B0604020202020204" pitchFamily="34" charset="0"/>
                          <a:ea typeface="+mn-ea"/>
                          <a:cs typeface="+mn-cs"/>
                        </a:rPr>
                        <a:t>n</a:t>
                      </a:r>
                      <a:r>
                        <a:rPr lang="en-DE" sz="1000" kern="1200">
                          <a:solidFill>
                            <a:srgbClr val="000000"/>
                          </a:solidFill>
                          <a:effectLst/>
                          <a:latin typeface="Arial" panose="020B0604020202020204" pitchFamily="34" charset="0"/>
                          <a:ea typeface="+mn-ea"/>
                          <a:cs typeface="+mn-cs"/>
                        </a:rPr>
                        <a:t>o</a:t>
                      </a:r>
                      <a:r>
                        <a:rPr lang="en-GB" sz="1000" kern="1200">
                          <a:solidFill>
                            <a:srgbClr val="000000"/>
                          </a:solidFill>
                          <a:effectLst/>
                          <a:latin typeface="Arial" panose="020B0604020202020204" pitchFamily="34" charset="0"/>
                          <a:ea typeface="+mn-ea"/>
                          <a:cs typeface="+mn-cs"/>
                        </a:rPr>
                        <a:t>d</a:t>
                      </a:r>
                      <a:r>
                        <a:rPr lang="en-DE" sz="1000" kern="1200">
                          <a:solidFill>
                            <a:srgbClr val="000000"/>
                          </a:solidFill>
                          <a:effectLst/>
                          <a:latin typeface="Arial" panose="020B0604020202020204" pitchFamily="34" charset="0"/>
                          <a:ea typeface="+mn-ea"/>
                          <a:cs typeface="+mn-cs"/>
                        </a:rPr>
                        <a:t>e</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F</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N</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F</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L</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F</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U</a:t>
                      </a:r>
                      <a:r>
                        <a:rPr lang="en-DE" sz="1000" kern="1200">
                          <a:solidFill>
                            <a:srgbClr val="000000"/>
                          </a:solidFill>
                          <a:effectLst/>
                          <a:latin typeface="Arial" panose="020B0604020202020204" pitchFamily="34" charset="0"/>
                          <a:ea typeface="+mn-ea"/>
                          <a:cs typeface="+mn-cs"/>
                        </a:rPr>
                        <a:t>D</a:t>
                      </a:r>
                      <a:r>
                        <a:rPr lang="en-GB" sz="1000" kern="1200">
                          <a:solidFill>
                            <a:srgbClr val="000000"/>
                          </a:solidFill>
                          <a:effectLst/>
                          <a:latin typeface="Arial" panose="020B0604020202020204" pitchFamily="34" charset="0"/>
                          <a:ea typeface="+mn-ea"/>
                          <a:cs typeface="+mn-cs"/>
                        </a:rPr>
                        <a:t>M</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U</a:t>
                      </a:r>
                      <a:r>
                        <a:rPr lang="en-DE" sz="1000" kern="1200">
                          <a:solidFill>
                            <a:srgbClr val="000000"/>
                          </a:solidFill>
                          <a:effectLst/>
                          <a:latin typeface="Arial" panose="020B0604020202020204" pitchFamily="34" charset="0"/>
                          <a:ea typeface="+mn-ea"/>
                          <a:cs typeface="+mn-cs"/>
                        </a:rPr>
                        <a:t>D</a:t>
                      </a:r>
                      <a:r>
                        <a:rPr lang="en-GB" sz="1000" kern="1200">
                          <a:solidFill>
                            <a:srgbClr val="000000"/>
                          </a:solidFill>
                          <a:effectLst/>
                          <a:latin typeface="Arial" panose="020B0604020202020204" pitchFamily="34" charset="0"/>
                          <a:ea typeface="+mn-ea"/>
                          <a:cs typeface="+mn-cs"/>
                        </a:rPr>
                        <a:t>R</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n</a:t>
                      </a:r>
                      <a:r>
                        <a:rPr lang="en-GB" sz="1000" kern="1200">
                          <a:solidFill>
                            <a:srgbClr val="000000"/>
                          </a:solidFill>
                          <a:effectLst/>
                          <a:latin typeface="Arial" panose="020B0604020202020204" pitchFamily="34" charset="0"/>
                          <a:ea typeface="+mn-ea"/>
                          <a:cs typeface="+mn-cs"/>
                        </a:rPr>
                        <a:t>d</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M</a:t>
                      </a:r>
                      <a:r>
                        <a:rPr lang="en-DE" sz="1000" kern="1200">
                          <a:solidFill>
                            <a:srgbClr val="000000"/>
                          </a:solidFill>
                          <a:effectLst/>
                          <a:latin typeface="Arial" panose="020B0604020202020204" pitchFamily="34" charset="0"/>
                          <a:ea typeface="+mn-ea"/>
                          <a:cs typeface="+mn-cs"/>
                        </a:rPr>
                        <a:t>B</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R.</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5"/>
                  </a:ext>
                </a:extLst>
              </a:tr>
              <a:tr h="360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a:t>
                      </a:r>
                      <a:r>
                        <a:rPr kumimoji="0" lang="en-DE"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117</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DE" sz="1000">
                          <a:solidFill>
                            <a:srgbClr val="000000"/>
                          </a:solidFill>
                          <a:effectLst/>
                          <a:latin typeface="Arial" panose="020B0604020202020204" pitchFamily="34" charset="0"/>
                          <a:ea typeface="Times New Roman" panose="02020603050405020304" pitchFamily="18" charset="0"/>
                        </a:rPr>
                        <a:t>N</a:t>
                      </a:r>
                      <a:r>
                        <a:rPr lang="en-GB" sz="1000">
                          <a:solidFill>
                            <a:srgbClr val="000000"/>
                          </a:solidFill>
                          <a:effectLst/>
                          <a:latin typeface="Arial" panose="020B0604020202020204" pitchFamily="34" charset="0"/>
                          <a:ea typeface="Times New Roman" panose="02020603050405020304" pitchFamily="18" charset="0"/>
                        </a:rPr>
                        <a:t>ew </a:t>
                      </a:r>
                      <a:r>
                        <a:rPr lang="en-GB" sz="1000" dirty="0">
                          <a:solidFill>
                            <a:srgbClr val="000000"/>
                          </a:solidFill>
                          <a:effectLst/>
                          <a:latin typeface="Arial" panose="020B0604020202020204" pitchFamily="34" charset="0"/>
                          <a:ea typeface="Times New Roman" panose="02020603050405020304" pitchFamily="18" charset="0"/>
                        </a:rPr>
                        <a:t>WID on CT aspect of System Support for AI/ML-based Services</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Samsung</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a:solidFill>
                            <a:srgbClr val="000000"/>
                          </a:solidFill>
                          <a:effectLst/>
                          <a:latin typeface="Arial" panose="020B0604020202020204" pitchFamily="34" charset="0"/>
                          <a:ea typeface="+mn-ea"/>
                          <a:cs typeface="+mn-cs"/>
                        </a:rPr>
                        <a:t>specify the CT aspects of System Support for AI/ML-based Services in order to enhance the CT WGs specifications based on the stage-2 requirements</a:t>
                      </a:r>
                      <a:endParaRPr lang="en-US" sz="1000"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321615080"/>
                  </a:ext>
                </a:extLst>
              </a:tr>
              <a:tr h="360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a:t>
                      </a:r>
                      <a:r>
                        <a:rPr kumimoji="0" lang="en-DE"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194</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New </a:t>
                      </a:r>
                      <a:r>
                        <a:rPr lang="en-GB" sz="1000" dirty="0">
                          <a:solidFill>
                            <a:srgbClr val="000000"/>
                          </a:solidFill>
                          <a:effectLst/>
                          <a:latin typeface="Arial" panose="020B0604020202020204" pitchFamily="34" charset="0"/>
                          <a:ea typeface="Times New Roman" panose="02020603050405020304" pitchFamily="18" charset="0"/>
                        </a:rPr>
                        <a:t>WID on Stage 3 of Network Slicing Phase 3</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ZTE</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a:solidFill>
                            <a:srgbClr val="000000"/>
                          </a:solidFill>
                          <a:effectLst/>
                          <a:latin typeface="Arial" panose="020B0604020202020204" pitchFamily="34" charset="0"/>
                          <a:ea typeface="+mn-ea"/>
                          <a:cs typeface="+mn-cs"/>
                        </a:rPr>
                        <a:t>to support the stage 2 requirements on network slicing phase 3 as defined in TS 23.501, TS 23.502 and TS 23.503</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p</a:t>
                      </a:r>
                      <a:r>
                        <a:rPr lang="en-DE" sz="1000" kern="1200">
                          <a:solidFill>
                            <a:srgbClr val="000000"/>
                          </a:solidFill>
                          <a:effectLst/>
                          <a:latin typeface="Arial" panose="020B0604020202020204" pitchFamily="34" charset="0"/>
                          <a:ea typeface="+mn-ea"/>
                          <a:cs typeface="+mn-cs"/>
                        </a:rPr>
                        <a:t>a</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n </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T4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a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to support alternative S-NSSAI handling</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to support both centralized NSACF architecture and hierarchical NSACF </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to support slice-specific policies to enforce network controlled S-NSSAI de-registration and PDU session release for S-NSSAIs subject to network control</a:t>
                      </a:r>
                      <a:endParaRPr lang="en-US" sz="1000"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23380756"/>
                  </a:ext>
                </a:extLst>
              </a:tr>
              <a:tr h="360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a:t>
                      </a:r>
                      <a:r>
                        <a:rPr kumimoji="0" lang="en-DE"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187</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Revised </a:t>
                      </a:r>
                      <a:r>
                        <a:rPr lang="en-GB" sz="1000" dirty="0">
                          <a:solidFill>
                            <a:srgbClr val="000000"/>
                          </a:solidFill>
                          <a:effectLst/>
                          <a:latin typeface="Arial" panose="020B0604020202020204" pitchFamily="34" charset="0"/>
                          <a:ea typeface="Times New Roman" panose="02020603050405020304" pitchFamily="18" charset="0"/>
                        </a:rPr>
                        <a:t>WID on support for 5WWC Phase 2</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Nokia, Nokia Shanghai Bell</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DE" sz="1000" kern="1200">
                          <a:solidFill>
                            <a:srgbClr val="000000"/>
                          </a:solidFill>
                          <a:effectLst/>
                          <a:latin typeface="Arial" panose="020B0604020202020204" pitchFamily="34" charset="0"/>
                          <a:ea typeface="Times New Roman" panose="02020603050405020304" pitchFamily="18" charset="0"/>
                          <a:cs typeface="+mn-cs"/>
                        </a:rPr>
                        <a:t>C</a:t>
                      </a:r>
                      <a:r>
                        <a:rPr lang="en-GB" sz="1000" kern="1200">
                          <a:solidFill>
                            <a:srgbClr val="000000"/>
                          </a:solidFill>
                          <a:effectLst/>
                          <a:latin typeface="Arial" panose="020B0604020202020204" pitchFamily="34" charset="0"/>
                          <a:ea typeface="Times New Roman" panose="02020603050405020304" pitchFamily="18" charset="0"/>
                          <a:cs typeface="+mn-cs"/>
                        </a:rPr>
                        <a:t>T</a:t>
                      </a:r>
                      <a:r>
                        <a:rPr lang="en-DE" sz="1000" kern="1200">
                          <a:solidFill>
                            <a:srgbClr val="000000"/>
                          </a:solidFill>
                          <a:effectLst/>
                          <a:latin typeface="Arial" panose="020B0604020202020204" pitchFamily="34" charset="0"/>
                          <a:ea typeface="Times New Roman" panose="02020603050405020304" pitchFamily="18" charset="0"/>
                          <a:cs typeface="+mn-cs"/>
                        </a:rPr>
                        <a:t>4 </a:t>
                      </a:r>
                      <a:r>
                        <a:rPr lang="en-GB" sz="1000" kern="1200">
                          <a:solidFill>
                            <a:srgbClr val="000000"/>
                          </a:solidFill>
                          <a:effectLst/>
                          <a:latin typeface="Arial" panose="020B0604020202020204" pitchFamily="34" charset="0"/>
                          <a:ea typeface="Times New Roman" panose="02020603050405020304" pitchFamily="18" charset="0"/>
                          <a:cs typeface="+mn-cs"/>
                        </a:rPr>
                        <a:t>i</a:t>
                      </a:r>
                      <a:r>
                        <a:rPr lang="en-DE" sz="1000" kern="1200">
                          <a:solidFill>
                            <a:srgbClr val="000000"/>
                          </a:solidFill>
                          <a:effectLst/>
                          <a:latin typeface="Arial" panose="020B0604020202020204" pitchFamily="34" charset="0"/>
                          <a:ea typeface="Times New Roman" panose="02020603050405020304" pitchFamily="18" charset="0"/>
                          <a:cs typeface="+mn-cs"/>
                        </a:rPr>
                        <a:t>m</a:t>
                      </a:r>
                      <a:r>
                        <a:rPr lang="en-GB" sz="1000" kern="1200">
                          <a:solidFill>
                            <a:srgbClr val="000000"/>
                          </a:solidFill>
                          <a:effectLst/>
                          <a:latin typeface="Arial" panose="020B0604020202020204" pitchFamily="34" charset="0"/>
                          <a:ea typeface="Times New Roman" panose="02020603050405020304" pitchFamily="18" charset="0"/>
                          <a:cs typeface="+mn-cs"/>
                        </a:rPr>
                        <a:t>p</a:t>
                      </a:r>
                      <a:r>
                        <a:rPr lang="en-DE" sz="1000" kern="1200">
                          <a:solidFill>
                            <a:srgbClr val="000000"/>
                          </a:solidFill>
                          <a:effectLst/>
                          <a:latin typeface="Arial" panose="020B0604020202020204" pitchFamily="34" charset="0"/>
                          <a:ea typeface="Times New Roman" panose="02020603050405020304" pitchFamily="18" charset="0"/>
                          <a:cs typeface="+mn-cs"/>
                        </a:rPr>
                        <a:t>a</a:t>
                      </a:r>
                      <a:r>
                        <a:rPr lang="en-GB" sz="1000" kern="1200">
                          <a:solidFill>
                            <a:srgbClr val="000000"/>
                          </a:solidFill>
                          <a:effectLst/>
                          <a:latin typeface="Arial" panose="020B0604020202020204" pitchFamily="34" charset="0"/>
                          <a:ea typeface="Times New Roman" panose="02020603050405020304" pitchFamily="18" charset="0"/>
                          <a:cs typeface="+mn-cs"/>
                        </a:rPr>
                        <a:t>c</a:t>
                      </a:r>
                      <a:r>
                        <a:rPr lang="en-DE" sz="1000" kern="1200">
                          <a:solidFill>
                            <a:srgbClr val="000000"/>
                          </a:solidFill>
                          <a:effectLst/>
                          <a:latin typeface="Arial" panose="020B0604020202020204" pitchFamily="34" charset="0"/>
                          <a:ea typeface="Times New Roman" panose="02020603050405020304" pitchFamily="18" charset="0"/>
                          <a:cs typeface="+mn-cs"/>
                        </a:rPr>
                        <a:t>t</a:t>
                      </a:r>
                      <a:r>
                        <a:rPr lang="en-GB" sz="1000" kern="1200">
                          <a:solidFill>
                            <a:srgbClr val="000000"/>
                          </a:solidFill>
                          <a:effectLst/>
                          <a:latin typeface="Arial" panose="020B0604020202020204" pitchFamily="34" charset="0"/>
                          <a:ea typeface="Times New Roman" panose="02020603050405020304" pitchFamily="18" charset="0"/>
                          <a:cs typeface="+mn-cs"/>
                        </a:rPr>
                        <a:t>s</a:t>
                      </a:r>
                      <a:r>
                        <a:rPr lang="en-DE" sz="1000" kern="1200">
                          <a:solidFill>
                            <a:srgbClr val="000000"/>
                          </a:solidFill>
                          <a:effectLst/>
                          <a:latin typeface="Arial" panose="020B0604020202020204" pitchFamily="34" charset="0"/>
                          <a:ea typeface="Times New Roman" panose="02020603050405020304" pitchFamily="18" charset="0"/>
                          <a:cs typeface="+mn-cs"/>
                        </a:rPr>
                        <a:t> </a:t>
                      </a:r>
                      <a:r>
                        <a:rPr lang="en-GB" sz="1000" kern="1200">
                          <a:solidFill>
                            <a:srgbClr val="000000"/>
                          </a:solidFill>
                          <a:effectLst/>
                          <a:latin typeface="Arial" panose="020B0604020202020204" pitchFamily="34" charset="0"/>
                          <a:ea typeface="Times New Roman" panose="02020603050405020304" pitchFamily="18" charset="0"/>
                          <a:cs typeface="+mn-cs"/>
                        </a:rPr>
                        <a:t>a</a:t>
                      </a:r>
                      <a:r>
                        <a:rPr lang="en-DE" sz="1000" kern="1200">
                          <a:solidFill>
                            <a:srgbClr val="000000"/>
                          </a:solidFill>
                          <a:effectLst/>
                          <a:latin typeface="Arial" panose="020B0604020202020204" pitchFamily="34" charset="0"/>
                          <a:ea typeface="Times New Roman" panose="02020603050405020304" pitchFamily="18" charset="0"/>
                          <a:cs typeface="+mn-cs"/>
                        </a:rPr>
                        <a:t>d</a:t>
                      </a:r>
                      <a:r>
                        <a:rPr lang="en-GB" sz="1000" kern="1200">
                          <a:solidFill>
                            <a:srgbClr val="000000"/>
                          </a:solidFill>
                          <a:effectLst/>
                          <a:latin typeface="Arial" panose="020B0604020202020204" pitchFamily="34" charset="0"/>
                          <a:ea typeface="Times New Roman" panose="02020603050405020304" pitchFamily="18" charset="0"/>
                          <a:cs typeface="+mn-cs"/>
                        </a:rPr>
                        <a:t>d</a:t>
                      </a:r>
                      <a:r>
                        <a:rPr lang="en-DE" sz="1000" kern="1200">
                          <a:solidFill>
                            <a:srgbClr val="000000"/>
                          </a:solidFill>
                          <a:effectLst/>
                          <a:latin typeface="Arial" panose="020B0604020202020204" pitchFamily="34" charset="0"/>
                          <a:ea typeface="Times New Roman" panose="02020603050405020304" pitchFamily="18" charset="0"/>
                          <a:cs typeface="+mn-cs"/>
                        </a:rPr>
                        <a:t>e</a:t>
                      </a:r>
                      <a:r>
                        <a:rPr lang="en-GB" sz="1000" kern="1200">
                          <a:solidFill>
                            <a:srgbClr val="000000"/>
                          </a:solidFill>
                          <a:effectLst/>
                          <a:latin typeface="Arial" panose="020B0604020202020204" pitchFamily="34" charset="0"/>
                          <a:ea typeface="Times New Roman" panose="02020603050405020304" pitchFamily="18" charset="0"/>
                          <a:cs typeface="+mn-cs"/>
                        </a:rPr>
                        <a:t>d</a:t>
                      </a:r>
                      <a:r>
                        <a:rPr lang="en-DE" sz="1000" kern="1200">
                          <a:solidFill>
                            <a:srgbClr val="000000"/>
                          </a:solidFill>
                          <a:effectLst/>
                          <a:latin typeface="Arial" panose="020B0604020202020204" pitchFamily="34" charset="0"/>
                          <a:ea typeface="Times New Roman" panose="02020603050405020304" pitchFamily="18" charset="0"/>
                          <a:cs typeface="+mn-cs"/>
                        </a:rPr>
                        <a:t> </a:t>
                      </a:r>
                      <a:r>
                        <a:rPr lang="en-GB" sz="1000" kern="1200">
                          <a:solidFill>
                            <a:srgbClr val="000000"/>
                          </a:solidFill>
                          <a:effectLst/>
                          <a:latin typeface="Arial" panose="020B0604020202020204" pitchFamily="34" charset="0"/>
                          <a:ea typeface="Times New Roman" panose="02020603050405020304" pitchFamily="18" charset="0"/>
                          <a:cs typeface="+mn-cs"/>
                        </a:rPr>
                        <a:t>i</a:t>
                      </a:r>
                      <a:r>
                        <a:rPr lang="en-DE" sz="1000" kern="1200">
                          <a:solidFill>
                            <a:srgbClr val="000000"/>
                          </a:solidFill>
                          <a:effectLst/>
                          <a:latin typeface="Arial" panose="020B0604020202020204" pitchFamily="34" charset="0"/>
                          <a:ea typeface="Times New Roman" panose="02020603050405020304" pitchFamily="18" charset="0"/>
                          <a:cs typeface="+mn-cs"/>
                        </a:rPr>
                        <a:t>n </a:t>
                      </a:r>
                      <a:r>
                        <a:rPr lang="en-GB" sz="1000" kern="1200">
                          <a:solidFill>
                            <a:srgbClr val="000000"/>
                          </a:solidFill>
                          <a:effectLst/>
                          <a:latin typeface="Arial" panose="020B0604020202020204" pitchFamily="34" charset="0"/>
                          <a:ea typeface="Times New Roman" panose="02020603050405020304" pitchFamily="18" charset="0"/>
                          <a:cs typeface="+mn-cs"/>
                        </a:rPr>
                        <a:t>a</a:t>
                      </a:r>
                      <a:r>
                        <a:rPr lang="en-DE" sz="1000" kern="1200">
                          <a:solidFill>
                            <a:srgbClr val="000000"/>
                          </a:solidFill>
                          <a:effectLst/>
                          <a:latin typeface="Arial" panose="020B0604020202020204" pitchFamily="34" charset="0"/>
                          <a:ea typeface="Times New Roman" panose="02020603050405020304" pitchFamily="18" charset="0"/>
                          <a:cs typeface="+mn-cs"/>
                        </a:rPr>
                        <a:t>r</a:t>
                      </a:r>
                      <a:r>
                        <a:rPr lang="en-GB" sz="1000" kern="1200">
                          <a:solidFill>
                            <a:srgbClr val="000000"/>
                          </a:solidFill>
                          <a:effectLst/>
                          <a:latin typeface="Arial" panose="020B0604020202020204" pitchFamily="34" charset="0"/>
                          <a:ea typeface="Times New Roman" panose="02020603050405020304" pitchFamily="18" charset="0"/>
                          <a:cs typeface="+mn-cs"/>
                        </a:rPr>
                        <a:t>e</a:t>
                      </a:r>
                      <a:r>
                        <a:rPr lang="en-DE" sz="1000" kern="1200">
                          <a:solidFill>
                            <a:srgbClr val="000000"/>
                          </a:solidFill>
                          <a:effectLst/>
                          <a:latin typeface="Arial" panose="020B0604020202020204" pitchFamily="34" charset="0"/>
                          <a:ea typeface="Times New Roman" panose="02020603050405020304" pitchFamily="18" charset="0"/>
                          <a:cs typeface="+mn-cs"/>
                        </a:rPr>
                        <a:t> </a:t>
                      </a:r>
                      <a:r>
                        <a:rPr lang="en-GB" sz="1000" kern="1200">
                          <a:solidFill>
                            <a:srgbClr val="000000"/>
                          </a:solidFill>
                          <a:effectLst/>
                          <a:latin typeface="Arial" panose="020B0604020202020204" pitchFamily="34" charset="0"/>
                          <a:ea typeface="Times New Roman" panose="02020603050405020304" pitchFamily="18" charset="0"/>
                          <a:cs typeface="+mn-cs"/>
                        </a:rPr>
                        <a:t>o</a:t>
                      </a:r>
                      <a:r>
                        <a:rPr lang="en-DE" sz="1000" kern="1200">
                          <a:solidFill>
                            <a:srgbClr val="000000"/>
                          </a:solidFill>
                          <a:effectLst/>
                          <a:latin typeface="Arial" panose="020B0604020202020204" pitchFamily="34" charset="0"/>
                          <a:ea typeface="+mn-ea"/>
                          <a:cs typeface="+mn-cs"/>
                        </a:rPr>
                        <a:t>f </a:t>
                      </a:r>
                      <a:r>
                        <a:rPr lang="en-GB" sz="1000" kern="1200">
                          <a:solidFill>
                            <a:srgbClr val="000000"/>
                          </a:solidFill>
                          <a:effectLst/>
                          <a:latin typeface="Arial" panose="020B0604020202020204" pitchFamily="34" charset="0"/>
                          <a:ea typeface="+mn-ea"/>
                          <a:cs typeface="+mn-cs"/>
                        </a:rPr>
                        <a:t>Definition of NAI taking into account a TNGF ID  for Slice-specific TNGF selection</a:t>
                      </a:r>
                      <a:endParaRPr lang="en-US" sz="1000"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26523955"/>
                  </a:ext>
                </a:extLst>
              </a:tr>
              <a:tr h="360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a:t>
                      </a:r>
                      <a:r>
                        <a:rPr kumimoji="0" lang="en-DE"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124</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Revised </a:t>
                      </a:r>
                      <a:r>
                        <a:rPr lang="en-GB" sz="1000" dirty="0">
                          <a:solidFill>
                            <a:srgbClr val="000000"/>
                          </a:solidFill>
                          <a:effectLst/>
                          <a:latin typeface="Arial" panose="020B0604020202020204" pitchFamily="34" charset="0"/>
                          <a:ea typeface="Times New Roman" panose="02020603050405020304" pitchFamily="18" charset="0"/>
                        </a:rPr>
                        <a:t>WID on 5G Timing Resiliency and TSC &amp; URLLC enhancements</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Nokia, Nokia Shanghai Bell</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DE" sz="1000" kern="1200">
                          <a:solidFill>
                            <a:srgbClr val="000000"/>
                          </a:solidFill>
                          <a:effectLst/>
                          <a:latin typeface="Arial" panose="020B0604020202020204" pitchFamily="34" charset="0"/>
                          <a:ea typeface="Times New Roman" panose="02020603050405020304" pitchFamily="18" charset="0"/>
                          <a:cs typeface="+mn-cs"/>
                        </a:rPr>
                        <a:t>I</a:t>
                      </a:r>
                      <a:r>
                        <a:rPr lang="en-GB" sz="1000" kern="1200">
                          <a:solidFill>
                            <a:srgbClr val="000000"/>
                          </a:solidFill>
                          <a:effectLst/>
                          <a:latin typeface="Arial" panose="020B0604020202020204" pitchFamily="34" charset="0"/>
                          <a:ea typeface="Times New Roman" panose="02020603050405020304" pitchFamily="18" charset="0"/>
                          <a:cs typeface="+mn-cs"/>
                        </a:rPr>
                        <a:t>m</a:t>
                      </a:r>
                      <a:r>
                        <a:rPr lang="en-DE" sz="1000" kern="1200">
                          <a:solidFill>
                            <a:srgbClr val="000000"/>
                          </a:solidFill>
                          <a:effectLst/>
                          <a:latin typeface="Arial" panose="020B0604020202020204" pitchFamily="34" charset="0"/>
                          <a:ea typeface="Times New Roman" panose="02020603050405020304" pitchFamily="18" charset="0"/>
                          <a:cs typeface="+mn-cs"/>
                        </a:rPr>
                        <a:t>p</a:t>
                      </a:r>
                      <a:r>
                        <a:rPr lang="en-GB" sz="1000" kern="1200">
                          <a:solidFill>
                            <a:srgbClr val="000000"/>
                          </a:solidFill>
                          <a:effectLst/>
                          <a:latin typeface="Arial" panose="020B0604020202020204" pitchFamily="34" charset="0"/>
                          <a:ea typeface="Times New Roman" panose="02020603050405020304" pitchFamily="18" charset="0"/>
                          <a:cs typeface="+mn-cs"/>
                        </a:rPr>
                        <a:t>a</a:t>
                      </a:r>
                      <a:r>
                        <a:rPr lang="en-DE" sz="1000" kern="1200">
                          <a:solidFill>
                            <a:srgbClr val="000000"/>
                          </a:solidFill>
                          <a:effectLst/>
                          <a:latin typeface="Arial" panose="020B0604020202020204" pitchFamily="34" charset="0"/>
                          <a:ea typeface="Times New Roman" panose="02020603050405020304" pitchFamily="18" charset="0"/>
                          <a:cs typeface="+mn-cs"/>
                        </a:rPr>
                        <a:t>c</a:t>
                      </a:r>
                      <a:r>
                        <a:rPr lang="en-GB" sz="1000" kern="1200">
                          <a:solidFill>
                            <a:srgbClr val="000000"/>
                          </a:solidFill>
                          <a:effectLst/>
                          <a:latin typeface="Arial" panose="020B0604020202020204" pitchFamily="34" charset="0"/>
                          <a:ea typeface="Times New Roman" panose="02020603050405020304" pitchFamily="18" charset="0"/>
                          <a:cs typeface="+mn-cs"/>
                        </a:rPr>
                        <a:t>t</a:t>
                      </a:r>
                      <a:r>
                        <a:rPr lang="en-DE" sz="1000" kern="1200">
                          <a:solidFill>
                            <a:srgbClr val="000000"/>
                          </a:solidFill>
                          <a:effectLst/>
                          <a:latin typeface="Arial" panose="020B0604020202020204" pitchFamily="34" charset="0"/>
                          <a:ea typeface="Times New Roman" panose="02020603050405020304" pitchFamily="18" charset="0"/>
                          <a:cs typeface="+mn-cs"/>
                        </a:rPr>
                        <a:t>s </a:t>
                      </a:r>
                      <a:r>
                        <a:rPr lang="en-GB" sz="1000" kern="1200">
                          <a:solidFill>
                            <a:srgbClr val="000000"/>
                          </a:solidFill>
                          <a:effectLst/>
                          <a:latin typeface="Arial" panose="020B0604020202020204" pitchFamily="34" charset="0"/>
                          <a:ea typeface="Times New Roman" panose="02020603050405020304" pitchFamily="18" charset="0"/>
                          <a:cs typeface="+mn-cs"/>
                        </a:rPr>
                        <a:t>t</a:t>
                      </a:r>
                      <a:r>
                        <a:rPr lang="en-DE" sz="1000" kern="1200">
                          <a:solidFill>
                            <a:srgbClr val="000000"/>
                          </a:solidFill>
                          <a:effectLst/>
                          <a:latin typeface="Arial" panose="020B0604020202020204" pitchFamily="34" charset="0"/>
                          <a:ea typeface="Times New Roman" panose="02020603050405020304" pitchFamily="18" charset="0"/>
                          <a:cs typeface="+mn-cs"/>
                        </a:rPr>
                        <a:t>o </a:t>
                      </a:r>
                      <a:r>
                        <a:rPr lang="en-GB" sz="1000" kern="1200">
                          <a:solidFill>
                            <a:srgbClr val="000000"/>
                          </a:solidFill>
                          <a:effectLst/>
                          <a:latin typeface="Arial" panose="020B0604020202020204" pitchFamily="34" charset="0"/>
                          <a:ea typeface="Times New Roman" panose="02020603050405020304" pitchFamily="18" charset="0"/>
                          <a:cs typeface="+mn-cs"/>
                        </a:rPr>
                        <a:t>U</a:t>
                      </a:r>
                      <a:r>
                        <a:rPr lang="en-DE" sz="1000" kern="1200">
                          <a:solidFill>
                            <a:srgbClr val="000000"/>
                          </a:solidFill>
                          <a:effectLst/>
                          <a:latin typeface="Arial" panose="020B0604020202020204" pitchFamily="34" charset="0"/>
                          <a:ea typeface="Times New Roman" panose="02020603050405020304" pitchFamily="18" charset="0"/>
                          <a:cs typeface="+mn-cs"/>
                        </a:rPr>
                        <a:t>D</a:t>
                      </a:r>
                      <a:r>
                        <a:rPr lang="en-GB" sz="1000" kern="1200">
                          <a:solidFill>
                            <a:srgbClr val="000000"/>
                          </a:solidFill>
                          <a:effectLst/>
                          <a:latin typeface="Arial" panose="020B0604020202020204" pitchFamily="34" charset="0"/>
                          <a:ea typeface="Times New Roman" panose="02020603050405020304" pitchFamily="18" charset="0"/>
                          <a:cs typeface="+mn-cs"/>
                        </a:rPr>
                        <a:t>M</a:t>
                      </a:r>
                      <a:r>
                        <a:rPr lang="en-DE" sz="1000" kern="1200">
                          <a:solidFill>
                            <a:srgbClr val="000000"/>
                          </a:solidFill>
                          <a:effectLst/>
                          <a:latin typeface="Arial" panose="020B0604020202020204" pitchFamily="34" charset="0"/>
                          <a:ea typeface="Times New Roman" panose="02020603050405020304" pitchFamily="18" charset="0"/>
                          <a:cs typeface="+mn-cs"/>
                        </a:rPr>
                        <a:t>/</a:t>
                      </a:r>
                      <a:r>
                        <a:rPr lang="en-GB" sz="1000" kern="1200">
                          <a:solidFill>
                            <a:srgbClr val="000000"/>
                          </a:solidFill>
                          <a:effectLst/>
                          <a:latin typeface="Arial" panose="020B0604020202020204" pitchFamily="34" charset="0"/>
                          <a:ea typeface="Times New Roman" panose="02020603050405020304" pitchFamily="18" charset="0"/>
                          <a:cs typeface="+mn-cs"/>
                        </a:rPr>
                        <a:t>U</a:t>
                      </a:r>
                      <a:r>
                        <a:rPr lang="en-DE" sz="1000" kern="1200">
                          <a:solidFill>
                            <a:srgbClr val="000000"/>
                          </a:solidFill>
                          <a:effectLst/>
                          <a:latin typeface="Arial" panose="020B0604020202020204" pitchFamily="34" charset="0"/>
                          <a:ea typeface="Times New Roman" panose="02020603050405020304" pitchFamily="18" charset="0"/>
                          <a:cs typeface="+mn-cs"/>
                        </a:rPr>
                        <a:t>D</a:t>
                      </a:r>
                      <a:r>
                        <a:rPr lang="en-GB" sz="1000" kern="1200">
                          <a:solidFill>
                            <a:srgbClr val="000000"/>
                          </a:solidFill>
                          <a:effectLst/>
                          <a:latin typeface="Arial" panose="020B0604020202020204" pitchFamily="34" charset="0"/>
                          <a:ea typeface="Times New Roman" panose="02020603050405020304" pitchFamily="18" charset="0"/>
                          <a:cs typeface="+mn-cs"/>
                        </a:rPr>
                        <a:t>R</a:t>
                      </a:r>
                      <a:r>
                        <a:rPr lang="en-DE" sz="1000" kern="1200">
                          <a:solidFill>
                            <a:srgbClr val="000000"/>
                          </a:solidFill>
                          <a:effectLst/>
                          <a:latin typeface="Arial" panose="020B0604020202020204" pitchFamily="34" charset="0"/>
                          <a:ea typeface="Times New Roman" panose="02020603050405020304" pitchFamily="18" charset="0"/>
                          <a:cs typeface="+mn-cs"/>
                        </a:rPr>
                        <a:t> , </a:t>
                      </a:r>
                      <a:r>
                        <a:rPr lang="en-GB" sz="1000" kern="1200">
                          <a:solidFill>
                            <a:srgbClr val="000000"/>
                          </a:solidFill>
                          <a:effectLst/>
                          <a:latin typeface="Arial" panose="020B0604020202020204" pitchFamily="34" charset="0"/>
                          <a:ea typeface="Times New Roman" panose="02020603050405020304" pitchFamily="18" charset="0"/>
                          <a:cs typeface="+mn-cs"/>
                        </a:rPr>
                        <a:t>S</a:t>
                      </a:r>
                      <a:r>
                        <a:rPr lang="en-DE" sz="1000" kern="1200">
                          <a:solidFill>
                            <a:srgbClr val="000000"/>
                          </a:solidFill>
                          <a:effectLst/>
                          <a:latin typeface="Arial" panose="020B0604020202020204" pitchFamily="34" charset="0"/>
                          <a:ea typeface="Times New Roman" panose="02020603050405020304" pitchFamily="18" charset="0"/>
                          <a:cs typeface="+mn-cs"/>
                        </a:rPr>
                        <a:t>M</a:t>
                      </a:r>
                      <a:r>
                        <a:rPr lang="en-GB" sz="1000" kern="1200">
                          <a:solidFill>
                            <a:srgbClr val="000000"/>
                          </a:solidFill>
                          <a:effectLst/>
                          <a:latin typeface="Arial" panose="020B0604020202020204" pitchFamily="34" charset="0"/>
                          <a:ea typeface="Times New Roman" panose="02020603050405020304" pitchFamily="18" charset="0"/>
                          <a:cs typeface="+mn-cs"/>
                        </a:rPr>
                        <a:t>F</a:t>
                      </a:r>
                      <a:r>
                        <a:rPr lang="en-DE" sz="1000" kern="1200">
                          <a:solidFill>
                            <a:srgbClr val="000000"/>
                          </a:solidFill>
                          <a:effectLst/>
                          <a:latin typeface="Arial" panose="020B0604020202020204" pitchFamily="34" charset="0"/>
                          <a:ea typeface="Times New Roman" panose="02020603050405020304" pitchFamily="18" charset="0"/>
                          <a:cs typeface="+mn-cs"/>
                        </a:rPr>
                        <a:t>/</a:t>
                      </a:r>
                      <a:r>
                        <a:rPr lang="en-GB" sz="1000" kern="1200">
                          <a:solidFill>
                            <a:srgbClr val="000000"/>
                          </a:solidFill>
                          <a:effectLst/>
                          <a:latin typeface="Arial" panose="020B0604020202020204" pitchFamily="34" charset="0"/>
                          <a:ea typeface="Times New Roman" panose="02020603050405020304" pitchFamily="18" charset="0"/>
                          <a:cs typeface="+mn-cs"/>
                        </a:rPr>
                        <a:t>U</a:t>
                      </a:r>
                      <a:r>
                        <a:rPr lang="en-DE" sz="1000" kern="1200">
                          <a:solidFill>
                            <a:srgbClr val="000000"/>
                          </a:solidFill>
                          <a:effectLst/>
                          <a:latin typeface="Arial" panose="020B0604020202020204" pitchFamily="34" charset="0"/>
                          <a:ea typeface="Times New Roman" panose="02020603050405020304" pitchFamily="18" charset="0"/>
                          <a:cs typeface="+mn-cs"/>
                        </a:rPr>
                        <a:t>P</a:t>
                      </a:r>
                      <a:r>
                        <a:rPr lang="en-GB" sz="1000" kern="1200">
                          <a:solidFill>
                            <a:srgbClr val="000000"/>
                          </a:solidFill>
                          <a:effectLst/>
                          <a:latin typeface="Arial" panose="020B0604020202020204" pitchFamily="34" charset="0"/>
                          <a:ea typeface="Times New Roman" panose="02020603050405020304" pitchFamily="18" charset="0"/>
                          <a:cs typeface="+mn-cs"/>
                        </a:rPr>
                        <a:t>F</a:t>
                      </a:r>
                      <a:r>
                        <a:rPr lang="en-DE" sz="1000" kern="1200">
                          <a:solidFill>
                            <a:srgbClr val="000000"/>
                          </a:solidFill>
                          <a:effectLst/>
                          <a:latin typeface="Arial" panose="020B0604020202020204" pitchFamily="34" charset="0"/>
                          <a:ea typeface="Times New Roman" panose="02020603050405020304" pitchFamily="18" charset="0"/>
                          <a:cs typeface="+mn-cs"/>
                        </a:rPr>
                        <a:t>  </a:t>
                      </a:r>
                      <a:r>
                        <a:rPr lang="en-GB" sz="1000" kern="1200">
                          <a:solidFill>
                            <a:srgbClr val="000000"/>
                          </a:solidFill>
                          <a:effectLst/>
                          <a:latin typeface="Arial" panose="020B0604020202020204" pitchFamily="34" charset="0"/>
                          <a:ea typeface="Times New Roman" panose="02020603050405020304" pitchFamily="18" charset="0"/>
                          <a:cs typeface="+mn-cs"/>
                        </a:rPr>
                        <a:t>a</a:t>
                      </a:r>
                      <a:r>
                        <a:rPr lang="en-DE" sz="1000" kern="1200">
                          <a:solidFill>
                            <a:srgbClr val="000000"/>
                          </a:solidFill>
                          <a:effectLst/>
                          <a:latin typeface="Arial" panose="020B0604020202020204" pitchFamily="34" charset="0"/>
                          <a:ea typeface="Times New Roman" panose="02020603050405020304" pitchFamily="18" charset="0"/>
                          <a:cs typeface="+mn-cs"/>
                        </a:rPr>
                        <a:t>n</a:t>
                      </a:r>
                      <a:r>
                        <a:rPr lang="en-GB" sz="1000" kern="1200">
                          <a:solidFill>
                            <a:srgbClr val="000000"/>
                          </a:solidFill>
                          <a:effectLst/>
                          <a:latin typeface="Arial" panose="020B0604020202020204" pitchFamily="34" charset="0"/>
                          <a:ea typeface="Times New Roman" panose="02020603050405020304" pitchFamily="18" charset="0"/>
                          <a:cs typeface="+mn-cs"/>
                        </a:rPr>
                        <a:t>d</a:t>
                      </a:r>
                      <a:r>
                        <a:rPr lang="en-DE" sz="1000" kern="1200">
                          <a:solidFill>
                            <a:srgbClr val="000000"/>
                          </a:solidFill>
                          <a:effectLst/>
                          <a:latin typeface="Arial" panose="020B0604020202020204" pitchFamily="34" charset="0"/>
                          <a:ea typeface="Times New Roman" panose="02020603050405020304" pitchFamily="18" charset="0"/>
                          <a:cs typeface="+mn-cs"/>
                        </a:rPr>
                        <a:t> </a:t>
                      </a:r>
                      <a:r>
                        <a:rPr lang="en-GB" sz="1000" kern="1200">
                          <a:solidFill>
                            <a:srgbClr val="000000"/>
                          </a:solidFill>
                          <a:effectLst/>
                          <a:latin typeface="Arial" panose="020B0604020202020204" pitchFamily="34" charset="0"/>
                          <a:ea typeface="Times New Roman" panose="02020603050405020304" pitchFamily="18" charset="0"/>
                          <a:cs typeface="+mn-cs"/>
                        </a:rPr>
                        <a:t>Amf</a:t>
                      </a:r>
                      <a:r>
                        <a:rPr lang="en-DE" sz="1000" kern="1200">
                          <a:solidFill>
                            <a:srgbClr val="000000"/>
                          </a:solidFill>
                          <a:effectLst/>
                          <a:latin typeface="Arial" panose="020B0604020202020204" pitchFamily="34" charset="0"/>
                          <a:ea typeface="Times New Roman" panose="02020603050405020304" pitchFamily="18" charset="0"/>
                          <a:cs typeface="+mn-cs"/>
                        </a:rPr>
                        <a:t> </a:t>
                      </a:r>
                      <a:r>
                        <a:rPr lang="en-GB" sz="1000" kern="1200">
                          <a:solidFill>
                            <a:srgbClr val="000000"/>
                          </a:solidFill>
                          <a:effectLst/>
                          <a:latin typeface="Arial" panose="020B0604020202020204" pitchFamily="34" charset="0"/>
                          <a:ea typeface="Times New Roman" panose="02020603050405020304" pitchFamily="18" charset="0"/>
                          <a:cs typeface="+mn-cs"/>
                        </a:rPr>
                        <a:t>a</a:t>
                      </a:r>
                      <a:r>
                        <a:rPr lang="en-DE" sz="1000" kern="1200">
                          <a:solidFill>
                            <a:srgbClr val="000000"/>
                          </a:solidFill>
                          <a:effectLst/>
                          <a:latin typeface="Arial" panose="020B0604020202020204" pitchFamily="34" charset="0"/>
                          <a:ea typeface="Times New Roman" panose="02020603050405020304" pitchFamily="18" charset="0"/>
                          <a:cs typeface="+mn-cs"/>
                        </a:rPr>
                        <a:t>r</a:t>
                      </a:r>
                      <a:r>
                        <a:rPr lang="en-GB" sz="1000" kern="1200">
                          <a:solidFill>
                            <a:srgbClr val="000000"/>
                          </a:solidFill>
                          <a:effectLst/>
                          <a:latin typeface="Arial" panose="020B0604020202020204" pitchFamily="34" charset="0"/>
                          <a:ea typeface="Times New Roman" panose="02020603050405020304" pitchFamily="18" charset="0"/>
                          <a:cs typeface="+mn-cs"/>
                        </a:rPr>
                        <a:t>e</a:t>
                      </a:r>
                      <a:r>
                        <a:rPr lang="en-DE" sz="1000" kern="1200">
                          <a:solidFill>
                            <a:srgbClr val="000000"/>
                          </a:solidFill>
                          <a:effectLst/>
                          <a:latin typeface="Arial" panose="020B0604020202020204" pitchFamily="34" charset="0"/>
                          <a:ea typeface="Times New Roman" panose="02020603050405020304" pitchFamily="18" charset="0"/>
                          <a:cs typeface="+mn-cs"/>
                        </a:rPr>
                        <a:t>  modiifed</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956543322"/>
                  </a:ext>
                </a:extLst>
              </a:tr>
              <a:tr h="360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a:t>
                      </a:r>
                      <a:r>
                        <a:rPr kumimoji="0" lang="en-DE"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200</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WID </a:t>
                      </a:r>
                      <a:r>
                        <a:rPr lang="en-GB" sz="1000">
                          <a:solidFill>
                            <a:srgbClr val="000000"/>
                          </a:solidFill>
                          <a:effectLst/>
                          <a:latin typeface="Arial" panose="020B0604020202020204" pitchFamily="34" charset="0"/>
                          <a:ea typeface="Times New Roman" panose="02020603050405020304" pitchFamily="18" charset="0"/>
                        </a:rPr>
                        <a:t>new    Access </a:t>
                      </a:r>
                      <a:r>
                        <a:rPr lang="en-GB" sz="1000" dirty="0">
                          <a:solidFill>
                            <a:srgbClr val="000000"/>
                          </a:solidFill>
                          <a:effectLst/>
                          <a:latin typeface="Arial" panose="020B0604020202020204" pitchFamily="34" charset="0"/>
                          <a:ea typeface="Times New Roman" panose="02020603050405020304" pitchFamily="18" charset="0"/>
                        </a:rPr>
                        <a:t>Traffic Steering, Switch and Splitting support in 5G system – Phase 3</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Lenovo</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a:solidFill>
                            <a:srgbClr val="000000"/>
                          </a:solidFill>
                          <a:effectLst/>
                          <a:latin typeface="Arial" panose="020B0604020202020204" pitchFamily="34" charset="0"/>
                          <a:ea typeface="+mn-ea"/>
                          <a:cs typeface="+mn-cs"/>
                        </a:rPr>
                        <a:t>to provide the stage 3 solutions for the functionalities defined in stage 2 requirements under the ATSSS_Ph3 WID in the TSG SAs working groups</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p</a:t>
                      </a:r>
                      <a:r>
                        <a:rPr lang="en-DE" sz="1000" kern="1200">
                          <a:solidFill>
                            <a:srgbClr val="000000"/>
                          </a:solidFill>
                          <a:effectLst/>
                          <a:latin typeface="Arial" panose="020B0604020202020204" pitchFamily="34" charset="0"/>
                          <a:ea typeface="+mn-ea"/>
                          <a:cs typeface="+mn-cs"/>
                        </a:rPr>
                        <a:t>a</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n </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T4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o</a:t>
                      </a:r>
                      <a:r>
                        <a:rPr lang="en-DE" sz="1000" kern="1200">
                          <a:solidFill>
                            <a:srgbClr val="000000"/>
                          </a:solidFill>
                          <a:effectLst/>
                          <a:latin typeface="Arial" panose="020B0604020202020204" pitchFamily="34" charset="0"/>
                          <a:ea typeface="+mn-ea"/>
                          <a:cs typeface="+mn-cs"/>
                        </a:rPr>
                        <a:t>n </a:t>
                      </a:r>
                      <a:r>
                        <a:rPr lang="en-GB" sz="1000" kern="1200">
                          <a:solidFill>
                            <a:srgbClr val="000000"/>
                          </a:solidFill>
                          <a:effectLst/>
                          <a:latin typeface="Arial" panose="020B0604020202020204" pitchFamily="34" charset="0"/>
                          <a:ea typeface="+mn-ea"/>
                          <a:cs typeface="+mn-cs"/>
                        </a:rPr>
                        <a:t>t</a:t>
                      </a:r>
                      <a:r>
                        <a:rPr lang="en-DE" sz="1000" kern="1200">
                          <a:solidFill>
                            <a:srgbClr val="000000"/>
                          </a:solidFill>
                          <a:effectLst/>
                          <a:latin typeface="Arial" panose="020B0604020202020204" pitchFamily="34" charset="0"/>
                          <a:ea typeface="+mn-ea"/>
                          <a:cs typeface="+mn-cs"/>
                        </a:rPr>
                        <a:t>h</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N</a:t>
                      </a:r>
                      <a:r>
                        <a:rPr lang="en-DE" sz="1000" kern="1200">
                          <a:solidFill>
                            <a:srgbClr val="000000"/>
                          </a:solidFill>
                          <a:effectLst/>
                          <a:latin typeface="Arial" panose="020B0604020202020204" pitchFamily="34" charset="0"/>
                          <a:ea typeface="+mn-ea"/>
                          <a:cs typeface="+mn-cs"/>
                        </a:rPr>
                        <a:t>4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F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n</a:t>
                      </a:r>
                      <a:r>
                        <a:rPr lang="en-GB" sz="1000" kern="1200">
                          <a:solidFill>
                            <a:srgbClr val="000000"/>
                          </a:solidFill>
                          <a:effectLst/>
                          <a:latin typeface="Arial" panose="020B0604020202020204" pitchFamily="34" charset="0"/>
                          <a:ea typeface="+mn-ea"/>
                          <a:cs typeface="+mn-cs"/>
                        </a:rPr>
                        <a:t>d</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F</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P</a:t>
                      </a:r>
                      <a:r>
                        <a:rPr lang="en-DE" sz="1000" kern="1200">
                          <a:solidFill>
                            <a:srgbClr val="000000"/>
                          </a:solidFill>
                          <a:effectLst/>
                          <a:latin typeface="Arial" panose="020B0604020202020204" pitchFamily="34" charset="0"/>
                          <a:ea typeface="+mn-ea"/>
                          <a:cs typeface="+mn-cs"/>
                        </a:rPr>
                        <a:t>D</a:t>
                      </a:r>
                      <a:r>
                        <a:rPr lang="en-GB" sz="1000" kern="1200">
                          <a:solidFill>
                            <a:srgbClr val="000000"/>
                          </a:solidFill>
                          <a:effectLst/>
                          <a:latin typeface="Arial" panose="020B0604020202020204" pitchFamily="34" charset="0"/>
                          <a:ea typeface="+mn-ea"/>
                          <a:cs typeface="+mn-cs"/>
                        </a:rPr>
                        <a:t>U</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e</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s</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o</a:t>
                      </a:r>
                      <a:r>
                        <a:rPr lang="en-GB" sz="1000" kern="1200">
                          <a:solidFill>
                            <a:srgbClr val="000000"/>
                          </a:solidFill>
                          <a:effectLst/>
                          <a:latin typeface="Arial" panose="020B0604020202020204" pitchFamily="34" charset="0"/>
                          <a:ea typeface="+mn-ea"/>
                          <a:cs typeface="+mn-cs"/>
                        </a:rPr>
                        <a:t>n</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e</a:t>
                      </a:r>
                      <a:r>
                        <a:rPr lang="en-GB" sz="1000" kern="1200">
                          <a:solidFill>
                            <a:srgbClr val="000000"/>
                          </a:solidFill>
                          <a:effectLst/>
                          <a:latin typeface="Arial" panose="020B0604020202020204" pitchFamily="34" charset="0"/>
                          <a:ea typeface="+mn-ea"/>
                          <a:cs typeface="+mn-cs"/>
                        </a:rPr>
                        <a:t>r</a:t>
                      </a:r>
                      <a:r>
                        <a:rPr lang="en-DE" sz="1000" kern="1200">
                          <a:solidFill>
                            <a:srgbClr val="000000"/>
                          </a:solidFill>
                          <a:effectLst/>
                          <a:latin typeface="Arial" panose="020B0604020202020204" pitchFamily="34" charset="0"/>
                          <a:ea typeface="+mn-ea"/>
                          <a:cs typeface="+mn-cs"/>
                        </a:rPr>
                        <a:t>v</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c</a:t>
                      </a:r>
                      <a:r>
                        <a:rPr lang="en-GB" sz="1000" kern="1200">
                          <a:solidFill>
                            <a:srgbClr val="000000"/>
                          </a:solidFill>
                          <a:effectLst/>
                          <a:latin typeface="Arial" panose="020B0604020202020204" pitchFamily="34" charset="0"/>
                          <a:ea typeface="+mn-ea"/>
                          <a:cs typeface="+mn-cs"/>
                        </a:rPr>
                        <a:t>e</a:t>
                      </a:r>
                      <a:endParaRPr lang="en-US" sz="1000"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941044840"/>
                  </a:ext>
                </a:extLst>
              </a:tr>
              <a:tr h="338303">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CP-230116</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New </a:t>
                      </a:r>
                      <a:r>
                        <a:rPr lang="en-GB" sz="1000" dirty="0">
                          <a:solidFill>
                            <a:srgbClr val="000000"/>
                          </a:solidFill>
                          <a:effectLst/>
                          <a:latin typeface="Arial" panose="020B0604020202020204" pitchFamily="34" charset="0"/>
                          <a:ea typeface="Times New Roman" panose="02020603050405020304" pitchFamily="18" charset="0"/>
                        </a:rPr>
                        <a:t>WID on CT aspects </a:t>
                      </a:r>
                      <a:r>
                        <a:rPr lang="en-GB" sz="1000">
                          <a:solidFill>
                            <a:srgbClr val="000000"/>
                          </a:solidFill>
                          <a:effectLst/>
                          <a:latin typeface="Arial" panose="020B0604020202020204" pitchFamily="34" charset="0"/>
                          <a:ea typeface="Times New Roman" panose="02020603050405020304" pitchFamily="18" charset="0"/>
                        </a:rPr>
                        <a:t>on 5G AM Policy</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China Telecom</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kern="1200">
                          <a:solidFill>
                            <a:srgbClr val="000000"/>
                          </a:solidFill>
                          <a:effectLst/>
                          <a:latin typeface="Arial" panose="020B0604020202020204" pitchFamily="34" charset="0"/>
                          <a:ea typeface="+mn-ea"/>
                          <a:cs typeface="+mn-cs"/>
                        </a:rPr>
                        <a:t>Impacts on N26 interface to support validity period during 5G to 4G mobility</a:t>
                      </a:r>
                      <a:endParaRPr lang="en-US" sz="1000"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5328309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a:t>New/revised endorsed  Study/Work Items by CT4</a:t>
            </a:r>
          </a:p>
        </p:txBody>
      </p:sp>
      <p:graphicFrame>
        <p:nvGraphicFramePr>
          <p:cNvPr id="4" name="Tableau 3"/>
          <p:cNvGraphicFramePr>
            <a:graphicFrameLocks noGrp="1"/>
          </p:cNvGraphicFramePr>
          <p:nvPr>
            <p:extLst>
              <p:ext uri="{D42A27DB-BD31-4B8C-83A1-F6EECF244321}">
                <p14:modId xmlns:p14="http://schemas.microsoft.com/office/powerpoint/2010/main" val="3917990202"/>
              </p:ext>
            </p:extLst>
          </p:nvPr>
        </p:nvGraphicFramePr>
        <p:xfrm>
          <a:off x="158750" y="2026707"/>
          <a:ext cx="11350643" cy="3852994"/>
        </p:xfrm>
        <a:graphic>
          <a:graphicData uri="http://schemas.openxmlformats.org/drawingml/2006/table">
            <a:tbl>
              <a:tblPr firstRow="1" firstCol="1" bandRow="1"/>
              <a:tblGrid>
                <a:gridCol w="1404505">
                  <a:extLst>
                    <a:ext uri="{9D8B030D-6E8A-4147-A177-3AD203B41FA5}">
                      <a16:colId xmlns:a16="http://schemas.microsoft.com/office/drawing/2014/main" val="20000"/>
                    </a:ext>
                  </a:extLst>
                </a:gridCol>
                <a:gridCol w="4142163">
                  <a:extLst>
                    <a:ext uri="{9D8B030D-6E8A-4147-A177-3AD203B41FA5}">
                      <a16:colId xmlns:a16="http://schemas.microsoft.com/office/drawing/2014/main" val="20001"/>
                    </a:ext>
                  </a:extLst>
                </a:gridCol>
                <a:gridCol w="1694842">
                  <a:extLst>
                    <a:ext uri="{9D8B030D-6E8A-4147-A177-3AD203B41FA5}">
                      <a16:colId xmlns:a16="http://schemas.microsoft.com/office/drawing/2014/main" val="20002"/>
                    </a:ext>
                  </a:extLst>
                </a:gridCol>
                <a:gridCol w="4109133">
                  <a:extLst>
                    <a:ext uri="{9D8B030D-6E8A-4147-A177-3AD203B41FA5}">
                      <a16:colId xmlns:a16="http://schemas.microsoft.com/office/drawing/2014/main" val="20003"/>
                    </a:ext>
                  </a:extLst>
                </a:gridCol>
              </a:tblGrid>
              <a:tr h="51964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35842">
                <a:tc>
                  <a:txBody>
                    <a:bodyPr/>
                    <a:lstStyle/>
                    <a:p>
                      <a:pPr>
                        <a:spcAft>
                          <a:spcPts val="0"/>
                        </a:spcAft>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CP-230118</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New </a:t>
                      </a:r>
                      <a:r>
                        <a:rPr lang="en-GB" sz="1000" dirty="0">
                          <a:solidFill>
                            <a:srgbClr val="000000"/>
                          </a:solidFill>
                          <a:effectLst/>
                          <a:latin typeface="Arial" panose="020B0604020202020204" pitchFamily="34" charset="0"/>
                          <a:ea typeface="Times New Roman" panose="02020603050405020304" pitchFamily="18" charset="0"/>
                        </a:rPr>
                        <a:t>WID on Rel-18 Generic Group Management, Exposure and Communication Enhancements</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Huawei, HiSilicon</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GB" sz="1000" kern="1200">
                          <a:solidFill>
                            <a:srgbClr val="000000"/>
                          </a:solidFill>
                          <a:effectLst/>
                          <a:latin typeface="Arial" panose="020B0604020202020204" pitchFamily="34" charset="0"/>
                          <a:ea typeface="+mn-ea"/>
                          <a:cs typeface="+mn-cs"/>
                        </a:rPr>
                        <a:t>to support the GMEC normative requirements developed by stage 2</a:t>
                      </a:r>
                      <a:endParaRPr lang="en-DE" sz="1000" kern="1200">
                        <a:solidFill>
                          <a:srgbClr val="000000"/>
                        </a:solidFill>
                        <a:effectLst/>
                        <a:latin typeface="Arial" panose="020B0604020202020204" pitchFamily="34" charset="0"/>
                        <a:ea typeface="+mn-ea"/>
                        <a:cs typeface="+mn-cs"/>
                      </a:endParaRPr>
                    </a:p>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GB" sz="1000" kern="1200" noProof="0">
                          <a:solidFill>
                            <a:srgbClr val="000000"/>
                          </a:solidFill>
                          <a:effectLst/>
                          <a:latin typeface="Arial" panose="020B0604020202020204" pitchFamily="34" charset="0"/>
                          <a:ea typeface="+mn-ea"/>
                          <a:cs typeface="+mn-cs"/>
                        </a:rPr>
                        <a:t>C</a:t>
                      </a:r>
                      <a:r>
                        <a:rPr lang="en-DE" sz="1000" kern="1200" noProof="0">
                          <a:solidFill>
                            <a:srgbClr val="000000"/>
                          </a:solidFill>
                          <a:effectLst/>
                          <a:latin typeface="Arial" panose="020B0604020202020204" pitchFamily="34" charset="0"/>
                          <a:ea typeface="+mn-ea"/>
                          <a:cs typeface="+mn-cs"/>
                        </a:rPr>
                        <a:t>t4 impacts are:: </a:t>
                      </a:r>
                      <a:r>
                        <a:rPr lang="en-GB" sz="1000" kern="1200">
                          <a:solidFill>
                            <a:srgbClr val="000000"/>
                          </a:solidFill>
                          <a:effectLst/>
                          <a:latin typeface="Arial" panose="020B0604020202020204" pitchFamily="34" charset="0"/>
                          <a:ea typeface="+mn-ea"/>
                          <a:cs typeface="+mn-cs"/>
                        </a:rPr>
                        <a:t>Support the necessary enhancements to enable the provisioning and enforcement of DNN and S-NSSAI specific group parameters </a:t>
                      </a:r>
                      <a:r>
                        <a:rPr lang="en-DE" sz="1000" kern="1200">
                          <a:solidFill>
                            <a:srgbClr val="000000"/>
                          </a:solidFill>
                          <a:effectLst/>
                          <a:latin typeface="Arial" panose="020B0604020202020204" pitchFamily="34" charset="0"/>
                          <a:ea typeface="+mn-ea"/>
                          <a:cs typeface="+mn-cs"/>
                        </a:rPr>
                        <a:t>a</a:t>
                      </a:r>
                      <a:r>
                        <a:rPr lang="en-GB" sz="1000" kern="1200">
                          <a:solidFill>
                            <a:srgbClr val="000000"/>
                          </a:solidFill>
                          <a:effectLst/>
                          <a:latin typeface="Arial" panose="020B0604020202020204" pitchFamily="34" charset="0"/>
                          <a:ea typeface="+mn-ea"/>
                          <a:cs typeface="+mn-cs"/>
                        </a:rPr>
                        <a:t>n</a:t>
                      </a:r>
                      <a:r>
                        <a:rPr lang="en-DE" sz="1000" kern="1200">
                          <a:solidFill>
                            <a:srgbClr val="000000"/>
                          </a:solidFill>
                          <a:effectLst/>
                          <a:latin typeface="Arial" panose="020B0604020202020204" pitchFamily="34" charset="0"/>
                          <a:ea typeface="+mn-ea"/>
                          <a:cs typeface="+mn-cs"/>
                        </a:rPr>
                        <a:t>d </a:t>
                      </a:r>
                      <a:r>
                        <a:rPr lang="en-GB" sz="1000" kern="1200">
                          <a:solidFill>
                            <a:srgbClr val="000000"/>
                          </a:solidFill>
                          <a:effectLst/>
                          <a:latin typeface="Arial" panose="020B0604020202020204" pitchFamily="34" charset="0"/>
                          <a:ea typeface="+mn-ea"/>
                          <a:cs typeface="+mn-cs"/>
                        </a:rPr>
                        <a:t>Support group status event reporting</a:t>
                      </a:r>
                      <a:endParaRPr lang="en-US" sz="1000" kern="1200" noProof="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526125">
                <a:tc>
                  <a:txBody>
                    <a:bodyPr/>
                    <a:lstStyle/>
                    <a:p>
                      <a:pPr>
                        <a:spcAft>
                          <a:spcPts val="0"/>
                        </a:spcAft>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CP-230115</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New </a:t>
                      </a:r>
                      <a:r>
                        <a:rPr lang="en-GB" sz="1000" dirty="0">
                          <a:solidFill>
                            <a:srgbClr val="000000"/>
                          </a:solidFill>
                          <a:effectLst/>
                          <a:latin typeface="Arial" panose="020B0604020202020204" pitchFamily="34" charset="0"/>
                          <a:ea typeface="Times New Roman" panose="02020603050405020304" pitchFamily="18" charset="0"/>
                        </a:rPr>
                        <a:t>WID on Architecture Enhancements for XR and media services</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China Mobile M2M Company Ltd.</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kern="1200">
                          <a:solidFill>
                            <a:srgbClr val="000000"/>
                          </a:solidFill>
                          <a:effectLst/>
                          <a:latin typeface="Arial" panose="020B0604020202020204" pitchFamily="34" charset="0"/>
                          <a:ea typeface="+mn-ea"/>
                          <a:cs typeface="+mn-cs"/>
                        </a:rPr>
                        <a:t>to specify the CT aspects of XR (Extended Reality) and media services in order to enhance the CT WGs specifications based on the stage 2 normative work</a:t>
                      </a:r>
                      <a:r>
                        <a:rPr lang="en-DE" sz="1000" kern="1200">
                          <a:solidFill>
                            <a:srgbClr val="000000"/>
                          </a:solidFill>
                          <a:effectLst/>
                          <a:latin typeface="Arial" panose="020B0604020202020204" pitchFamily="34" charset="0"/>
                          <a:ea typeface="+mn-ea"/>
                          <a:cs typeface="+mn-cs"/>
                        </a:rPr>
                        <a:t> .</a:t>
                      </a:r>
                    </a:p>
                    <a:p>
                      <a:pPr>
                        <a:spcAft>
                          <a:spcPts val="0"/>
                        </a:spcAft>
                      </a:pP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mpacted CT4 areas  are IF SMF-UPF, </a:t>
                      </a:r>
                      <a:r>
                        <a:rPr lang="en-GB" sz="1000" kern="1200">
                          <a:solidFill>
                            <a:srgbClr val="000000"/>
                          </a:solidFill>
                          <a:effectLst/>
                          <a:latin typeface="Arial" panose="020B0604020202020204" pitchFamily="34" charset="0"/>
                          <a:ea typeface="+mn-ea"/>
                          <a:cs typeface="+mn-cs"/>
                        </a:rPr>
                        <a:t>Potential </a:t>
                      </a:r>
                      <a:r>
                        <a:rPr lang="en-US" sz="1000" kern="1200">
                          <a:solidFill>
                            <a:srgbClr val="000000"/>
                          </a:solidFill>
                          <a:effectLst/>
                          <a:latin typeface="Arial" panose="020B0604020202020204" pitchFamily="34" charset="0"/>
                          <a:ea typeface="+mn-ea"/>
                          <a:cs typeface="+mn-cs"/>
                        </a:rPr>
                        <a:t>u</a:t>
                      </a:r>
                      <a:r>
                        <a:rPr lang="en-GB" sz="1000" kern="1200">
                          <a:solidFill>
                            <a:srgbClr val="000000"/>
                          </a:solidFill>
                          <a:effectLst/>
                          <a:latin typeface="Arial" panose="020B0604020202020204" pitchFamily="34" charset="0"/>
                          <a:ea typeface="+mn-ea"/>
                          <a:cs typeface="+mn-cs"/>
                        </a:rPr>
                        <a:t>pdate GTP-U for support of </a:t>
                      </a:r>
                      <a:r>
                        <a:rPr lang="en-US" sz="1000" kern="1200">
                          <a:solidFill>
                            <a:srgbClr val="000000"/>
                          </a:solidFill>
                          <a:effectLst/>
                          <a:latin typeface="Arial" panose="020B0604020202020204" pitchFamily="34" charset="0"/>
                          <a:ea typeface="+mn-ea"/>
                          <a:cs typeface="+mn-cs"/>
                        </a:rPr>
                        <a:t>XR and media </a:t>
                      </a:r>
                      <a:r>
                        <a:rPr lang="en-GB" sz="1000" kern="1200">
                          <a:solidFill>
                            <a:srgbClr val="000000"/>
                          </a:solidFill>
                          <a:effectLst/>
                          <a:latin typeface="Arial" panose="020B0604020202020204" pitchFamily="34" charset="0"/>
                          <a:ea typeface="+mn-ea"/>
                          <a:cs typeface="+mn-cs"/>
                        </a:rPr>
                        <a:t>services in 5GS</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26125">
                <a:tc>
                  <a:txBody>
                    <a:bodyPr/>
                    <a:lstStyle/>
                    <a:p>
                      <a:pPr>
                        <a:spcAft>
                          <a:spcPts val="0"/>
                        </a:spcAft>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CP-230119</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New </a:t>
                      </a:r>
                      <a:r>
                        <a:rPr lang="en-GB" sz="1000" dirty="0">
                          <a:solidFill>
                            <a:srgbClr val="000000"/>
                          </a:solidFill>
                          <a:effectLst/>
                          <a:latin typeface="Arial" panose="020B0604020202020204" pitchFamily="34" charset="0"/>
                          <a:ea typeface="Times New Roman" panose="02020603050405020304" pitchFamily="18" charset="0"/>
                        </a:rPr>
                        <a:t>WID on Enablers for Network Automation for 5G - phase 3</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dirty="0">
                          <a:solidFill>
                            <a:srgbClr val="000000"/>
                          </a:solidFill>
                          <a:effectLst/>
                          <a:latin typeface="Arial" panose="020B0604020202020204" pitchFamily="34" charset="0"/>
                          <a:ea typeface="+mn-ea"/>
                          <a:cs typeface="+mn-cs"/>
                        </a:rPr>
                        <a:t>China Mobile M2M Company Ltd.</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a:solidFill>
                            <a:srgbClr val="000000"/>
                          </a:solidFill>
                          <a:effectLst/>
                          <a:latin typeface="Arial" panose="020B0604020202020204" pitchFamily="34" charset="0"/>
                          <a:ea typeface="+mn-ea"/>
                          <a:cs typeface="+mn-cs"/>
                        </a:rPr>
                        <a:t>Enablers for Network Automation for 5G phase 3 in order to enhance the CT WGs specifications based on the stage 2 normative work</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T4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p</a:t>
                      </a:r>
                      <a:r>
                        <a:rPr lang="en-DE" sz="1000" kern="1200">
                          <a:solidFill>
                            <a:srgbClr val="000000"/>
                          </a:solidFill>
                          <a:effectLst/>
                          <a:latin typeface="Arial" panose="020B0604020202020204" pitchFamily="34" charset="0"/>
                          <a:ea typeface="+mn-ea"/>
                          <a:cs typeface="+mn-cs"/>
                        </a:rPr>
                        <a:t>a</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n </a:t>
                      </a:r>
                      <a:r>
                        <a:rPr lang="en-GB" sz="1000" kern="1200">
                          <a:solidFill>
                            <a:srgbClr val="000000"/>
                          </a:solidFill>
                          <a:effectLst/>
                          <a:latin typeface="Arial" panose="020B0604020202020204" pitchFamily="34" charset="0"/>
                          <a:ea typeface="+mn-ea"/>
                          <a:cs typeface="+mn-cs"/>
                        </a:rPr>
                        <a:t>t</a:t>
                      </a:r>
                      <a:r>
                        <a:rPr lang="en-DE" sz="1000" kern="1200">
                          <a:solidFill>
                            <a:srgbClr val="000000"/>
                          </a:solidFill>
                          <a:effectLst/>
                          <a:latin typeface="Arial" panose="020B0604020202020204" pitchFamily="34" charset="0"/>
                          <a:ea typeface="+mn-ea"/>
                          <a:cs typeface="+mn-cs"/>
                        </a:rPr>
                        <a:t>h</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a </a:t>
                      </a:r>
                      <a:r>
                        <a:rPr lang="en-GB" sz="1000" kern="1200">
                          <a:solidFill>
                            <a:srgbClr val="000000"/>
                          </a:solidFill>
                          <a:effectLst/>
                          <a:latin typeface="Arial" panose="020B0604020202020204" pitchFamily="34" charset="0"/>
                          <a:ea typeface="+mn-ea"/>
                          <a:cs typeface="+mn-cs"/>
                        </a:rPr>
                        <a:t>o</a:t>
                      </a:r>
                      <a:r>
                        <a:rPr lang="en-DE" sz="1000" kern="1200">
                          <a:solidFill>
                            <a:srgbClr val="000000"/>
                          </a:solidFill>
                          <a:effectLst/>
                          <a:latin typeface="Arial" panose="020B0604020202020204" pitchFamily="34" charset="0"/>
                          <a:ea typeface="+mn-ea"/>
                          <a:cs typeface="+mn-cs"/>
                        </a:rPr>
                        <a:t>f </a:t>
                      </a:r>
                      <a:r>
                        <a:rPr lang="en-GB" sz="1000" kern="1200">
                          <a:solidFill>
                            <a:srgbClr val="000000"/>
                          </a:solidFill>
                          <a:effectLst/>
                          <a:latin typeface="Arial" panose="020B0604020202020204" pitchFamily="34" charset="0"/>
                          <a:ea typeface="+mn-ea"/>
                          <a:cs typeface="+mn-cs"/>
                        </a:rPr>
                        <a:t>NWDAF</a:t>
                      </a:r>
                      <a:endParaRPr lang="en-US" sz="1000"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673626">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a:t>
                      </a:r>
                      <a:r>
                        <a:rPr kumimoji="0" lang="en-DE"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197</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New </a:t>
                      </a:r>
                      <a:r>
                        <a:rPr lang="en-GB" sz="1000" dirty="0">
                          <a:solidFill>
                            <a:srgbClr val="000000"/>
                          </a:solidFill>
                          <a:effectLst/>
                          <a:latin typeface="Arial" panose="020B0604020202020204" pitchFamily="34" charset="0"/>
                          <a:ea typeface="Times New Roman" panose="02020603050405020304" pitchFamily="18" charset="0"/>
                        </a:rPr>
                        <a:t>WID on Personal IoT Network</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VIVO</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GB" sz="1000" kern="1200">
                          <a:solidFill>
                            <a:srgbClr val="000000"/>
                          </a:solidFill>
                          <a:effectLst/>
                          <a:latin typeface="Arial" panose="020B0604020202020204" pitchFamily="34" charset="0"/>
                          <a:ea typeface="+mn-ea"/>
                          <a:cs typeface="+mn-cs"/>
                        </a:rPr>
                        <a:t>Personal IoT Network in order to enhance the CT WGs specifications based on the stage-2 requirements.</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T4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p</a:t>
                      </a:r>
                      <a:r>
                        <a:rPr lang="en-DE" sz="1000" kern="1200">
                          <a:solidFill>
                            <a:srgbClr val="000000"/>
                          </a:solidFill>
                          <a:effectLst/>
                          <a:latin typeface="Arial" panose="020B0604020202020204" pitchFamily="34" charset="0"/>
                          <a:ea typeface="+mn-ea"/>
                          <a:cs typeface="+mn-cs"/>
                        </a:rPr>
                        <a:t>a</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n </a:t>
                      </a:r>
                      <a:r>
                        <a:rPr lang="en-GB" sz="1000" kern="1200">
                          <a:solidFill>
                            <a:srgbClr val="000000"/>
                          </a:solidFill>
                          <a:effectLst/>
                          <a:latin typeface="Arial" panose="020B0604020202020204" pitchFamily="34" charset="0"/>
                          <a:ea typeface="+mn-ea"/>
                          <a:cs typeface="+mn-cs"/>
                        </a:rPr>
                        <a:t>t</a:t>
                      </a:r>
                      <a:r>
                        <a:rPr lang="en-DE" sz="1000" kern="1200">
                          <a:solidFill>
                            <a:srgbClr val="000000"/>
                          </a:solidFill>
                          <a:effectLst/>
                          <a:latin typeface="Arial" panose="020B0604020202020204" pitchFamily="34" charset="0"/>
                          <a:ea typeface="+mn-ea"/>
                          <a:cs typeface="+mn-cs"/>
                        </a:rPr>
                        <a:t>h</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a:t>
                      </a:r>
                      <a:r>
                        <a:rPr lang="en-DE" sz="1000" kern="1200">
                          <a:solidFill>
                            <a:srgbClr val="000000"/>
                          </a:solidFill>
                          <a:effectLst/>
                          <a:latin typeface="Arial" panose="020B0604020202020204" pitchFamily="34" charset="0"/>
                          <a:ea typeface="+mn-ea"/>
                          <a:cs typeface="+mn-cs"/>
                        </a:rPr>
                        <a:t> of SMF, UPF, UDM, UDR</a:t>
                      </a:r>
                      <a:endParaRPr lang="en-US" sz="1000" kern="1200" noProof="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r h="579725">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CP-230202</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DE" sz="1000">
                          <a:solidFill>
                            <a:srgbClr val="000000"/>
                          </a:solidFill>
                          <a:effectLst/>
                          <a:latin typeface="Arial" panose="020B0604020202020204" pitchFamily="34" charset="0"/>
                          <a:ea typeface="Times New Roman" panose="02020603050405020304" pitchFamily="18" charset="0"/>
                        </a:rPr>
                        <a:t>N</a:t>
                      </a:r>
                      <a:r>
                        <a:rPr lang="en-GB" sz="1000">
                          <a:solidFill>
                            <a:srgbClr val="000000"/>
                          </a:solidFill>
                          <a:effectLst/>
                          <a:latin typeface="Arial" panose="020B0604020202020204" pitchFamily="34" charset="0"/>
                          <a:ea typeface="Times New Roman" panose="02020603050405020304" pitchFamily="18" charset="0"/>
                        </a:rPr>
                        <a:t>ew </a:t>
                      </a:r>
                      <a:r>
                        <a:rPr lang="en-GB" sz="1000" dirty="0">
                          <a:solidFill>
                            <a:srgbClr val="000000"/>
                          </a:solidFill>
                          <a:effectLst/>
                          <a:latin typeface="Arial" panose="020B0604020202020204" pitchFamily="34" charset="0"/>
                          <a:ea typeface="Times New Roman" panose="02020603050405020304" pitchFamily="18" charset="0"/>
                        </a:rPr>
                        <a:t>WID on Next Generation Real time Communication services</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China Mobile, China Southern Power Grid, Huawei, Hisilicon, ZTE, T-Mobile USA, Vivo</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GB" sz="1000" kern="1200">
                          <a:solidFill>
                            <a:srgbClr val="000000"/>
                          </a:solidFill>
                          <a:effectLst/>
                          <a:latin typeface="Arial" panose="020B0604020202020204" pitchFamily="34" charset="0"/>
                          <a:ea typeface="+mn-ea"/>
                          <a:cs typeface="+mn-cs"/>
                        </a:rPr>
                        <a:t>specify new signalling and media functions, specify protocol details, enhance IMS protocols, define and extend NF services to support Data Channel, AR communication and SBA in IMS media control interface under remit of CT WGs for the stage 2 requirements agreed under the stage 2 work item NG_RTC</a:t>
                      </a:r>
                      <a:endParaRPr lang="en-US" sz="1000" kern="1200" noProof="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97329540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CT4 (1/3)</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small outstanding issues</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Exception sheet </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FF0000"/>
                </a:solidFill>
                <a:latin typeface="Arial" panose="020B0604020202020204" pitchFamily="34" charset="0"/>
              </a:rPr>
              <a:t>red text</a:t>
            </a:r>
            <a:r>
              <a:rPr lang="fi-FI" altLang="de-DE" sz="1000">
                <a:solidFill>
                  <a:srgbClr val="0070C0"/>
                </a:solidFill>
                <a:latin typeface="Arial" panose="020B0604020202020204" pitchFamily="34" charset="0"/>
              </a:rPr>
              <a: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4276504207"/>
              </p:ext>
            </p:extLst>
          </p:nvPr>
        </p:nvGraphicFramePr>
        <p:xfrm>
          <a:off x="412822" y="1827741"/>
          <a:ext cx="10222311" cy="3097112"/>
        </p:xfrm>
        <a:graphic>
          <a:graphicData uri="http://schemas.openxmlformats.org/drawingml/2006/table">
            <a:tbl>
              <a:tblPr firstRow="1" firstCol="1" bandRow="1"/>
              <a:tblGrid>
                <a:gridCol w="624744">
                  <a:extLst>
                    <a:ext uri="{9D8B030D-6E8A-4147-A177-3AD203B41FA5}">
                      <a16:colId xmlns:a16="http://schemas.microsoft.com/office/drawing/2014/main" val="37050211"/>
                    </a:ext>
                  </a:extLst>
                </a:gridCol>
                <a:gridCol w="3194681">
                  <a:extLst>
                    <a:ext uri="{9D8B030D-6E8A-4147-A177-3AD203B41FA5}">
                      <a16:colId xmlns:a16="http://schemas.microsoft.com/office/drawing/2014/main" val="20001"/>
                    </a:ext>
                  </a:extLst>
                </a:gridCol>
                <a:gridCol w="1372763">
                  <a:extLst>
                    <a:ext uri="{9D8B030D-6E8A-4147-A177-3AD203B41FA5}">
                      <a16:colId xmlns:a16="http://schemas.microsoft.com/office/drawing/2014/main" val="20002"/>
                    </a:ext>
                  </a:extLst>
                </a:gridCol>
                <a:gridCol w="1002017">
                  <a:extLst>
                    <a:ext uri="{9D8B030D-6E8A-4147-A177-3AD203B41FA5}">
                      <a16:colId xmlns:a16="http://schemas.microsoft.com/office/drawing/2014/main" val="20003"/>
                    </a:ext>
                  </a:extLst>
                </a:gridCol>
                <a:gridCol w="761533">
                  <a:extLst>
                    <a:ext uri="{9D8B030D-6E8A-4147-A177-3AD203B41FA5}">
                      <a16:colId xmlns:a16="http://schemas.microsoft.com/office/drawing/2014/main" val="20004"/>
                    </a:ext>
                  </a:extLst>
                </a:gridCol>
                <a:gridCol w="1022056">
                  <a:extLst>
                    <a:ext uri="{9D8B030D-6E8A-4147-A177-3AD203B41FA5}">
                      <a16:colId xmlns:a16="http://schemas.microsoft.com/office/drawing/2014/main" val="20005"/>
                    </a:ext>
                  </a:extLst>
                </a:gridCol>
                <a:gridCol w="571150">
                  <a:extLst>
                    <a:ext uri="{9D8B030D-6E8A-4147-A177-3AD203B41FA5}">
                      <a16:colId xmlns:a16="http://schemas.microsoft.com/office/drawing/2014/main" val="20006"/>
                    </a:ext>
                  </a:extLst>
                </a:gridCol>
                <a:gridCol w="1673367">
                  <a:extLst>
                    <a:ext uri="{9D8B030D-6E8A-4147-A177-3AD203B41FA5}">
                      <a16:colId xmlns:a16="http://schemas.microsoft.com/office/drawing/2014/main" val="20007"/>
                    </a:ext>
                  </a:extLst>
                </a:gridCol>
              </a:tblGrid>
              <a:tr h="361534">
                <a:tc>
                  <a:txBody>
                    <a:bodyPr/>
                    <a:lstStyle/>
                    <a:p>
                      <a:pPr>
                        <a:lnSpc>
                          <a:spcPct val="107000"/>
                        </a:lnSpc>
                        <a:spcAft>
                          <a:spcPts val="800"/>
                        </a:spcAft>
                      </a:pPr>
                      <a:r>
                        <a:rPr lang="en-US" sz="1200" dirty="0">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Name</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Target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Status </a:t>
                      </a:r>
                      <a:r>
                        <a:rPr lang="en-US" sz="12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2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noProof="0" dirty="0">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Notes</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7346">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980054</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      CT4 aspects of 5GSATB</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5GSATB</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dirty="0">
                          <a:solidFill>
                            <a:srgbClr val="0563C1"/>
                          </a:solidFill>
                          <a:effectLst/>
                          <a:latin typeface="Arial" panose="020B0604020202020204" pitchFamily="34" charset="0"/>
                          <a:cs typeface="Arial" panose="020B0604020202020204" pitchFamily="34" charset="0"/>
                          <a:hlinkClick r:id="rId3"/>
                        </a:rPr>
                        <a:t>CP-223204</a:t>
                      </a:r>
                      <a:endParaRPr lang="en-GB" sz="1000" b="0" i="0" u="sng" strike="noStrike" dirty="0">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FF0000"/>
                          </a:solidFill>
                          <a:effectLst/>
                          <a:latin typeface="Arial" panose="020B0604020202020204" pitchFamily="34" charset="0"/>
                          <a:cs typeface="Arial" panose="020B0604020202020204" pitchFamily="34" charset="0"/>
                        </a:rPr>
                        <a:t>60%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171597">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980059</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      CT4 aspects of 5G_eLCS_Ph3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5G_eLCS_Ph3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15/12/2023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dirty="0">
                          <a:solidFill>
                            <a:srgbClr val="0563C1"/>
                          </a:solidFill>
                          <a:effectLst/>
                          <a:latin typeface="Arial" panose="020B0604020202020204" pitchFamily="34" charset="0"/>
                          <a:cs typeface="Arial" panose="020B0604020202020204" pitchFamily="34" charset="0"/>
                          <a:hlinkClick r:id="rId4"/>
                        </a:rPr>
                        <a:t>CP-223023</a:t>
                      </a:r>
                      <a:endParaRPr lang="en-GB" sz="1000" b="0" i="0" u="sng" strike="noStrike" dirty="0">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1" i="0" u="none" strike="noStrike" dirty="0">
                          <a:solidFill>
                            <a:srgbClr val="FF0000"/>
                          </a:solidFill>
                          <a:effectLst/>
                          <a:latin typeface="Arial" panose="020B0604020202020204" pitchFamily="34" charset="0"/>
                          <a:cs typeface="Arial" panose="020B0604020202020204" pitchFamily="34" charset="0"/>
                        </a:rPr>
                        <a:t>25%</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042981826"/>
                  </a:ext>
                </a:extLst>
              </a:tr>
              <a:tr h="171597">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980062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      CT4 aspects of 5G_ProSe_Ph2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5G_ProSe_Ph2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dirty="0">
                          <a:solidFill>
                            <a:srgbClr val="0563C1"/>
                          </a:solidFill>
                          <a:effectLst/>
                          <a:latin typeface="Arial" panose="020B0604020202020204" pitchFamily="34" charset="0"/>
                          <a:cs typeface="Arial" panose="020B0604020202020204" pitchFamily="34" charset="0"/>
                          <a:hlinkClick r:id="rId5"/>
                        </a:rPr>
                        <a:t>CP-223110</a:t>
                      </a:r>
                      <a:endParaRPr lang="en-GB" sz="1000" b="0" i="0" u="sng" strike="noStrike" dirty="0">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72507045"/>
                  </a:ext>
                </a:extLst>
              </a:tr>
              <a:tr h="171597">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980068</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      CT4 aspects of NR_REDCAP_Ph2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NR_REDCAP_Ph2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13/12/2023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50%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dirty="0">
                          <a:solidFill>
                            <a:srgbClr val="0563C1"/>
                          </a:solidFill>
                          <a:effectLst/>
                          <a:latin typeface="Arial" panose="020B0604020202020204" pitchFamily="34" charset="0"/>
                          <a:cs typeface="Arial" panose="020B0604020202020204" pitchFamily="34" charset="0"/>
                          <a:hlinkClick r:id="rId6"/>
                        </a:rPr>
                        <a:t>CP-223021</a:t>
                      </a:r>
                      <a:endParaRPr lang="en-GB" sz="1000" b="0" i="0" u="sng" strike="noStrike" dirty="0">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1" i="0" u="none" strike="noStrike" dirty="0">
                          <a:solidFill>
                            <a:srgbClr val="FF0000"/>
                          </a:solidFill>
                          <a:effectLst/>
                          <a:latin typeface="Arial" panose="020B0604020202020204" pitchFamily="34" charset="0"/>
                          <a:cs typeface="Arial" panose="020B0604020202020204" pitchFamily="34" charset="0"/>
                        </a:rPr>
                        <a:t>60%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814054746"/>
                  </a:ext>
                </a:extLst>
              </a:tr>
              <a:tr h="0">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980071</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      CT4 aspects of eMCSMI_IRail</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eMCSMI_IRail</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15/12/2023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dirty="0">
                          <a:solidFill>
                            <a:srgbClr val="0563C1"/>
                          </a:solidFill>
                          <a:effectLst/>
                          <a:latin typeface="Arial" panose="020B0604020202020204" pitchFamily="34" charset="0"/>
                          <a:cs typeface="Arial" panose="020B0604020202020204" pitchFamily="34" charset="0"/>
                          <a:hlinkClick r:id="rId7"/>
                        </a:rPr>
                        <a:t>CP-223105</a:t>
                      </a:r>
                      <a:endParaRPr lang="en-GB" sz="1000" b="0" i="0" u="sng" strike="noStrike" dirty="0">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732814632"/>
                  </a:ext>
                </a:extLst>
              </a:tr>
              <a:tr h="171597">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980077</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      CT4 aspects of EDGE_Ph2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EDGE_Ph2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dirty="0">
                          <a:solidFill>
                            <a:srgbClr val="0563C1"/>
                          </a:solidFill>
                          <a:effectLst/>
                          <a:latin typeface="Arial" panose="020B0604020202020204" pitchFamily="34" charset="0"/>
                          <a:cs typeface="Arial" panose="020B0604020202020204" pitchFamily="34" charset="0"/>
                          <a:hlinkClick r:id="rId8"/>
                        </a:rPr>
                        <a:t>CP-220325</a:t>
                      </a:r>
                      <a:endParaRPr lang="en-GB" sz="1000" b="0" i="0" u="sng" strike="noStrike" dirty="0">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FF0000"/>
                          </a:solidFill>
                          <a:effectLst/>
                          <a:latin typeface="Arial" panose="020B0604020202020204" pitchFamily="34" charset="0"/>
                          <a:cs typeface="Arial" panose="020B0604020202020204" pitchFamily="34" charset="0"/>
                        </a:rPr>
                        <a:t>20%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792905707"/>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980080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eNPN_Ph2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eNPN_Ph2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15/12/2023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15%</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9"/>
                        </a:rPr>
                        <a:t>CP-223104</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50%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279651093"/>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980085</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5WWC_Ph2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5WWC_Ph2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40%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0"/>
                        </a:rPr>
                        <a:t>CP-223114</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305058008"/>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980087</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eNSAC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eNSAC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22/06/2023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1"/>
                        </a:rPr>
                        <a:t>CP-223026</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054168393"/>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980090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Seamless UE context recovery </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SUECR</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14/09/2023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2"/>
                        </a:rPr>
                        <a:t>CP-223113</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75%</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28990038"/>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980092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SFC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SFC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3"/>
                        </a:rPr>
                        <a:t>CP-223210</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60%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784097922"/>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980095</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Detnet</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DetNet</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4"/>
                        </a:rPr>
                        <a:t>CP-223206</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138732542"/>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980002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1" i="0" u="none" strike="noStrike">
                          <a:solidFill>
                            <a:srgbClr val="000000"/>
                          </a:solidFill>
                          <a:effectLst/>
                          <a:latin typeface="Arial" panose="020B0604020202020204" pitchFamily="34" charset="0"/>
                          <a:cs typeface="Arial" panose="020B0604020202020204" pitchFamily="34" charset="0"/>
                        </a:rPr>
                        <a:t>   CT aspects on TEI18_MLR</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TEI18_MLR</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5"/>
                        </a:rPr>
                        <a:t>CP-223022</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80%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977965183"/>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980098</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TEI18_IPv6PD</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TEI18_IPv6PD</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6"/>
                        </a:rPr>
                        <a:t>CP-223203</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90%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330746965"/>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980101</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TEI18_SDNAEPC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TEI18_SDNAEPC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7"/>
                        </a:rPr>
                        <a:t>CP-223111</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90%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751660127"/>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980104</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TRS_URLLC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TRS_URLLC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8"/>
                        </a:rPr>
                        <a:t>CP-223205</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40%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708030312"/>
                  </a:ext>
                </a:extLst>
              </a:tr>
            </a:tbl>
          </a:graphicData>
        </a:graphic>
      </p:graphicFrame>
    </p:spTree>
    <p:extLst>
      <p:ext uri="{BB962C8B-B14F-4D97-AF65-F5344CB8AC3E}">
        <p14:creationId xmlns:p14="http://schemas.microsoft.com/office/powerpoint/2010/main" val="133884528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a:t>CT4 (2/3</a:t>
            </a:r>
            <a:r>
              <a:rPr lang="en-US" dirty="0"/>
              <a:t>)</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small outstanding issues</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Exception sheet </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FF0000"/>
                </a:solidFill>
                <a:latin typeface="Arial" panose="020B0604020202020204" pitchFamily="34" charset="0"/>
              </a:rPr>
              <a:t>red text</a:t>
            </a:r>
            <a:r>
              <a:rPr lang="fi-FI" altLang="de-DE" sz="1000">
                <a:solidFill>
                  <a:srgbClr val="0070C0"/>
                </a:solidFill>
                <a:latin typeface="Arial" panose="020B0604020202020204" pitchFamily="34" charset="0"/>
              </a:rPr>
              <a: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944616343"/>
              </p:ext>
            </p:extLst>
          </p:nvPr>
        </p:nvGraphicFramePr>
        <p:xfrm>
          <a:off x="412822" y="1666322"/>
          <a:ext cx="10222311" cy="3715773"/>
        </p:xfrm>
        <a:graphic>
          <a:graphicData uri="http://schemas.openxmlformats.org/drawingml/2006/table">
            <a:tbl>
              <a:tblPr firstRow="1" firstCol="1" bandRow="1"/>
              <a:tblGrid>
                <a:gridCol w="624744">
                  <a:extLst>
                    <a:ext uri="{9D8B030D-6E8A-4147-A177-3AD203B41FA5}">
                      <a16:colId xmlns:a16="http://schemas.microsoft.com/office/drawing/2014/main" val="37050211"/>
                    </a:ext>
                  </a:extLst>
                </a:gridCol>
                <a:gridCol w="3194681">
                  <a:extLst>
                    <a:ext uri="{9D8B030D-6E8A-4147-A177-3AD203B41FA5}">
                      <a16:colId xmlns:a16="http://schemas.microsoft.com/office/drawing/2014/main" val="20001"/>
                    </a:ext>
                  </a:extLst>
                </a:gridCol>
                <a:gridCol w="1372763">
                  <a:extLst>
                    <a:ext uri="{9D8B030D-6E8A-4147-A177-3AD203B41FA5}">
                      <a16:colId xmlns:a16="http://schemas.microsoft.com/office/drawing/2014/main" val="20002"/>
                    </a:ext>
                  </a:extLst>
                </a:gridCol>
                <a:gridCol w="1002017">
                  <a:extLst>
                    <a:ext uri="{9D8B030D-6E8A-4147-A177-3AD203B41FA5}">
                      <a16:colId xmlns:a16="http://schemas.microsoft.com/office/drawing/2014/main" val="20003"/>
                    </a:ext>
                  </a:extLst>
                </a:gridCol>
                <a:gridCol w="761533">
                  <a:extLst>
                    <a:ext uri="{9D8B030D-6E8A-4147-A177-3AD203B41FA5}">
                      <a16:colId xmlns:a16="http://schemas.microsoft.com/office/drawing/2014/main" val="20004"/>
                    </a:ext>
                  </a:extLst>
                </a:gridCol>
                <a:gridCol w="829142">
                  <a:extLst>
                    <a:ext uri="{9D8B030D-6E8A-4147-A177-3AD203B41FA5}">
                      <a16:colId xmlns:a16="http://schemas.microsoft.com/office/drawing/2014/main" val="20005"/>
                    </a:ext>
                  </a:extLst>
                </a:gridCol>
                <a:gridCol w="764064">
                  <a:extLst>
                    <a:ext uri="{9D8B030D-6E8A-4147-A177-3AD203B41FA5}">
                      <a16:colId xmlns:a16="http://schemas.microsoft.com/office/drawing/2014/main" val="20006"/>
                    </a:ext>
                  </a:extLst>
                </a:gridCol>
                <a:gridCol w="1673367">
                  <a:extLst>
                    <a:ext uri="{9D8B030D-6E8A-4147-A177-3AD203B41FA5}">
                      <a16:colId xmlns:a16="http://schemas.microsoft.com/office/drawing/2014/main" val="20007"/>
                    </a:ext>
                  </a:extLst>
                </a:gridCol>
              </a:tblGrid>
              <a:tr h="418367">
                <a:tc>
                  <a:txBody>
                    <a:bodyPr/>
                    <a:lstStyle/>
                    <a:p>
                      <a:pPr>
                        <a:lnSpc>
                          <a:spcPct val="107000"/>
                        </a:lnSpc>
                        <a:spcAft>
                          <a:spcPts val="800"/>
                        </a:spcAft>
                      </a:pPr>
                      <a:r>
                        <a:rPr lang="en-US" sz="1300">
                          <a:effectLst/>
                          <a:latin typeface="Arial" panose="020B0604020202020204" pitchFamily="34" charset="0"/>
                          <a:ea typeface="Calibri" panose="020F0502020204030204" pitchFamily="34" charset="0"/>
                          <a:cs typeface="Arial" panose="020B0604020202020204" pitchFamily="34" charset="0"/>
                        </a:rPr>
                        <a:t>UID</a:t>
                      </a:r>
                      <a:endParaRPr lang="en-US" sz="13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300" b="1" dirty="0">
                          <a:effectLst/>
                          <a:latin typeface="Arial" panose="020B0604020202020204" pitchFamily="34" charset="0"/>
                          <a:ea typeface="Calibri" panose="020F0502020204030204" pitchFamily="34" charset="0"/>
                          <a:cs typeface="Arial" panose="020B0604020202020204" pitchFamily="34" charset="0"/>
                        </a:rPr>
                        <a:t>Name</a:t>
                      </a:r>
                      <a:endParaRPr lang="en-US" sz="13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3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3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300" b="1" dirty="0">
                          <a:effectLst/>
                          <a:latin typeface="Arial" panose="020B0604020202020204" pitchFamily="34" charset="0"/>
                          <a:ea typeface="Calibri" panose="020F0502020204030204" pitchFamily="34" charset="0"/>
                          <a:cs typeface="Arial" panose="020B0604020202020204" pitchFamily="34" charset="0"/>
                        </a:rPr>
                        <a:t>Target</a:t>
                      </a:r>
                      <a:endParaRPr lang="en-US" sz="13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300" b="1" dirty="0">
                          <a:effectLst/>
                          <a:latin typeface="Arial" panose="020B0604020202020204" pitchFamily="34" charset="0"/>
                          <a:ea typeface="Calibri" panose="020F0502020204030204" pitchFamily="34" charset="0"/>
                          <a:cs typeface="Arial" panose="020B0604020202020204" pitchFamily="34" charset="0"/>
                        </a:rPr>
                        <a:t>Status </a:t>
                      </a:r>
                      <a:r>
                        <a:rPr lang="en-US" sz="13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3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300" noProof="0" dirty="0">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3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3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300" b="1" dirty="0">
                          <a:effectLst/>
                          <a:latin typeface="Arial" panose="020B0604020202020204" pitchFamily="34" charset="0"/>
                          <a:ea typeface="Calibri" panose="020F0502020204030204" pitchFamily="34" charset="0"/>
                          <a:cs typeface="Arial" panose="020B0604020202020204" pitchFamily="34" charset="0"/>
                        </a:rPr>
                        <a:t>Notes</a:t>
                      </a:r>
                      <a:endParaRPr lang="en-US" sz="13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188757">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980107</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   CT4 aspects of MCProtoc18</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MCProtoc18</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08/12/2023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50%</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sng" strike="noStrike">
                          <a:solidFill>
                            <a:srgbClr val="0563C1"/>
                          </a:solidFill>
                          <a:effectLst/>
                          <a:latin typeface="Arial" panose="020B0604020202020204" pitchFamily="34" charset="0"/>
                          <a:cs typeface="Arial" panose="020B0604020202020204" pitchFamily="34" charset="0"/>
                          <a:hlinkClick r:id="rId3"/>
                        </a:rPr>
                        <a:t>CP-221270</a:t>
                      </a:r>
                      <a:endParaRPr lang="en-GB" sz="1100" b="0" i="0" u="sng" strike="noStrike">
                        <a:solidFill>
                          <a:srgbClr val="0563C1"/>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 </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324380101"/>
                  </a:ext>
                </a:extLst>
              </a:tr>
              <a:tr h="188757">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980004</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1" i="0" u="none" strike="noStrike">
                          <a:solidFill>
                            <a:srgbClr val="0000FF"/>
                          </a:solidFill>
                          <a:effectLst/>
                          <a:latin typeface="Arial" panose="020B0604020202020204" pitchFamily="34" charset="0"/>
                          <a:cs typeface="Arial" panose="020B0604020202020204" pitchFamily="34" charset="0"/>
                        </a:rPr>
                        <a:t>Enhancement of Shared Data ID and Handling</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ShDatID_H</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14/09/2023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0%</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sng" strike="noStrike">
                          <a:solidFill>
                            <a:srgbClr val="0563C1"/>
                          </a:solidFill>
                          <a:effectLst/>
                          <a:latin typeface="Arial" panose="020B0604020202020204" pitchFamily="34" charset="0"/>
                          <a:cs typeface="Arial" panose="020B0604020202020204" pitchFamily="34" charset="0"/>
                          <a:hlinkClick r:id="rId4"/>
                        </a:rPr>
                        <a:t>CP-223024</a:t>
                      </a:r>
                      <a:endParaRPr lang="en-GB" sz="1100" b="0" i="0" u="sng" strike="noStrike">
                        <a:solidFill>
                          <a:srgbClr val="0563C1"/>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 </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172866240"/>
                  </a:ext>
                </a:extLst>
              </a:tr>
              <a:tr h="342265">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960002</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1" u="none" strike="noStrike">
                          <a:solidFill>
                            <a:srgbClr val="000000"/>
                          </a:solidFill>
                          <a:effectLst/>
                          <a:latin typeface="Arial" panose="020B0604020202020204" pitchFamily="34" charset="0"/>
                          <a:cs typeface="Arial" panose="020B0604020202020204" pitchFamily="34" charset="0"/>
                        </a:rPr>
                        <a:t>Study on NRF API enhancements to avoid signalling and storing of redundant data</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FS_NRFe</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08/06/2023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25%</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sng" strike="noStrike">
                          <a:solidFill>
                            <a:srgbClr val="0563C1"/>
                          </a:solidFill>
                          <a:effectLst/>
                          <a:latin typeface="Arial" panose="020B0604020202020204" pitchFamily="34" charset="0"/>
                          <a:cs typeface="Arial" panose="020B0604020202020204" pitchFamily="34" charset="0"/>
                          <a:hlinkClick r:id="rId5"/>
                        </a:rPr>
                        <a:t>CP-221088</a:t>
                      </a:r>
                      <a:endParaRPr lang="en-GB" sz="1100" b="0" i="0" u="sng" strike="noStrike">
                        <a:solidFill>
                          <a:srgbClr val="0563C1"/>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50%</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16106770"/>
                  </a:ext>
                </a:extLst>
              </a:tr>
              <a:tr h="509905">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960001</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   CT4 aspects of SBIProtoc18</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SBIProtoc18</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12/12/2023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10%</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sng" strike="noStrike">
                          <a:solidFill>
                            <a:srgbClr val="0563C1"/>
                          </a:solidFill>
                          <a:effectLst/>
                          <a:latin typeface="Arial" panose="020B0604020202020204" pitchFamily="34" charset="0"/>
                          <a:cs typeface="Arial" panose="020B0604020202020204" pitchFamily="34" charset="0"/>
                          <a:hlinkClick r:id="rId6"/>
                        </a:rPr>
                        <a:t>CP-221083</a:t>
                      </a:r>
                      <a:endParaRPr lang="en-GB" sz="1100" b="0" i="0" u="sng" strike="noStrike">
                        <a:solidFill>
                          <a:srgbClr val="0563C1"/>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25%</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764596275"/>
                  </a:ext>
                </a:extLst>
              </a:tr>
              <a:tr h="342265">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800045</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1" u="none" strike="noStrike">
                          <a:solidFill>
                            <a:srgbClr val="000000"/>
                          </a:solidFill>
                          <a:effectLst/>
                          <a:latin typeface="Arial" panose="020B0604020202020204" pitchFamily="34" charset="0"/>
                          <a:cs typeface="Arial" panose="020B0604020202020204" pitchFamily="34" charset="0"/>
                        </a:rPr>
                        <a:t>Study on IETF QUIC Transport for Service Based Interfaces</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FS_QUIC</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12/12/2023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80%</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sng" strike="noStrike">
                          <a:solidFill>
                            <a:srgbClr val="0563C1"/>
                          </a:solidFill>
                          <a:effectLst/>
                          <a:latin typeface="Arial" panose="020B0604020202020204" pitchFamily="34" charset="0"/>
                          <a:cs typeface="Arial" panose="020B0604020202020204" pitchFamily="34" charset="0"/>
                          <a:hlinkClick r:id="rId7"/>
                        </a:rPr>
                        <a:t>CP-183245</a:t>
                      </a:r>
                      <a:endParaRPr lang="en-GB" sz="1100" b="0" i="0" u="sng" strike="noStrike">
                        <a:solidFill>
                          <a:srgbClr val="0563C1"/>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 </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089851541"/>
                  </a:ext>
                </a:extLst>
              </a:tr>
              <a:tr h="342265">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740058</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   (IETF) Diameter Load Information Conveyance (draft-ietf-dime-load) --&gt; RFC 8583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DLoCMe</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15/03/2017</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90%</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sng" strike="noStrike">
                          <a:solidFill>
                            <a:srgbClr val="0563C1"/>
                          </a:solidFill>
                          <a:effectLst/>
                          <a:latin typeface="Arial" panose="020B0604020202020204" pitchFamily="34" charset="0"/>
                          <a:cs typeface="Arial" panose="020B0604020202020204" pitchFamily="34" charset="0"/>
                          <a:hlinkClick r:id="rId8"/>
                        </a:rPr>
                        <a:t>CP-160645</a:t>
                      </a:r>
                      <a:endParaRPr lang="en-GB" sz="1100" b="0" i="0" u="sng" strike="noStrike">
                        <a:solidFill>
                          <a:srgbClr val="0563C1"/>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100%</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903177921"/>
                  </a:ext>
                </a:extLst>
              </a:tr>
              <a:tr h="342265">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641009</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      (IETF) CT4 part of Extended IMS media plane security features (draft-schwarz-mmusic-sdp-for-gw)</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eMEDIASEC-CT</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09/12/2014</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0%</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sng" strike="noStrike">
                          <a:solidFill>
                            <a:srgbClr val="0563C1"/>
                          </a:solidFill>
                          <a:effectLst/>
                          <a:latin typeface="Arial" panose="020B0604020202020204" pitchFamily="34" charset="0"/>
                          <a:cs typeface="Arial" panose="020B0604020202020204" pitchFamily="34" charset="0"/>
                          <a:hlinkClick r:id="rId9"/>
                        </a:rPr>
                        <a:t>CP-130597</a:t>
                      </a:r>
                      <a:endParaRPr lang="en-GB" sz="1100" b="0" i="0" u="sng" strike="noStrike">
                        <a:solidFill>
                          <a:srgbClr val="0563C1"/>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446639495"/>
                  </a:ext>
                </a:extLst>
              </a:tr>
              <a:tr h="188757">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990001</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New WID on CT aspects for the 5MBS Phase 2</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rtl="0" fontAlgn="ctr"/>
                      <a:r>
                        <a:rPr lang="en-GB" sz="1100" b="0" i="0" u="none" strike="noStrike">
                          <a:solidFill>
                            <a:srgbClr val="FF0000"/>
                          </a:solidFill>
                          <a:effectLst/>
                          <a:latin typeface="Arial" panose="020B0604020202020204" pitchFamily="34" charset="0"/>
                          <a:cs typeface="Arial" panose="020B0604020202020204" pitchFamily="34" charset="0"/>
                        </a:rPr>
                        <a:t>5MBS_Ph2</a:t>
                      </a:r>
                    </a:p>
                  </a:txBody>
                  <a:tcPr marL="6350" marR="6350" marT="698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new</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CP-230023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20%</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FF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900928689"/>
                  </a:ext>
                </a:extLst>
              </a:tr>
              <a:tr h="342265">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990002</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 New WID on CT aspects of UPF enhancement for exposure and SBA</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UPEAS</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new</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CP-230024</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40%</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047398574"/>
                  </a:ext>
                </a:extLst>
              </a:tr>
              <a:tr h="342265">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990003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New WID: Enhancements on Service-based support for SMS in 5GC</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eSMS_SBI</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new</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C</a:t>
                      </a:r>
                      <a:r>
                        <a:rPr lang="en-DE" sz="1100" b="0" i="0" u="none" strike="noStrike">
                          <a:solidFill>
                            <a:srgbClr val="FF0000"/>
                          </a:solidFill>
                          <a:effectLst/>
                          <a:latin typeface="Arial" panose="020B0604020202020204" pitchFamily="34" charset="0"/>
                          <a:cs typeface="Arial" panose="020B0604020202020204" pitchFamily="34" charset="0"/>
                        </a:rPr>
                        <a:t>P-230025</a:t>
                      </a:r>
                      <a:endParaRPr lang="en-GB" sz="1100" b="0" i="0" u="none" strike="noStrike">
                        <a:solidFill>
                          <a:srgbClr val="FF0000"/>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 </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330178581"/>
                  </a:ext>
                </a:extLst>
              </a:tr>
            </a:tbl>
          </a:graphicData>
        </a:graphic>
      </p:graphicFrame>
    </p:spTree>
    <p:extLst>
      <p:ext uri="{BB962C8B-B14F-4D97-AF65-F5344CB8AC3E}">
        <p14:creationId xmlns:p14="http://schemas.microsoft.com/office/powerpoint/2010/main" val="51755793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106636</TotalTime>
  <Words>4052</Words>
  <Application>Microsoft Office PowerPoint</Application>
  <PresentationFormat>Widescreen</PresentationFormat>
  <Paragraphs>721</Paragraphs>
  <Slides>28</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28</vt:i4>
      </vt:variant>
    </vt:vector>
  </HeadingPairs>
  <TitlesOfParts>
    <vt:vector size="37" baseType="lpstr">
      <vt:lpstr>MS PGothic</vt:lpstr>
      <vt:lpstr>宋体</vt:lpstr>
      <vt:lpstr>Arial</vt:lpstr>
      <vt:lpstr>Arial </vt:lpstr>
      <vt:lpstr>Calibri</vt:lpstr>
      <vt:lpstr>Calibri Light</vt:lpstr>
      <vt:lpstr>Times New Roman</vt:lpstr>
      <vt:lpstr>Wingdings</vt:lpstr>
      <vt:lpstr>Office Theme</vt:lpstr>
      <vt:lpstr>CT WG4 Status Report  to TSG CT#99</vt:lpstr>
      <vt:lpstr>TSG CT4 Officials</vt:lpstr>
      <vt:lpstr>Meeting Calendar</vt:lpstr>
      <vt:lpstr>TSG WG CT4 Statistics</vt:lpstr>
      <vt:lpstr>New/revised agreed  Study/Work Items led by CT4</vt:lpstr>
      <vt:lpstr>New/revised endorsed  Study/Work Items by CT4</vt:lpstr>
      <vt:lpstr>New/revised endorsed  Study/Work Items by CT4</vt:lpstr>
      <vt:lpstr>Work Plan CT4 (1/3)</vt:lpstr>
      <vt:lpstr>Work Plan CT4 (2/3)</vt:lpstr>
      <vt:lpstr>Work Plan CT4 (3/3)</vt:lpstr>
      <vt:lpstr>TS/TR sent to CT plenary</vt:lpstr>
      <vt:lpstr>Exception sheets to CT plenary</vt:lpstr>
      <vt:lpstr>Release 16 Status</vt:lpstr>
      <vt:lpstr>Release 17 Status</vt:lpstr>
      <vt:lpstr>Release 17 Status</vt:lpstr>
      <vt:lpstr>Release 17 Status</vt:lpstr>
      <vt:lpstr>Release 18 Status</vt:lpstr>
      <vt:lpstr>Release 18 Status</vt:lpstr>
      <vt:lpstr>Release 18 Status</vt:lpstr>
      <vt:lpstr>Release 18 Status</vt:lpstr>
      <vt:lpstr>Backward Incompatible Changes</vt:lpstr>
      <vt:lpstr>For Information to CT</vt:lpstr>
      <vt:lpstr>For Action to CT</vt:lpstr>
      <vt:lpstr>Acknowledgement</vt:lpstr>
      <vt:lpstr>Annex</vt:lpstr>
      <vt:lpstr>CRs for Conditional Approval</vt:lpstr>
      <vt:lpstr>CRs for Conditional Approval</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1645</cp:revision>
  <cp:lastPrinted>2021-03-17T12:26:32Z</cp:lastPrinted>
  <dcterms:created xsi:type="dcterms:W3CDTF">2010-02-05T13:52:04Z</dcterms:created>
  <dcterms:modified xsi:type="dcterms:W3CDTF">2023-03-17T16:22:37Z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(3)0KtOW3XGdrfeytKjRySB9Niq5DnoQGf2JLxQ6DFC8hjAComm1Q9UXAVx4/Bhkn2FuPP4dBDj
7GGe0ujOcWZNa4lSLUXdilsTBxMVkcuk7N60GQSOZFDkOf7mrkWIjhkVQDCT6GbsweMmQxXG
u4BEVGsxprm0P9F0/zThlz/gYEthYuJ4fLwE3XXpQLjRtnHuk7U2EUdkWqEhYV9Wb/V5z0hz
ID2T8ucHU8T5HEzfA1</vt:lpwstr>
  </property>
  <property fmtid="{D5CDD505-2E9C-101B-9397-08002B2CF9AE}" pid="3" name="_2015_ms_pID_7253431">
    <vt:lpwstr>Ou2zq0vCxpeliBT8xUtGAbXI9KtqPJpB+HwbTZCyDbzUGYb6/0PY5B
W9r0FxSwx/idEah5aJbS+be3vRqV42Li0Xh8FJNXfamUrvfkqjN/tCjAGm8Hluy1tssRG35Z
Y155r2P3tQykCqR9f20NFb4mB8pi5udVvSAmAvvMUH1LaGIUuBP7iAotwZws2ZwTIiuhomFy
8LXYwkWfm1bLG2YkgQ2+cHJu7ylY0tdv/K4F</vt:lpwstr>
  </property>
  <property fmtid="{D5CDD505-2E9C-101B-9397-08002B2CF9AE}" pid="4" name="_2015_ms_pID_7253432">
    <vt:lpwstr>gA==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1679068911</vt:lpwstr>
  </property>
</Properties>
</file>