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4"/>
  </p:notesMasterIdLst>
  <p:handoutMasterIdLst>
    <p:handoutMasterId r:id="rId35"/>
  </p:handoutMasterIdLst>
  <p:sldIdLst>
    <p:sldId id="341" r:id="rId2"/>
    <p:sldId id="444" r:id="rId3"/>
    <p:sldId id="366" r:id="rId4"/>
    <p:sldId id="405" r:id="rId5"/>
    <p:sldId id="445" r:id="rId6"/>
    <p:sldId id="480" r:id="rId7"/>
    <p:sldId id="476" r:id="rId8"/>
    <p:sldId id="492" r:id="rId9"/>
    <p:sldId id="477" r:id="rId10"/>
    <p:sldId id="458" r:id="rId11"/>
    <p:sldId id="441" r:id="rId12"/>
    <p:sldId id="474" r:id="rId13"/>
    <p:sldId id="478" r:id="rId14"/>
    <p:sldId id="479" r:id="rId15"/>
    <p:sldId id="487" r:id="rId16"/>
    <p:sldId id="481" r:id="rId17"/>
    <p:sldId id="482" r:id="rId18"/>
    <p:sldId id="485" r:id="rId19"/>
    <p:sldId id="486" r:id="rId20"/>
    <p:sldId id="401" r:id="rId21"/>
    <p:sldId id="475" r:id="rId22"/>
    <p:sldId id="373" r:id="rId23"/>
    <p:sldId id="374" r:id="rId24"/>
    <p:sldId id="375" r:id="rId25"/>
    <p:sldId id="365" r:id="rId26"/>
    <p:sldId id="376" r:id="rId27"/>
    <p:sldId id="387" r:id="rId28"/>
    <p:sldId id="488" r:id="rId29"/>
    <p:sldId id="489" r:id="rId30"/>
    <p:sldId id="490" r:id="rId31"/>
    <p:sldId id="491" r:id="rId32"/>
    <p:sldId id="379" r:id="rId3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43E53B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86410" autoAdjust="0"/>
  </p:normalViewPr>
  <p:slideViewPr>
    <p:cSldViewPr snapToGrid="0">
      <p:cViewPr varScale="1">
        <p:scale>
          <a:sx n="83" d="100"/>
          <a:sy n="83" d="100"/>
        </p:scale>
        <p:origin x="56" y="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08" y="6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53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11762" y="84287"/>
            <a:ext cx="3916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3GPP TSG-CT Meeting #99</a:t>
            </a:r>
          </a:p>
          <a:p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Rotterdam, Netherlands, 20</a:t>
            </a:r>
            <a:r>
              <a:rPr lang="en-US" altLang="zh-CN" sz="12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21st March 2023 </a:t>
            </a:r>
            <a:endParaRPr lang="es-E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CP-230015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n.tangudu@samsung.com" TargetMode="External"/><Relationship Id="rId10" Type="http://schemas.openxmlformats.org/officeDocument/2006/relationships/hyperlink" Target="mailto:Dongwook.Kim@etsi.org" TargetMode="External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41942" y="820051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CT#99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31412" y="430113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Yali Yan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CCBFFC8F-EDCB-4E4F-9118-93D416A7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588651"/>
              </p:ext>
            </p:extLst>
          </p:nvPr>
        </p:nvGraphicFramePr>
        <p:xfrm>
          <a:off x="381667" y="2006146"/>
          <a:ext cx="10515600" cy="1087249"/>
        </p:xfrm>
        <a:graphic>
          <a:graphicData uri="http://schemas.openxmlformats.org/drawingml/2006/table">
            <a:tbl>
              <a:tblPr firstRow="1" firstCol="1" bandRow="1"/>
              <a:tblGrid>
                <a:gridCol w="1396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0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4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1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2603">
                  <a:extLst>
                    <a:ext uri="{9D8B030D-6E8A-4147-A177-3AD203B41FA5}">
                      <a16:colId xmlns:a16="http://schemas.microsoft.com/office/drawing/2014/main" val="1391414016"/>
                    </a:ext>
                  </a:extLst>
                </a:gridCol>
              </a:tblGrid>
              <a:tr h="24429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Sent for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14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14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242018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Exception sheet for work item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CCBFFC8F-EDCB-4E4F-9118-93D416A7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54337"/>
              </p:ext>
            </p:extLst>
          </p:nvPr>
        </p:nvGraphicFramePr>
        <p:xfrm>
          <a:off x="381667" y="1940243"/>
          <a:ext cx="10830029" cy="1512257"/>
        </p:xfrm>
        <a:graphic>
          <a:graphicData uri="http://schemas.openxmlformats.org/drawingml/2006/table">
            <a:tbl>
              <a:tblPr firstRow="1" firstCol="1" bandRow="1"/>
              <a:tblGrid>
                <a:gridCol w="1441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9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4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05352">
                  <a:extLst>
                    <a:ext uri="{9D8B030D-6E8A-4147-A177-3AD203B41FA5}">
                      <a16:colId xmlns:a16="http://schemas.microsoft.com/office/drawing/2014/main" val="3630095427"/>
                    </a:ext>
                  </a:extLst>
                </a:gridCol>
                <a:gridCol w="1539551">
                  <a:extLst>
                    <a:ext uri="{9D8B030D-6E8A-4147-A177-3AD203B41FA5}">
                      <a16:colId xmlns:a16="http://schemas.microsoft.com/office/drawing/2014/main" val="1391414016"/>
                    </a:ext>
                  </a:extLst>
                </a:gridCol>
              </a:tblGrid>
              <a:tr h="38689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Remaining Issues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Expected Completion Date 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3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2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2680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18 Status          -   General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69" y="1788974"/>
            <a:ext cx="11263637" cy="4539712"/>
          </a:xfrm>
        </p:spPr>
        <p:txBody>
          <a:bodyPr/>
          <a:lstStyle/>
          <a:p>
            <a:r>
              <a:rPr lang="es-ES" altLang="zh-CN" sz="2400" dirty="0"/>
              <a:t>Agreement or endorsement of new/revised Rel-18 WIDs: </a:t>
            </a:r>
          </a:p>
          <a:p>
            <a:pPr lvl="1"/>
            <a:r>
              <a:rPr lang="es-ES" altLang="zh-CN" sz="2000" dirty="0"/>
              <a:t>6 new WID</a:t>
            </a:r>
            <a:r>
              <a:rPr lang="en-US" altLang="zh-CN" sz="2000" dirty="0"/>
              <a:t>s</a:t>
            </a:r>
            <a:r>
              <a:rPr lang="es-ES" altLang="zh-CN" sz="2000" dirty="0"/>
              <a:t> (i.e. </a:t>
            </a:r>
            <a:r>
              <a:rPr lang="en-GB" altLang="zh-CN" sz="2000" dirty="0"/>
              <a:t>GMEC, </a:t>
            </a:r>
            <a:r>
              <a:rPr lang="en-GB" altLang="zh-CN" sz="2000" dirty="0" err="1"/>
              <a:t>AIMLsys</a:t>
            </a:r>
            <a:r>
              <a:rPr lang="en-GB" altLang="zh-CN" sz="2000" dirty="0"/>
              <a:t>, XRM, eNA_Ph3, AMP, TEI18_DCAMP_Ph2</a:t>
            </a:r>
            <a:r>
              <a:rPr lang="es-ES" altLang="zh-CN" sz="2000" dirty="0"/>
              <a:t>) are agreed, all of them are depending on Rel-18 stage 2 requirements, and 5 revised WID</a:t>
            </a:r>
            <a:r>
              <a:rPr lang="en-US" altLang="zh-CN" sz="2000" dirty="0"/>
              <a:t>s</a:t>
            </a:r>
            <a:r>
              <a:rPr lang="es-ES" altLang="zh-CN" sz="2000" dirty="0"/>
              <a:t> (i.e. </a:t>
            </a:r>
            <a:r>
              <a:rPr lang="en-GB" altLang="zh-CN" sz="2000" dirty="0" err="1"/>
              <a:t>eUEPO</a:t>
            </a:r>
            <a:r>
              <a:rPr lang="en-GB" altLang="zh-CN" sz="2000" dirty="0"/>
              <a:t>, TEI18_IPv6PD, </a:t>
            </a:r>
            <a:r>
              <a:rPr lang="en-GB" altLang="zh-CN" sz="2000" dirty="0" err="1"/>
              <a:t>eNetAE</a:t>
            </a:r>
            <a:r>
              <a:rPr lang="en-GB" altLang="zh-CN" sz="2000" dirty="0"/>
              <a:t>, NBI18, TRS_URLLC</a:t>
            </a:r>
            <a:r>
              <a:rPr lang="es-ES" altLang="zh-CN" sz="2000" dirty="0"/>
              <a:t>) are agreed;</a:t>
            </a:r>
          </a:p>
          <a:p>
            <a:pPr lvl="1"/>
            <a:r>
              <a:rPr lang="es-ES" altLang="zh-CN" sz="2000" dirty="0"/>
              <a:t>14 new WIDs (i.e. </a:t>
            </a:r>
            <a:r>
              <a:rPr lang="fr-FR" altLang="zh-CN" sz="2000" dirty="0"/>
              <a:t>5MBS_Ph2, PINAPP, VMR, ADAES, ATSSS_Ph3, PIN, UPEAS, NG_RTC, UAS_Ph2, 5GSAT_Ph2, 5GMARCH_Ph2, Ranging_SL, eNS_Ph3, 5GFLS</a:t>
            </a:r>
            <a:r>
              <a:rPr lang="es-ES" altLang="zh-CN" sz="2000" dirty="0"/>
              <a:t>) and 7 revised WIDs (i.e. </a:t>
            </a:r>
            <a:r>
              <a:rPr lang="en-GB" altLang="zh-CN" sz="2000" dirty="0"/>
              <a:t>V2XAPP_Ph3</a:t>
            </a:r>
            <a:r>
              <a:rPr lang="en-US" altLang="zh-CN" sz="2000" dirty="0"/>
              <a:t>, TEI18_SDNAEPC, UASAPP_Ph2, eNPN_Ph2, SEALDD, 5G_eLCS_Ph3, 5WWC_Ph2</a:t>
            </a:r>
            <a:r>
              <a:rPr lang="es-ES" altLang="zh-CN" sz="2000" dirty="0"/>
              <a:t>) are endorsed.</a:t>
            </a:r>
          </a:p>
          <a:p>
            <a:r>
              <a:rPr lang="es-ES" altLang="zh-CN" sz="2400" dirty="0"/>
              <a:t>144 CRs with Category B and 127 CRs with Category F are agreed in Rel-18, mainly </a:t>
            </a:r>
            <a:r>
              <a:rPr lang="en-US" altLang="zh-CN" sz="2400" dirty="0"/>
              <a:t>targeting</a:t>
            </a:r>
            <a:r>
              <a:rPr lang="es-ES" altLang="zh-CN" sz="2400" dirty="0"/>
              <a:t> NBI18, SBIProtoc18, UEP18 WIs, eNetAE, SEAL_Ph3, eNPN_Ph2, TRS_URLLC, DetNet, 5GSATB, SFC, eUEPO, EDGEAPP_Ph2, SMPC18 etc and some new WIs, i.e. GMEC, 5MBS_Ph2, AIMLsys, XRM, eNA_Ph3.</a:t>
            </a:r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4242899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18 Status                              (1/7)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s-ES" altLang="zh-CN" sz="2000" dirty="0"/>
              <a:t>NBI18 [</a:t>
            </a:r>
            <a:r>
              <a:rPr lang="en-US" altLang="zh-CN" sz="2000" i="1" dirty="0"/>
              <a:t>Enhancements of 3GPP Northbound and Application Layer interfaces and APIs Rel-18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30%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>
              <a:spcAft>
                <a:spcPts val="600"/>
              </a:spcAft>
            </a:pPr>
            <a:r>
              <a:rPr lang="es-ES" altLang="zh-CN" sz="1800" dirty="0"/>
              <a:t>The agreed CRs are mainly to apply alignments with the TS skeleton and the common API requirements, the addition/correction of some description fields in the OpenAPI descriptions, various editorial corrections, etc.</a:t>
            </a:r>
          </a:p>
          <a:p>
            <a:pPr lvl="1">
              <a:spcAft>
                <a:spcPts val="600"/>
              </a:spcAft>
            </a:pPr>
            <a:r>
              <a:rPr lang="es-ES" altLang="zh-CN" sz="1800" dirty="0"/>
              <a:t>Based on a </a:t>
            </a:r>
            <a:r>
              <a:rPr lang="en-US" altLang="zh-CN" sz="1800" dirty="0"/>
              <a:t>discussion</a:t>
            </a:r>
            <a:r>
              <a:rPr lang="es-ES" altLang="zh-CN" sz="1800" dirty="0"/>
              <a:t> paper on the issues related to the size and lenght of TS 29.522, it was agreed to split the TS into 2 documents,  one containing the main body and one containing the annexes.</a:t>
            </a:r>
          </a:p>
          <a:p>
            <a:r>
              <a:rPr lang="en-US" altLang="zh-CN" sz="2000" dirty="0"/>
              <a:t>SBIProtoc18</a:t>
            </a:r>
            <a:r>
              <a:rPr lang="es-ES" altLang="zh-CN" sz="2000" dirty="0"/>
              <a:t> [</a:t>
            </a:r>
            <a:r>
              <a:rPr lang="en-US" altLang="zh-CN" sz="2000" i="1" dirty="0"/>
              <a:t>Service Based Interface Protocol Improvements Release 18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30%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s-ES" altLang="zh-CN" sz="1800" dirty="0"/>
              <a:t>Further updates to support immediate reporting for Policy/Application/Exposure Data at the UDR, addition/correction of some description fields in the OpenAPI descriptions, corrections related to the non-respect of the naming conventions, the definition of additional OAuth2 scopes for some APIs, etc.</a:t>
            </a:r>
          </a:p>
          <a:p>
            <a:r>
              <a:rPr lang="en-US" altLang="zh-CN" sz="2000" dirty="0"/>
              <a:t>UEP18</a:t>
            </a:r>
            <a:r>
              <a:rPr lang="es-ES" altLang="zh-CN" sz="2000" dirty="0"/>
              <a:t> [</a:t>
            </a:r>
            <a:r>
              <a:rPr lang="en-US" altLang="zh-CN" sz="2000" i="1" dirty="0"/>
              <a:t>Enhancements of UE Policy Release 18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20%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>
              <a:spcAft>
                <a:spcPts val="600"/>
              </a:spcAft>
            </a:pPr>
            <a:r>
              <a:rPr lang="en-US" altLang="zh-CN" sz="1800" dirty="0"/>
              <a:t>Conclude not to define the s</a:t>
            </a:r>
            <a:r>
              <a:rPr lang="es-ES" altLang="zh-CN" sz="1800" dirty="0"/>
              <a:t>upport of </a:t>
            </a:r>
            <a:r>
              <a:rPr lang="en-US" altLang="zh-CN" sz="1800" dirty="0"/>
              <a:t>feature negotiation in roaming scenarios</a:t>
            </a:r>
          </a:p>
          <a:p>
            <a:pPr marL="457200" lvl="1" indent="0">
              <a:spcAft>
                <a:spcPts val="600"/>
              </a:spcAft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25695208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18 Status                              (2/7)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n-US" altLang="zh-CN" sz="2000" dirty="0" err="1"/>
              <a:t>eNetAE</a:t>
            </a:r>
            <a:r>
              <a:rPr lang="es-ES" altLang="zh-CN" sz="2000" dirty="0"/>
              <a:t> [</a:t>
            </a:r>
            <a:r>
              <a:rPr lang="en-US" altLang="zh-CN" sz="2000" i="1" dirty="0"/>
              <a:t>Enhancement of Network Automation Enablers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70%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1800" dirty="0">
                <a:solidFill>
                  <a:prstClr val="black"/>
                </a:solidFill>
              </a:rPr>
              <a:t>Partial failure during analytics subscription transfer</a:t>
            </a: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1800" dirty="0">
                <a:solidFill>
                  <a:prstClr val="black"/>
                </a:solidFill>
              </a:rPr>
              <a:t>Support of multiple notification endpoints and ordering criterion</a:t>
            </a: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1800" dirty="0">
                <a:solidFill>
                  <a:prstClr val="black"/>
                </a:solidFill>
              </a:rPr>
              <a:t>Support of user consent change for data collection procedures</a:t>
            </a:r>
          </a:p>
          <a:p>
            <a:r>
              <a:rPr lang="en-US" altLang="zh-CN" sz="2000" dirty="0"/>
              <a:t>SEAL_Ph3</a:t>
            </a:r>
            <a:r>
              <a:rPr lang="es-ES" altLang="zh-CN" sz="2000" dirty="0"/>
              <a:t>[</a:t>
            </a:r>
            <a:r>
              <a:rPr lang="en-US" altLang="zh-CN" sz="2000" i="1" dirty="0"/>
              <a:t>Service Enabler Architecture Layer for Vertical Phase 3</a:t>
            </a:r>
            <a:r>
              <a:rPr lang="es-ES" altLang="zh-CN" sz="2000" dirty="0"/>
              <a:t>]</a:t>
            </a:r>
            <a:r>
              <a:rPr lang="es-ES" altLang="zh-CN" sz="2000" dirty="0">
                <a:solidFill>
                  <a:srgbClr val="2A6EA8"/>
                </a:solidFill>
              </a:rPr>
              <a:t> with 15% completion</a:t>
            </a:r>
            <a:endParaRPr lang="es-ES" altLang="zh-CN" sz="2000" dirty="0"/>
          </a:p>
          <a:p>
            <a:pPr lvl="1"/>
            <a:r>
              <a:rPr lang="en-GB" altLang="zh-CN" sz="1800" dirty="0"/>
              <a:t>Start the definition of the </a:t>
            </a:r>
            <a:r>
              <a:rPr lang="en-GB" altLang="zh-CN" sz="1800" dirty="0" err="1"/>
              <a:t>SS_IdmParameterProvisioning</a:t>
            </a:r>
            <a:r>
              <a:rPr lang="en-GB" altLang="zh-CN" sz="1800" dirty="0"/>
              <a:t> API and the work related to VAL service area provisioning via a VAL service identifier.</a:t>
            </a:r>
            <a:endParaRPr lang="en-US" altLang="zh-CN" sz="1800" dirty="0"/>
          </a:p>
          <a:p>
            <a:r>
              <a:rPr lang="en-US" altLang="zh-CN" sz="2000" dirty="0"/>
              <a:t>eNPN_Ph2</a:t>
            </a:r>
            <a:r>
              <a:rPr lang="es-ES" altLang="zh-CN" sz="2000" dirty="0"/>
              <a:t> [</a:t>
            </a:r>
            <a:r>
              <a:rPr lang="en-US" altLang="zh-CN" sz="2000" i="1" dirty="0"/>
              <a:t>CT aspects of Enhanced support of Non-Public Networks Phase 2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30%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GB" altLang="zh-CN" sz="1800" dirty="0"/>
              <a:t>Onboarding in SNPN supporting localized services</a:t>
            </a:r>
            <a:endParaRPr lang="en-US" altLang="zh-CN" sz="1800" dirty="0"/>
          </a:p>
          <a:p>
            <a:r>
              <a:rPr lang="en-US" altLang="zh-CN" sz="2000" dirty="0"/>
              <a:t>TRS_URLLC </a:t>
            </a:r>
            <a:r>
              <a:rPr lang="es-ES" altLang="zh-CN" sz="2000" dirty="0"/>
              <a:t>[</a:t>
            </a:r>
            <a:r>
              <a:rPr lang="en-US" altLang="zh-CN" sz="2000" i="1" dirty="0"/>
              <a:t>Timing Resiliency and URLLC enhancements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25%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GB" altLang="zh-CN" sz="1800" dirty="0"/>
              <a:t>Adding PER to AF Session with QoS API,</a:t>
            </a:r>
            <a:r>
              <a:rPr lang="zh-CN" altLang="en-US" sz="1800" dirty="0"/>
              <a:t> </a:t>
            </a:r>
            <a:r>
              <a:rPr lang="en-GB" altLang="zh-CN" sz="1800" dirty="0"/>
              <a:t>TSC QoS inputs, Policy Authorization inputs, and </a:t>
            </a:r>
            <a:r>
              <a:rPr lang="en-US" altLang="zh-CN" sz="1800" dirty="0"/>
              <a:t>Alternative QoS</a:t>
            </a:r>
            <a:endParaRPr lang="en-GB" altLang="zh-CN" sz="1800" dirty="0"/>
          </a:p>
          <a:p>
            <a:pPr lvl="1"/>
            <a:r>
              <a:rPr lang="en-GB" altLang="zh-CN" sz="1800" dirty="0"/>
              <a:t>Spatial Validity Condition for Time Synchronization Exposure Configuration and </a:t>
            </a:r>
            <a:r>
              <a:rPr lang="en-US" altLang="zh-CN" sz="1800" dirty="0"/>
              <a:t>ASTI</a:t>
            </a:r>
            <a:endParaRPr lang="en-GB" altLang="zh-CN" sz="1800" dirty="0"/>
          </a:p>
          <a:p>
            <a:pPr lvl="1"/>
            <a:r>
              <a:rPr lang="en-GB" altLang="zh-CN" sz="1800" dirty="0"/>
              <a:t>Provisioning of coverage area filters for ASTI service and notification of changes of capabilities configuration</a:t>
            </a:r>
          </a:p>
          <a:p>
            <a:pPr lvl="1"/>
            <a:r>
              <a:rPr lang="en-GB" altLang="zh-CN" sz="1800" dirty="0"/>
              <a:t>Support of BAT window and capability for BAT adaptation and</a:t>
            </a:r>
            <a:r>
              <a:rPr lang="zh-CN" altLang="en-US" sz="1800" dirty="0"/>
              <a:t> </a:t>
            </a:r>
            <a:r>
              <a:rPr lang="en-GB" altLang="zh-CN" sz="1800" dirty="0"/>
              <a:t>periodicity range</a:t>
            </a:r>
            <a:endParaRPr lang="en-US" altLang="zh-CN" sz="18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75543783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18 Status                              (3/7)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n-US" altLang="zh-CN" sz="2000" dirty="0" err="1"/>
              <a:t>DetNet</a:t>
            </a:r>
            <a:r>
              <a:rPr lang="es-ES" altLang="zh-CN" sz="2000" dirty="0"/>
              <a:t> [</a:t>
            </a:r>
            <a:r>
              <a:rPr lang="en-US" altLang="zh-CN" sz="2000" i="1" dirty="0"/>
              <a:t>Extensions to the TSC Framework to support </a:t>
            </a:r>
            <a:r>
              <a:rPr lang="en-US" altLang="zh-CN" sz="2000" i="1" dirty="0" err="1"/>
              <a:t>DetNet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50%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GB" altLang="zh-CN" sz="1800" dirty="0">
                <a:solidFill>
                  <a:prstClr val="black"/>
                </a:solidFill>
              </a:rPr>
              <a:t>Support of integration with IETF Deterministic Networking</a:t>
            </a: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GB" altLang="zh-CN" sz="1800" dirty="0">
                <a:solidFill>
                  <a:prstClr val="black"/>
                </a:solidFill>
              </a:rPr>
              <a:t>Subscription to additional address information</a:t>
            </a:r>
          </a:p>
          <a:p>
            <a:r>
              <a:rPr lang="en-US" altLang="zh-CN" sz="2000" dirty="0"/>
              <a:t>5GSATB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of 5G System with Satellite Backhaul</a:t>
            </a:r>
            <a:r>
              <a:rPr lang="es-ES" altLang="zh-CN" sz="2000" dirty="0"/>
              <a:t>]</a:t>
            </a:r>
            <a:r>
              <a:rPr lang="es-ES" altLang="zh-CN" sz="2000" dirty="0">
                <a:solidFill>
                  <a:srgbClr val="2A6EA8"/>
                </a:solidFill>
              </a:rPr>
              <a:t> with 30% completion</a:t>
            </a:r>
            <a:endParaRPr lang="es-ES" altLang="zh-CN" sz="2000" dirty="0"/>
          </a:p>
          <a:p>
            <a:pPr lvl="1"/>
            <a:r>
              <a:rPr lang="en-GB" altLang="zh-CN" sz="1800" dirty="0"/>
              <a:t>Support of the satellite backhaul category</a:t>
            </a:r>
          </a:p>
          <a:p>
            <a:r>
              <a:rPr lang="en-US" altLang="zh-CN" sz="2000" dirty="0"/>
              <a:t>SFC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of 5G System Enabler for Service Function Chaining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10%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US" altLang="zh-CN" sz="1800" dirty="0"/>
              <a:t>Complete the support of SFC</a:t>
            </a:r>
          </a:p>
          <a:p>
            <a:r>
              <a:rPr lang="en-US" altLang="zh-CN" sz="2000" dirty="0" err="1"/>
              <a:t>eUEPO</a:t>
            </a:r>
            <a:r>
              <a:rPr lang="en-US" altLang="zh-CN" sz="2000" dirty="0"/>
              <a:t>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of enhancement of 5G UE Policy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10%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US" altLang="zh-CN" sz="1800" dirty="0"/>
              <a:t>Start the specification work to support URSP provisioning in EPS.</a:t>
            </a:r>
          </a:p>
          <a:p>
            <a:r>
              <a:rPr lang="en-US" altLang="zh-CN" sz="2000" dirty="0"/>
              <a:t>EDGEAPP_Ph2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for Enabling Edge Applications Phase 2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10%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US" altLang="zh-CN" sz="1800" dirty="0"/>
              <a:t>Support </a:t>
            </a:r>
            <a:r>
              <a:rPr lang="fr-FR" altLang="zh-CN" sz="1800" dirty="0"/>
              <a:t>the provisioning of the general context holding time information within the EAS profile.</a:t>
            </a:r>
            <a:endParaRPr lang="en-GB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83791617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18 Status                              (4/7)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n-US" altLang="zh-CN" sz="2000" dirty="0"/>
              <a:t>SMPC18</a:t>
            </a:r>
            <a:r>
              <a:rPr lang="es-ES" altLang="zh-CN" sz="2000" dirty="0"/>
              <a:t> [</a:t>
            </a:r>
            <a:r>
              <a:rPr lang="en-US" altLang="zh-CN" sz="2000" i="1" dirty="0"/>
              <a:t>Rel-18 enhancements of session management policy control 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25%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1800" dirty="0">
                <a:solidFill>
                  <a:prstClr val="black"/>
                </a:solidFill>
              </a:rPr>
              <a:t>Clarification on the handling of packet filters provided to the UE by SMF</a:t>
            </a:r>
          </a:p>
          <a:p>
            <a:pPr lvl="1"/>
            <a:r>
              <a:rPr lang="en-US" altLang="zh-CN" sz="1800" dirty="0"/>
              <a:t>Mapping of QoS parameters between Rel-99 QoS and 5G QoS</a:t>
            </a:r>
          </a:p>
          <a:p>
            <a:r>
              <a:rPr lang="en-US" altLang="zh-CN" sz="2000" dirty="0"/>
              <a:t>TEI18_IPv6PD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of General Support of IPv6 Prefix Delegation in 5GS</a:t>
            </a:r>
            <a:r>
              <a:rPr lang="es-ES" altLang="zh-CN" sz="2000" dirty="0"/>
              <a:t>]</a:t>
            </a:r>
            <a:r>
              <a:rPr lang="es-ES" altLang="zh-CN" sz="2000" dirty="0">
                <a:solidFill>
                  <a:srgbClr val="2A6EA8"/>
                </a:solidFill>
              </a:rPr>
              <a:t> with 70% completion</a:t>
            </a:r>
            <a:endParaRPr lang="es-ES" altLang="zh-CN" sz="2000" dirty="0"/>
          </a:p>
          <a:p>
            <a:pPr lvl="1"/>
            <a:r>
              <a:rPr lang="en-US" altLang="zh-CN" sz="1800" dirty="0"/>
              <a:t>Support of IPv6 prefix delegation</a:t>
            </a:r>
          </a:p>
          <a:p>
            <a:r>
              <a:rPr lang="en-US" altLang="zh-CN" sz="2000" dirty="0"/>
              <a:t>5WWC_Ph2</a:t>
            </a:r>
            <a:r>
              <a:rPr lang="es-ES" altLang="zh-CN" sz="2000" dirty="0"/>
              <a:t> [</a:t>
            </a:r>
            <a:r>
              <a:rPr lang="en-US" altLang="zh-CN" sz="2000" i="1" dirty="0"/>
              <a:t>Support for 5WWC Phase 2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15%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US" altLang="zh-CN" sz="1800" dirty="0"/>
              <a:t>Support of ANDSP/WLANSP policies that consider the slices supported by the UE.</a:t>
            </a:r>
          </a:p>
          <a:p>
            <a:r>
              <a:rPr lang="en-US" altLang="zh-CN" sz="2000" dirty="0"/>
              <a:t>TEI18_SDNAEPC </a:t>
            </a:r>
            <a:r>
              <a:rPr lang="es-ES" altLang="zh-CN" sz="2000" dirty="0"/>
              <a:t>[</a:t>
            </a:r>
            <a:r>
              <a:rPr lang="en-US" altLang="zh-CN" sz="2000" i="1" dirty="0"/>
              <a:t>Secondary DN authentication and authorization in EPC IWK cases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96%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US" altLang="zh-CN" sz="1800" dirty="0"/>
              <a:t>Secondary DN authentication and authorization in EPS interworking use case related updates</a:t>
            </a:r>
            <a:r>
              <a:rPr lang="en-GB" altLang="zh-CN" sz="1800" dirty="0"/>
              <a:t> </a:t>
            </a:r>
          </a:p>
          <a:p>
            <a:r>
              <a:rPr lang="en-US" altLang="zh-CN" sz="2000" dirty="0"/>
              <a:t>SEALDD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of SEAL data delivery enabler for vertical applications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5%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fr-FR" altLang="zh-CN" sz="1800" dirty="0"/>
              <a:t>Agreement of the TS skeleton of the new SEALDD Server Services technical specification, </a:t>
            </a:r>
            <a:r>
              <a:rPr lang="en-US" altLang="zh-CN" sz="1800" dirty="0"/>
              <a:t>support </a:t>
            </a:r>
            <a:r>
              <a:rPr lang="fr-FR" altLang="zh-CN" sz="1800" dirty="0"/>
              <a:t>the provisioning of the support of </a:t>
            </a:r>
            <a:r>
              <a:rPr lang="en-US" altLang="zh-CN" sz="1800" dirty="0"/>
              <a:t>seamless service continuity for transport layer </a:t>
            </a:r>
            <a:r>
              <a:rPr lang="fr-FR" altLang="zh-CN" sz="1800" dirty="0"/>
              <a:t>within the EAS profile.</a:t>
            </a:r>
            <a:endParaRPr lang="en-GB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marL="45720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91389413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18 Status                              (5/7)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582" y="1854877"/>
            <a:ext cx="11183176" cy="4539712"/>
          </a:xfrm>
        </p:spPr>
        <p:txBody>
          <a:bodyPr/>
          <a:lstStyle/>
          <a:p>
            <a:r>
              <a:rPr lang="en-US" altLang="zh-CN" sz="2000" dirty="0"/>
              <a:t>5G_eLCS_Ph3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of enhancement to the 5GC location services - phase 3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20%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US" altLang="zh-CN" sz="1800" dirty="0"/>
              <a:t>Updates to the </a:t>
            </a:r>
            <a:r>
              <a:rPr lang="en-US" altLang="zh-CN" sz="1800" dirty="0" err="1"/>
              <a:t>Nnef_EventExposure</a:t>
            </a:r>
            <a:r>
              <a:rPr lang="en-US" altLang="zh-CN" sz="1800" dirty="0"/>
              <a:t> and </a:t>
            </a:r>
            <a:r>
              <a:rPr lang="en-US" altLang="zh-CN" sz="1800" dirty="0" err="1"/>
              <a:t>Naf_EventExposure</a:t>
            </a:r>
            <a:r>
              <a:rPr lang="en-US" altLang="zh-CN" sz="1800" dirty="0"/>
              <a:t> APIs to support GNSS assistance data collection from AF, either directly of via the NEF.</a:t>
            </a:r>
            <a:endParaRPr lang="en-GB" altLang="zh-CN" sz="1800" dirty="0"/>
          </a:p>
          <a:p>
            <a:r>
              <a:rPr lang="en-US" altLang="zh-CN" sz="2000" dirty="0"/>
              <a:t>EDGE_Ph2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of Edge Computing Phase 2</a:t>
            </a:r>
            <a:r>
              <a:rPr lang="es-ES" altLang="zh-CN" sz="2000" dirty="0"/>
              <a:t>]</a:t>
            </a:r>
            <a:r>
              <a:rPr lang="es-ES" altLang="zh-CN" sz="2000" dirty="0">
                <a:solidFill>
                  <a:srgbClr val="2A6EA8"/>
                </a:solidFill>
              </a:rPr>
              <a:t> with 30% completion</a:t>
            </a:r>
            <a:endParaRPr lang="es-ES" altLang="zh-CN" sz="2000" dirty="0"/>
          </a:p>
          <a:p>
            <a:pPr lvl="1"/>
            <a:r>
              <a:rPr lang="en-GB" altLang="zh-CN" sz="1800" dirty="0"/>
              <a:t>Support of multiple internal group identifiers and subscriber categories in the identification of impacted PDU sessions.</a:t>
            </a:r>
          </a:p>
          <a:p>
            <a:pPr lvl="1"/>
            <a:r>
              <a:rPr lang="en-GB" altLang="zh-CN" sz="1800" dirty="0"/>
              <a:t>Support of common EAS or DNAI selection</a:t>
            </a:r>
            <a:endParaRPr lang="en-US" altLang="zh-CN" sz="1800" dirty="0"/>
          </a:p>
          <a:p>
            <a:r>
              <a:rPr lang="en-US" altLang="zh-CN" sz="2000" dirty="0"/>
              <a:t>SUECR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 of Seamless UE context recovery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60%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US" altLang="zh-CN" sz="1800" dirty="0"/>
              <a:t>Unavailability Period feature for Monitoring Event API</a:t>
            </a:r>
            <a:r>
              <a:rPr lang="en-GB" altLang="zh-CN" sz="1800" dirty="0"/>
              <a:t> </a:t>
            </a:r>
            <a:endParaRPr lang="en-US" altLang="zh-CN" sz="1800" dirty="0"/>
          </a:p>
          <a:p>
            <a:r>
              <a:rPr lang="en-US" altLang="zh-CN" sz="2000" dirty="0"/>
              <a:t>GMEC </a:t>
            </a:r>
            <a:r>
              <a:rPr lang="es-ES" altLang="zh-CN" sz="2000" dirty="0"/>
              <a:t>[</a:t>
            </a:r>
            <a:r>
              <a:rPr lang="en-US" altLang="zh-CN" sz="2000" i="1" dirty="0"/>
              <a:t>Generic Group Management, Exposure and Communication Enhancements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15%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US" altLang="zh-CN" sz="1800" dirty="0"/>
              <a:t>Support of group status change event reporting (e.g. Group Member List Change event</a:t>
            </a:r>
            <a:r>
              <a:rPr lang="en-GB" altLang="zh-CN" sz="1800" dirty="0"/>
              <a:t> reporting).</a:t>
            </a:r>
          </a:p>
          <a:p>
            <a:pPr marL="45720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11456389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18 Status                              (6/7)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n-US" altLang="zh-CN" sz="2000" dirty="0"/>
              <a:t>5MBS_Ph2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for the architectural enhancements for 5G Multicast-Broadcast services Phase 2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15%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fr-FR" altLang="zh-CN" sz="1800" dirty="0"/>
              <a:t>Definition of the new Nnef_MBSGroupMsgDelivery API to support MBS group message delivery.</a:t>
            </a:r>
            <a:endParaRPr lang="en-GB" altLang="zh-CN" sz="1800" dirty="0"/>
          </a:p>
          <a:p>
            <a:r>
              <a:rPr lang="en-US" altLang="zh-CN" sz="2000" dirty="0" err="1"/>
              <a:t>AIMLsys</a:t>
            </a:r>
            <a:r>
              <a:rPr lang="en-US" altLang="zh-CN" sz="2000" dirty="0"/>
              <a:t> </a:t>
            </a:r>
            <a:r>
              <a:rPr lang="es-ES" altLang="zh-CN" sz="2000" dirty="0"/>
              <a:t>[C</a:t>
            </a:r>
            <a:r>
              <a:rPr lang="en-US" altLang="zh-CN" sz="2000" i="1" dirty="0"/>
              <a:t>T aspects of System Support for AI/ML-based Services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10%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GB" altLang="zh-CN" sz="1800" dirty="0"/>
              <a:t>Extensions of the analytics related to DN performance supporting AIML, including support of Max/Min UL/DL data collection on packet delay, pack loss and throughput. </a:t>
            </a:r>
          </a:p>
          <a:p>
            <a:pPr lvl="1"/>
            <a:r>
              <a:rPr lang="en-GB" altLang="zh-CN" sz="1800" dirty="0"/>
              <a:t>Extensions to the event related to UE mobility supporting AIML including support of list of application service area collection. </a:t>
            </a:r>
            <a:endParaRPr lang="en-US" altLang="zh-CN" sz="1800" dirty="0"/>
          </a:p>
          <a:p>
            <a:r>
              <a:rPr lang="en-US" altLang="zh-CN" sz="2000" dirty="0"/>
              <a:t>XRM </a:t>
            </a:r>
            <a:r>
              <a:rPr lang="es-ES" altLang="zh-CN" sz="2000" dirty="0"/>
              <a:t>[</a:t>
            </a:r>
            <a:r>
              <a:rPr lang="en-US" altLang="zh-CN" sz="2000" i="1" dirty="0"/>
              <a:t>Architecture Enhancements for XR and media services</a:t>
            </a:r>
            <a:r>
              <a:rPr lang="es-ES" altLang="zh-CN" sz="2000" dirty="0"/>
              <a:t>]</a:t>
            </a:r>
            <a:r>
              <a:rPr lang="es-ES" altLang="zh-CN" sz="2000" dirty="0">
                <a:solidFill>
                  <a:srgbClr val="2A6EA8"/>
                </a:solidFill>
              </a:rPr>
              <a:t> with 20% completion</a:t>
            </a:r>
            <a:endParaRPr lang="es-ES" altLang="zh-CN" sz="2000" dirty="0"/>
          </a:p>
          <a:p>
            <a:pPr lvl="1"/>
            <a:r>
              <a:rPr lang="en-US" altLang="zh-CN" sz="1800" dirty="0"/>
              <a:t>Update </a:t>
            </a:r>
            <a:r>
              <a:rPr lang="en-GB" altLang="zh-CN" sz="1800" dirty="0" err="1"/>
              <a:t>Nnef_AFsessionWithQoS</a:t>
            </a:r>
            <a:r>
              <a:rPr lang="en-GB" altLang="zh-CN" sz="1800" dirty="0"/>
              <a:t> </a:t>
            </a:r>
            <a:r>
              <a:rPr lang="en-US" altLang="zh-CN" sz="1800" dirty="0"/>
              <a:t>and </a:t>
            </a:r>
            <a:r>
              <a:rPr lang="en-GB" altLang="zh-CN" sz="1800" dirty="0" err="1"/>
              <a:t>Npcf_PolicyAuthorization</a:t>
            </a:r>
            <a:r>
              <a:rPr lang="en-GB" altLang="zh-CN" sz="1800" dirty="0"/>
              <a:t> service</a:t>
            </a:r>
            <a:r>
              <a:rPr lang="en-US" altLang="zh-CN" sz="1800" dirty="0"/>
              <a:t>s</a:t>
            </a:r>
            <a:r>
              <a:rPr lang="en-GB" altLang="zh-CN" sz="1800" dirty="0"/>
              <a:t> to include Multi-Modal service ID to support policy control enhancements for </a:t>
            </a:r>
            <a:r>
              <a:rPr lang="en-US" altLang="zh-CN" sz="1800" dirty="0"/>
              <a:t>XR service</a:t>
            </a:r>
          </a:p>
          <a:p>
            <a:pPr lvl="1"/>
            <a:endParaRPr lang="en-US" altLang="zh-CN" sz="1800" dirty="0"/>
          </a:p>
          <a:p>
            <a:pPr lvl="1"/>
            <a:endParaRPr lang="en-US" altLang="zh-CN" sz="18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67223922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18 Status                              (7/7)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n-US" altLang="zh-CN" sz="2000" dirty="0"/>
              <a:t>eNA_Ph3</a:t>
            </a:r>
            <a:r>
              <a:rPr lang="es-ES" altLang="zh-CN" sz="2000" dirty="0"/>
              <a:t> [</a:t>
            </a:r>
            <a:r>
              <a:rPr lang="en-US" altLang="zh-CN" sz="2000" i="1" dirty="0"/>
              <a:t>Enablers for Network Automation for 5G - phase 3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15%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US" altLang="zh-CN" sz="1800" dirty="0"/>
              <a:t>PFD Determination Analytics support</a:t>
            </a:r>
          </a:p>
          <a:p>
            <a:pPr lvl="1"/>
            <a:r>
              <a:rPr lang="en-US" altLang="zh-CN" sz="1800" dirty="0"/>
              <a:t>NWDAF-assisted for URSP rules determination</a:t>
            </a:r>
          </a:p>
          <a:p>
            <a:pPr lvl="1"/>
            <a:r>
              <a:rPr lang="en-GB" altLang="zh-CN" sz="1800" dirty="0"/>
              <a:t>Support of QoS sustainability analytics </a:t>
            </a:r>
            <a:r>
              <a:rPr lang="en-US" altLang="zh-CN" sz="1800" dirty="0"/>
              <a:t>with fine granularity</a:t>
            </a:r>
          </a:p>
          <a:p>
            <a:r>
              <a:rPr lang="en-US" altLang="zh-CN" sz="2000" dirty="0"/>
              <a:t>PINAPP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of Application layer support for Personal IoT Network</a:t>
            </a:r>
            <a:r>
              <a:rPr lang="es-ES" altLang="zh-CN" sz="2000" dirty="0"/>
              <a:t>] </a:t>
            </a:r>
            <a:r>
              <a:rPr lang="es-ES" altLang="zh-CN" sz="2000" dirty="0">
                <a:solidFill>
                  <a:srgbClr val="2A6EA8"/>
                </a:solidFill>
              </a:rPr>
              <a:t>with 5% completion</a:t>
            </a:r>
            <a:endParaRPr lang="es-ES" altLang="zh-CN" sz="2000" dirty="0">
              <a:highlight>
                <a:srgbClr val="FFFF00"/>
              </a:highlight>
            </a:endParaRPr>
          </a:p>
          <a:p>
            <a:pPr lvl="1"/>
            <a:r>
              <a:rPr lang="en-US" altLang="zh-CN" sz="1800" dirty="0"/>
              <a:t>Agreement of Rel-18 draft TS skeleton for the PIN Server Services definition.</a:t>
            </a:r>
            <a:r>
              <a:rPr lang="en-GB" altLang="zh-CN" sz="1800" dirty="0"/>
              <a:t> </a:t>
            </a:r>
            <a:endParaRPr lang="en-US" altLang="zh-CN" sz="1800" dirty="0"/>
          </a:p>
          <a:p>
            <a:r>
              <a:rPr lang="es-ES" altLang="zh-CN" sz="2000" dirty="0"/>
              <a:t>Quite few contributions to enhance the functionalities &amp; descriptions for different WIs (TEI18 + WI code CRs).</a:t>
            </a:r>
          </a:p>
          <a:p>
            <a:pPr lvl="1"/>
            <a:endParaRPr lang="en-US" altLang="zh-CN" sz="18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60894171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1993467" y="1979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2" y="1885679"/>
            <a:ext cx="1198573" cy="1635079"/>
          </a:xfrm>
          <a:prstGeom prst="rect">
            <a:avLst/>
          </a:prstGeom>
        </p:spPr>
      </p:pic>
      <p:pic>
        <p:nvPicPr>
          <p:cNvPr id="11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2"/>
          <a:stretch/>
        </p:blipFill>
        <p:spPr>
          <a:xfrm>
            <a:off x="5520588" y="2062247"/>
            <a:ext cx="1161535" cy="1325563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10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06436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17 Status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0877382" cy="4539712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53 CRs (</a:t>
            </a:r>
            <a:r>
              <a:rPr lang="en-GB" altLang="zh-CN" sz="2400" kern="1000" dirty="0" err="1">
                <a:ea typeface="MS PGothic" panose="020B0600070205080204" pitchFamily="34" charset="-128"/>
                <a:cs typeface="Arial" panose="020B0604020202020204" pitchFamily="34" charset="0"/>
              </a:rPr>
              <a:t>Cat.F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) are agreed in Release 17 as essential corrections, e.g.:</a:t>
            </a: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000" kern="1000" dirty="0">
                <a:ea typeface="MS PGothic" panose="020B0600070205080204" pitchFamily="34" charset="-128"/>
                <a:cs typeface="Arial" panose="020B0604020202020204" pitchFamily="34" charset="0"/>
              </a:rPr>
              <a:t>CRs under EDGEAPP WI on </a:t>
            </a:r>
            <a:r>
              <a:rPr lang="en-US" altLang="zh-CN" sz="2000" dirty="0">
                <a:solidFill>
                  <a:prstClr val="black"/>
                </a:solidFill>
              </a:rPr>
              <a:t>user consent during AF specific UE ID retrieval as per the reply LSs from SA3 and SA6, and c</a:t>
            </a:r>
            <a:r>
              <a:rPr lang="fr-FR" altLang="zh-CN" sz="2000" dirty="0">
                <a:solidFill>
                  <a:prstClr val="black"/>
                </a:solidFill>
              </a:rPr>
              <a:t>orrection on the EAS type related issue by supporting both standardized values and flexible values based on the received reply LS from SA6.</a:t>
            </a: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fr-FR" altLang="zh-CN" sz="2000" dirty="0">
                <a:solidFill>
                  <a:prstClr val="black"/>
                </a:solidFill>
              </a:rPr>
              <a:t>CRs </a:t>
            </a:r>
            <a:r>
              <a:rPr lang="fr-FR" altLang="zh-CN" sz="2000" kern="1000" dirty="0">
                <a:ea typeface="MS PGothic" panose="020B0600070205080204" pitchFamily="34" charset="-128"/>
                <a:cs typeface="Arial" panose="020B0604020202020204" pitchFamily="34" charset="0"/>
              </a:rPr>
              <a:t>under </a:t>
            </a:r>
            <a:r>
              <a:rPr lang="en-GB" altLang="zh-CN" sz="2000" kern="1000" dirty="0">
                <a:ea typeface="MS PGothic" panose="020B0600070205080204" pitchFamily="34" charset="-128"/>
                <a:cs typeface="Arial" panose="020B0604020202020204" pitchFamily="34" charset="0"/>
              </a:rPr>
              <a:t>eEDGE_5GC WI on corrections </a:t>
            </a:r>
            <a:r>
              <a:rPr lang="en-GB" altLang="zh-CN" sz="2000" dirty="0">
                <a:solidFill>
                  <a:prstClr val="black"/>
                </a:solidFill>
              </a:rPr>
              <a:t>of </a:t>
            </a:r>
            <a:r>
              <a:rPr lang="en-US" altLang="zh-CN" sz="2000" dirty="0">
                <a:solidFill>
                  <a:prstClr val="black"/>
                </a:solidFill>
              </a:rPr>
              <a:t>feature support for implicit subscriptions per the reply LS from SA2.</a:t>
            </a:r>
            <a:endParaRPr lang="en-GB" altLang="zh-CN" sz="2000" dirty="0">
              <a:solidFill>
                <a:prstClr val="black"/>
              </a:solidFill>
            </a:endParaRP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fr-FR" altLang="zh-CN" sz="2000" dirty="0">
                <a:solidFill>
                  <a:prstClr val="black"/>
                </a:solidFill>
              </a:rPr>
              <a:t>CRs under 5G_ProSe WI and </a:t>
            </a:r>
            <a:r>
              <a:rPr lang="en-GB" altLang="zh-CN" sz="2000" dirty="0">
                <a:solidFill>
                  <a:prstClr val="black"/>
                </a:solidFill>
              </a:rPr>
              <a:t>eV2XARC WI </a:t>
            </a:r>
            <a:r>
              <a:rPr lang="fr-FR" altLang="zh-CN" sz="2000" dirty="0">
                <a:solidFill>
                  <a:prstClr val="black"/>
                </a:solidFill>
              </a:rPr>
              <a:t>on </a:t>
            </a:r>
            <a:r>
              <a:rPr lang="en-US" altLang="zh-CN" sz="2000" dirty="0">
                <a:solidFill>
                  <a:prstClr val="black"/>
                </a:solidFill>
              </a:rPr>
              <a:t>final </a:t>
            </a:r>
            <a:r>
              <a:rPr lang="en-US" altLang="zh-CN" sz="2000" dirty="0"/>
              <a:t>corrections related to V2XP/</a:t>
            </a:r>
            <a:r>
              <a:rPr lang="en-US" altLang="zh-CN" sz="2000" dirty="0" err="1"/>
              <a:t>ProSeP</a:t>
            </a:r>
            <a:r>
              <a:rPr lang="en-US" altLang="zh-CN" sz="2000" dirty="0"/>
              <a:t> provisioning during registration based on the received reply LSs from SA2 and CT1.</a:t>
            </a:r>
            <a:endParaRPr lang="es-ES" altLang="zh-CN" sz="2000" dirty="0"/>
          </a:p>
          <a:p>
            <a:pPr lvl="1">
              <a:spcAft>
                <a:spcPts val="0"/>
              </a:spcAft>
            </a:pPr>
            <a:r>
              <a:rPr lang="es-ES" altLang="zh-CN" sz="2000" kern="1000" dirty="0">
                <a:ea typeface="MS PGothic" panose="020B0600070205080204" pitchFamily="34" charset="-128"/>
                <a:cs typeface="Arial" panose="020B0604020202020204" pitchFamily="34" charset="0"/>
              </a:rPr>
              <a:t>CRs under 5MBS WI </a:t>
            </a:r>
            <a:r>
              <a:rPr lang="en-US" altLang="zh-CN" sz="2000" kern="1000" dirty="0">
                <a:ea typeface="MS PGothic" panose="020B0600070205080204" pitchFamily="34" charset="-128"/>
                <a:cs typeface="Arial" panose="020B0604020202020204" pitchFamily="34" charset="0"/>
              </a:rPr>
              <a:t>on c</a:t>
            </a:r>
            <a:r>
              <a:rPr lang="fr-FR" altLang="zh-CN" sz="2000" dirty="0"/>
              <a:t>orrections related to MBS User Service Announcement content and encoding and various other essential corrections to align with stage 2 requirements defined by SA4 on MBS User Service management. A reply LS was also sent to SA6 on the resolution of MBS User Service Announcement content and encoding related issues.</a:t>
            </a:r>
            <a:endParaRPr lang="en-GB" altLang="zh-CN" sz="2000" dirty="0"/>
          </a:p>
          <a:p>
            <a:r>
              <a:rPr lang="en-US" altLang="zh-CN" sz="2400" dirty="0"/>
              <a:t>Several essential corrections mainly based on further received stage 2 reply LSs </a:t>
            </a:r>
            <a:r>
              <a:rPr lang="es-ES" altLang="zh-CN" sz="2400" dirty="0"/>
              <a:t>and/or alignment with other stage 3 specifications</a:t>
            </a:r>
            <a:r>
              <a:rPr lang="en-US" altLang="zh-CN" sz="2400" dirty="0"/>
              <a:t>. </a:t>
            </a: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538121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54" y="431794"/>
            <a:ext cx="10515600" cy="1325563"/>
          </a:xfrm>
        </p:spPr>
        <p:txBody>
          <a:bodyPr/>
          <a:lstStyle/>
          <a:p>
            <a:r>
              <a:rPr lang="es-ES" dirty="0"/>
              <a:t>Pre-Release 17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352" y="1847753"/>
            <a:ext cx="10810545" cy="4245565"/>
          </a:xfrm>
        </p:spPr>
        <p:txBody>
          <a:bodyPr/>
          <a:lstStyle/>
          <a:p>
            <a:r>
              <a:rPr lang="es-ES" sz="2400" dirty="0"/>
              <a:t>No CRs are agreed in pre-Release 15.</a:t>
            </a:r>
          </a:p>
          <a:p>
            <a:r>
              <a:rPr lang="es-ES" sz="2400" dirty="0"/>
              <a:t>5 CRs (Cat. F) are agreed in Release 15, i.e. 3 CR on </a:t>
            </a:r>
            <a:r>
              <a:rPr lang="es-ES" altLang="zh-CN" sz="2400" dirty="0"/>
              <a:t>5GS_Ph1-CT, 1 CR on CAPIF-CT WI and 1 CR to update the OpenAPI version for Rel-15 impacted API.</a:t>
            </a:r>
          </a:p>
          <a:p>
            <a:r>
              <a:rPr lang="es-ES" altLang="zh-CN" sz="2400" dirty="0"/>
              <a:t>8 CRs (Cat. F) are agreed in Release 16, e.g. corrections on attribute names, support of multiple IPv6 prefixes.</a:t>
            </a:r>
          </a:p>
          <a:p>
            <a:r>
              <a:rPr lang="es-ES" altLang="zh-CN" sz="2400" dirty="0"/>
              <a:t>Corrections not considered as FASMO were moved to further releases.</a:t>
            </a:r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79284082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875" y="500062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6308" y="1755864"/>
            <a:ext cx="11172568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Agreeing/endorsing revised and new Rel-18 Work Items. Rel-18 normative work is increasing.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Continuous corrections on Rel-17 Work Items to align with stage 2 requirement or stage 3 specifications and apply essential corrections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Essential corrections on Release 16 &amp; Release 15 specifications</a:t>
            </a:r>
          </a:p>
          <a:p>
            <a:pPr>
              <a:lnSpc>
                <a:spcPct val="80000"/>
              </a:lnSpc>
              <a:defRPr/>
            </a:pP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Rapporteurs implemented all the CRs agreed in CT3#126 meeting for the SBI related TSs, issues related to the </a:t>
            </a:r>
            <a:r>
              <a:rPr lang="en-GB" altLang="zh-CN" sz="2400" kern="10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 errors are identified and the CRs are revised in CT#99 for agreement.</a:t>
            </a:r>
          </a:p>
          <a:p>
            <a:pPr>
              <a:lnSpc>
                <a:spcPct val="80000"/>
              </a:lnSpc>
              <a:defRPr/>
            </a:pP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Quite good and efficient progress in the CT3 F2F meeting.</a:t>
            </a:r>
            <a:endParaRPr lang="en-GB" altLang="es-ES" sz="24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710" y="500062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358917"/>
          </a:xfrm>
        </p:spPr>
        <p:txBody>
          <a:bodyPr/>
          <a:lstStyle/>
          <a:p>
            <a:r>
              <a:rPr lang="en-US" sz="2400" dirty="0"/>
              <a:t>Approval of </a:t>
            </a:r>
            <a:r>
              <a:rPr lang="en-US" sz="2400" dirty="0">
                <a:solidFill>
                  <a:srgbClr val="1D1D1A"/>
                </a:solidFill>
              </a:rPr>
              <a:t>n</a:t>
            </a:r>
            <a:r>
              <a:rPr lang="en-US" altLang="zh-CN" sz="2400" dirty="0">
                <a:solidFill>
                  <a:srgbClr val="1D1D1A"/>
                </a:solidFill>
                <a:cs typeface="宋体" pitchFamily="2" charset="-122"/>
              </a:rPr>
              <a:t>ew/revised Rel-18 WIDs led by CT3, wherein:</a:t>
            </a:r>
          </a:p>
          <a:p>
            <a:pPr lvl="1"/>
            <a:r>
              <a:rPr lang="en-US" altLang="zh-CN" dirty="0"/>
              <a:t>The revised WID on </a:t>
            </a:r>
            <a:r>
              <a:rPr lang="en-GB" altLang="zh-CN" dirty="0" err="1"/>
              <a:t>eUEPO</a:t>
            </a:r>
            <a:r>
              <a:rPr lang="en-GB" altLang="zh-CN" dirty="0"/>
              <a:t> (C3-230614) has been agreed in CT3#126 meeting, it is further revised again as CP-230276 in CT#99 meeting but no further update per CT3 impact.</a:t>
            </a:r>
            <a:endParaRPr lang="en-US" altLang="zh-CN" dirty="0"/>
          </a:p>
          <a:p>
            <a:r>
              <a:rPr lang="en-GB" altLang="zh-CN" sz="2400" dirty="0"/>
              <a:t>Approval of company CRs as the revisions of agreed CRs in CT3#126 meeting</a:t>
            </a:r>
            <a:endParaRPr lang="sv-SE" altLang="zh-CN" sz="2400" dirty="0">
              <a:cs typeface="宋体" pitchFamily="2" charset="-122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40492" y="500062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40492" y="1825625"/>
            <a:ext cx="10911016" cy="4351338"/>
          </a:xfrm>
        </p:spPr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Chairs, Naren and Susana for </a:t>
            </a:r>
            <a:r>
              <a:rPr lang="en-US" altLang="zh-CN" sz="2000" dirty="0">
                <a:latin typeface="Arial" panose="020B0604020202020204" pitchFamily="34" charset="0"/>
              </a:rPr>
              <a:t>their support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Dongwook for </a:t>
            </a:r>
            <a:r>
              <a:rPr lang="en-US" altLang="zh-CN" sz="2000" dirty="0">
                <a:latin typeface="Arial" panose="020B0604020202020204" pitchFamily="34" charset="0"/>
              </a:rPr>
              <a:t>his</a:t>
            </a:r>
            <a:r>
              <a:rPr lang="nb-NO" altLang="zh-CN" sz="2000" dirty="0">
                <a:latin typeface="Arial" panose="020B0604020202020204" pitchFamily="34" charset="0"/>
              </a:rPr>
              <a:t> excellent effort and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TS/TR rapporteurs, for their hard work, professionalism and commitment for the success of the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e-meetings and coordination activities.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4845" y="1459053"/>
            <a:ext cx="10515600" cy="128883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987376"/>
              </p:ext>
            </p:extLst>
          </p:nvPr>
        </p:nvGraphicFramePr>
        <p:xfrm>
          <a:off x="263611" y="1853516"/>
          <a:ext cx="11117898" cy="4377003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643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80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for historical analytics exposure procedures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0657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23.288 CR#0697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782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for historical analytics exposure procedures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0656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23.288 CR#0697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22775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C3-230424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Onboarding in SNPN supporting localized services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1026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CR#3927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C3-230776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periodicity range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CR#4088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CR#3717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CR#0853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periodicity range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0484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CR#4088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CR#3717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CR#0853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integration with IETF Deterministic Networking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1021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CR#3844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CR#3683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CR#0806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integration with IETF Deterministic Networking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CR#3844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CR#3683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CR#0806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Subscription to the report of extra UE addresses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CR#3844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CR#3683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CR#0806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integration with IETF Deterministic Networking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0436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CR#3844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CR#3683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CR#0806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(1/5) </a:t>
            </a:r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216375"/>
              </p:ext>
            </p:extLst>
          </p:nvPr>
        </p:nvGraphicFramePr>
        <p:xfrm>
          <a:off x="263611" y="1771136"/>
          <a:ext cx="11117898" cy="478536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888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80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C3-230902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Satellite Backhaul Category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CR#0787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78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Service Function Chaining support in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Nudr_DataRepository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0372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CR#3860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CR#3667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CR#0401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2277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AF influence on Service Function Chaining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1008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CR#3860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CR#3667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CR#0401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AF influence on Service Function Chaining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0810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CR#3860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CR#3667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CR#0401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Service Function Chaining support in N5 interface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0469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CR#3860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CR#3667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CR#0401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Service Function Chaining support in the Traffic Influence procedures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0432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CR#3860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CR#3667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CR#0756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(2/5) </a:t>
            </a:r>
          </a:p>
        </p:txBody>
      </p:sp>
    </p:spTree>
    <p:extLst>
      <p:ext uri="{BB962C8B-B14F-4D97-AF65-F5344CB8AC3E}">
        <p14:creationId xmlns:p14="http://schemas.microsoft.com/office/powerpoint/2010/main" val="1889086067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2010"/>
              </p:ext>
            </p:extLst>
          </p:nvPr>
        </p:nvGraphicFramePr>
        <p:xfrm>
          <a:off x="263611" y="1853516"/>
          <a:ext cx="11117898" cy="414797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888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80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New Indication of URSP provisioning support in EPS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0391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CR#0839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78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URSP provisioning in EPS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0238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2277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URSP provisioning in EPS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1045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on IPv6 Prefix Delegation via DHCPv6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0143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CR#3859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23.304 CR#0164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CR#2075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C3-230847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IPv6 prefix delegation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CR#3859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CR#3690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CR#0810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CR#2075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C3-230494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IPv6 prefix delegation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0439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CR#0810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C3-230495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IPv6 prefix delegation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0180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CR#3859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CR#3690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CR#0810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CR#2075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Seamless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service continuity support for transport layer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in the EAS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0057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 #0173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Introducing selection of more granular set of UEs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CR#3761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CR#3603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CR#0763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(3/5) </a:t>
            </a:r>
          </a:p>
        </p:txBody>
      </p:sp>
    </p:spTree>
    <p:extLst>
      <p:ext uri="{BB962C8B-B14F-4D97-AF65-F5344CB8AC3E}">
        <p14:creationId xmlns:p14="http://schemas.microsoft.com/office/powerpoint/2010/main" val="29968989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03609" y="423556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3609" y="2057545"/>
            <a:ext cx="5460584" cy="1912245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CT3#126, (27</a:t>
            </a:r>
            <a:r>
              <a:rPr lang="en-US" altLang="fr-FR" baseline="30000" dirty="0"/>
              <a:t>th </a:t>
            </a:r>
            <a:r>
              <a:rPr lang="en-US" altLang="fr-FR" dirty="0"/>
              <a:t>February - 03</a:t>
            </a:r>
            <a:r>
              <a:rPr lang="en-US" altLang="fr-FR" baseline="30000" dirty="0"/>
              <a:t>rd</a:t>
            </a:r>
            <a:r>
              <a:rPr lang="en-US" altLang="fr-FR" dirty="0"/>
              <a:t> March, 2023) in Athens, Greece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5761409" y="2057545"/>
            <a:ext cx="5120774" cy="267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/>
              <a:t>CT3#127-e, (17</a:t>
            </a:r>
            <a:r>
              <a:rPr lang="en-US" altLang="fr-FR" baseline="30000" dirty="0"/>
              <a:t>th </a:t>
            </a:r>
            <a:r>
              <a:rPr lang="en-US" altLang="fr-FR" dirty="0"/>
              <a:t>- 21</a:t>
            </a:r>
            <a:r>
              <a:rPr lang="en-US" altLang="fr-FR" baseline="30000" dirty="0"/>
              <a:t>st</a:t>
            </a:r>
            <a:r>
              <a:rPr lang="en-US" altLang="fr-FR" dirty="0"/>
              <a:t> April, 2023) as e-meeting</a:t>
            </a:r>
          </a:p>
          <a:p>
            <a:pPr lvl="1">
              <a:buClrTx/>
            </a:pPr>
            <a:r>
              <a:rPr lang="en-US" altLang="fr-FR" dirty="0"/>
              <a:t>CT3#128, (22</a:t>
            </a:r>
            <a:r>
              <a:rPr lang="en-US" altLang="fr-FR" baseline="30000" dirty="0"/>
              <a:t>nd</a:t>
            </a:r>
            <a:r>
              <a:rPr lang="en-US" altLang="fr-FR" dirty="0"/>
              <a:t> – 26</a:t>
            </a:r>
            <a:r>
              <a:rPr lang="en-US" altLang="fr-FR" baseline="30000" dirty="0"/>
              <a:t>th</a:t>
            </a:r>
            <a:r>
              <a:rPr lang="en-US" altLang="fr-FR" dirty="0"/>
              <a:t> May, 2023) in Bratislava,</a:t>
            </a:r>
            <a:r>
              <a:rPr lang="en-US" altLang="zh-CN" dirty="0"/>
              <a:t> Slovakia</a:t>
            </a:r>
            <a:endParaRPr lang="en-US" altLang="fr-FR" dirty="0"/>
          </a:p>
          <a:p>
            <a:pPr lvl="1">
              <a:buClrTx/>
            </a:pPr>
            <a:r>
              <a:rPr lang="en-US" altLang="fr-FR" dirty="0"/>
              <a:t>CT3#128-bis, (26</a:t>
            </a:r>
            <a:r>
              <a:rPr lang="en-US" altLang="fr-FR" baseline="30000" dirty="0"/>
              <a:t>th</a:t>
            </a:r>
            <a:r>
              <a:rPr lang="en-US" altLang="fr-FR" dirty="0"/>
              <a:t> – 30</a:t>
            </a:r>
            <a:r>
              <a:rPr lang="en-US" altLang="fr-FR" baseline="30000" dirty="0"/>
              <a:t>th</a:t>
            </a:r>
            <a:r>
              <a:rPr lang="en-US" altLang="fr-FR" dirty="0"/>
              <a:t> June, 2023), CANCELLED</a:t>
            </a:r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498321"/>
              </p:ext>
            </p:extLst>
          </p:nvPr>
        </p:nvGraphicFramePr>
        <p:xfrm>
          <a:off x="263611" y="1853516"/>
          <a:ext cx="11117898" cy="460248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888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8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Introducing selection of more granular set of UEs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0816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CR#3761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CR#3603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CR#0763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78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C3-230351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Generalization of QoS monitoring control description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0651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CR#0881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CR#3838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2277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C3-230361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Generalization of QoS monitoring control description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CR#0881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CR#3838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C3-230372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Generalization of QoS monitoring control description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CR#0881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CR#3838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C3-230379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Generalization of QoS monitoring control description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0815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CR#0881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CR#3838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C3-230381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Generalization of QoS monitoring control description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0043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CR#0881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CR#3838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MBS group delivery procedures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0819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CR#0161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CR#3755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C3-230849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MBS Group Message Delivery API Definitions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CR#0161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CR#3755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C3-230904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definition for Group message delivery API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0821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CR#0161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CR#3755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(4/5) </a:t>
            </a:r>
          </a:p>
        </p:txBody>
      </p:sp>
    </p:spTree>
    <p:extLst>
      <p:ext uri="{BB962C8B-B14F-4D97-AF65-F5344CB8AC3E}">
        <p14:creationId xmlns:p14="http://schemas.microsoft.com/office/powerpoint/2010/main" val="133651950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355688"/>
              </p:ext>
            </p:extLst>
          </p:nvPr>
        </p:nvGraphicFramePr>
        <p:xfrm>
          <a:off x="263611" y="1853515"/>
          <a:ext cx="11117898" cy="3163991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054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5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C3-230912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Data Type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UeMobilityCollection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for UE Mobility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CR#0677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59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C3-230913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Data Type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UeMobilityInfo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for UE Mobility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0108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CR#0677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80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Nnef_AFsessionWithQoS_Create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update for Multi-Modal service XR and Media Services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CR#3734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6303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Nnef_AFsessionWithQoS_Create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update for Multi-Modal service XR and Media Services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CR#3734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6303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Npcf_PolicyAuthorization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update for Multi-Modal service XR and Media Services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CR#3734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4202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C3-230907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NWDAF fetches PFD information in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Nnef_PFDmanagement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CR#0625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(5/5) </a:t>
            </a:r>
          </a:p>
        </p:txBody>
      </p:sp>
    </p:spTree>
    <p:extLst>
      <p:ext uri="{BB962C8B-B14F-4D97-AF65-F5344CB8AC3E}">
        <p14:creationId xmlns:p14="http://schemas.microsoft.com/office/powerpoint/2010/main" val="909233422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Yali Yan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yanyali@huawei.com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85991" y="51701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265" y="407081"/>
            <a:ext cx="10515600" cy="1325563"/>
          </a:xfrm>
        </p:spPr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265" y="1825625"/>
            <a:ext cx="9960935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CT3#126: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960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144/0/151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2 for the skeleton of new TSs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220 registered/ 170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361539"/>
              </p:ext>
            </p:extLst>
          </p:nvPr>
        </p:nvGraphicFramePr>
        <p:xfrm>
          <a:off x="328743" y="1787727"/>
          <a:ext cx="10976565" cy="4149444"/>
        </p:xfrm>
        <a:graphic>
          <a:graphicData uri="http://schemas.openxmlformats.org/drawingml/2006/table">
            <a:tbl>
              <a:tblPr firstRow="1" firstCol="1" bandRow="1"/>
              <a:tblGrid>
                <a:gridCol w="1039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3063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03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31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6389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CP-230114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CT aspects on Dynamically Changing AM Policies in the 5GC Phase 2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TEI18_DCAMP_Ph2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objective of this work item is to specify the stage 3 procedures </a:t>
                      </a: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 support </a:t>
                      </a: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DCAMP in LBO roaming scenario.</a:t>
                      </a:r>
                      <a:endParaRPr lang="es-E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CP-230115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Architecture Enhancements for XR and media services</a:t>
                      </a:r>
                      <a:endParaRPr lang="en-GB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</a:t>
                      </a:r>
                      <a:endParaRPr lang="en-GB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objective is to specify the CT aspects of XR (Extended Reality) and media services in order to enhance the CT WGs specifications based on the stage 2 normative work.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34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CT aspects on 5G AM Policy</a:t>
                      </a:r>
                      <a:endParaRPr lang="en-GB" altLang="zh-CN" sz="12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AMP</a:t>
                      </a:r>
                      <a:endParaRPr lang="en-GB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  <a:endParaRPr lang="fr-FR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objective is the support of a validity period provided by PCF along with RFSP Index to avoid potential ping-pong issue during 5G to 4G mobility via N26 interface.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lang="en-US" altLang="zh-CN" sz="12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723407"/>
                  </a:ext>
                </a:extLst>
              </a:tr>
              <a:tr h="59984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</a:t>
                      </a: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System Support for AI/ML-based Services</a:t>
                      </a:r>
                      <a:endParaRPr lang="en-GB" altLang="zh-CN" sz="12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AIMLsys</a:t>
                      </a:r>
                      <a:endParaRPr lang="en-GB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objective is to specify the CT aspects of System Support for AI/ML-based Services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lang="en-US" altLang="zh-CN" sz="12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38888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Rel-18 Generic Group Management, Exposure and Communication Enhancements</a:t>
                      </a:r>
                      <a:endParaRPr lang="en-GB" altLang="zh-CN" sz="12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GMEC</a:t>
                      </a:r>
                      <a:endParaRPr lang="en-GB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fr-FR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objective is to develop the stage 3 normative work and the related specifications to support the GMEC normative requirements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lang="en-US" altLang="zh-CN" sz="12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914637"/>
                  </a:ext>
                </a:extLst>
              </a:tr>
              <a:tr h="45239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Enablers for Network Automation for 5G - phase 3</a:t>
                      </a:r>
                      <a:endParaRPr lang="en-GB" altLang="zh-CN" sz="12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eNA_Ph3</a:t>
                      </a:r>
                      <a:endParaRPr lang="en-GB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  <a:endParaRPr lang="fr-FR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objective is to specify the CT aspects of Enablers for Network Automation for 5G phase 3 to enhance the CT WGs specifications.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336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68224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494920"/>
              </p:ext>
            </p:extLst>
          </p:nvPr>
        </p:nvGraphicFramePr>
        <p:xfrm>
          <a:off x="328743" y="1787727"/>
          <a:ext cx="10976565" cy="4321079"/>
        </p:xfrm>
        <a:graphic>
          <a:graphicData uri="http://schemas.openxmlformats.org/drawingml/2006/table">
            <a:tbl>
              <a:tblPr firstRow="1" firstCol="1" bandRow="1"/>
              <a:tblGrid>
                <a:gridCol w="862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76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8587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08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31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2742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80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CT aspects of enhancement of 5G UE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eUEPO</a:t>
                      </a:r>
                      <a:endParaRPr lang="en-GB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objective is to specify the CT aspects of </a:t>
                      </a:r>
                      <a:r>
                        <a:rPr lang="en-GB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eUEPO</a:t>
                      </a: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 and EPS. The WID is revised to include more impacts and update the target completion date.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58480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CP-230121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CT aspects of General Support of IPv6 Prefix Delegation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TEI18_IPv6PD</a:t>
                      </a:r>
                      <a:endParaRPr lang="en-GB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objective is to specify the CT aspects of general support of IPv6 Prefix Delegation in 5GS. The WID is revised to include more impacts.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961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CP-230122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Enhancement of Network Automation Enablers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eNetAE</a:t>
                      </a:r>
                      <a:endParaRPr lang="en-GB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objective is to specify the technical improvements and </a:t>
                      </a: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to the </a:t>
                      </a: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data analytics related services in Release 18 stage 3 level not covered by other work items and not including the implementation of the missing critical </a:t>
                      </a: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requirements in previous releases</a:t>
                      </a: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The WID is revised to add one more supporting company.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lang="en-US" altLang="zh-CN" sz="12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723407"/>
                  </a:ext>
                </a:extLst>
              </a:tr>
              <a:tr h="97468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CP-230123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Rel-18 Enhancements of 3GPP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NBI18</a:t>
                      </a:r>
                      <a:endParaRPr lang="en-GB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objective is to specify the technical </a:t>
                      </a: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and necessary changes to the </a:t>
                      </a: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Northbound and Application Layer interfaces and APIs, </a:t>
                      </a: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which are not covered by other dedicated work items.</a:t>
                      </a: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The WID is revised to include more impacts and update the target completion date.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lang="en-US" altLang="zh-CN" sz="12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38888"/>
                  </a:ext>
                </a:extLst>
              </a:tr>
              <a:tr h="7797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CP-230124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5G Timing Resiliency and TSC &amp; URLLC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TRS_URLLC</a:t>
                      </a:r>
                      <a:endParaRPr lang="en-GB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Nokia, Nokia Shanghai Bell</a:t>
                      </a:r>
                      <a:endParaRPr lang="fr-FR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objective is to specify the CT aspects of the Timing Resiliency and URLLC enhancements. 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WID is revised to include more impacts and update the target completion date.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914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45473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Rel-18 Work Plan – CT3 led                  (1/1) 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482997"/>
              </p:ext>
            </p:extLst>
          </p:nvPr>
        </p:nvGraphicFramePr>
        <p:xfrm>
          <a:off x="361425" y="1791378"/>
          <a:ext cx="11013394" cy="3757132"/>
        </p:xfrm>
        <a:graphic>
          <a:graphicData uri="http://schemas.openxmlformats.org/drawingml/2006/table">
            <a:tbl>
              <a:tblPr firstRow="1" firstCol="1" bandRow="1"/>
              <a:tblGrid>
                <a:gridCol w="690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9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23234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90254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27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960054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Rel-18 Enhancements of 3GPP Northbound and Application Layer interfaces and APIs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NBI18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CP-230123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970045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 Enhancements of UE Policy Control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UEP18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CP-222</a:t>
                      </a: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131</a:t>
                      </a: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980039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Enhancement of Network Automation Enablers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eNetAE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CP-230122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39153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980103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Timing Resiliency and URLLC enhancements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TRS_URLLC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CP-230124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364329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980094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Extensions to the TSC Framework to support </a:t>
                      </a:r>
                      <a:r>
                        <a:rPr lang="en-GB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DetNet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DetNet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CP-223206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643651"/>
                  </a:ext>
                </a:extLst>
              </a:tr>
              <a:tr h="178840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980053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of 5G System with Satellite Backhaul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5GSATB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CP-223204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629726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980091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of 5G System Enabler for Service Function Chaining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SFC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CP-223210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153360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980082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of enhancement of 5G UE Policy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eUEPO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CP-230276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0114282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980075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for Enabling Edge Applications Phase 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EDGEAPP_Ph2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CP-223207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68404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980036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 enhancements of session management policy control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SMPC18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CP-223208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4933338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980097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of General Support of IPv6 Prefix Delegation in 5GS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TEI18_IPv6PD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CP-230121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2859765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980030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TEI18 on Enhancement of Application Detection Event Exposure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TEI18_ADEE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06/23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CP-223202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214144"/>
                  </a:ext>
                </a:extLst>
              </a:tr>
              <a:tr h="327510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Generic Group Management, Exposure and Communication Enhancements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GMEC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CP-230118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038125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System Support for AI/ML-based Services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 err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AIMLsys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824254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Architecture Enhancements for XR and media services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XRM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</a:t>
                      </a: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CP-230115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680927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Enablers for Network Automation for 5G - phase 3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eNA_Ph3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8081447"/>
                  </a:ext>
                </a:extLst>
              </a:tr>
              <a:tr h="167494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on 5G AM Policy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AMP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87439"/>
                  </a:ext>
                </a:extLst>
              </a:tr>
              <a:tr h="260707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on Dynamically Changing AM Policies in the 5GC Phase 2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TEI18_DCAMP_Ph2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CP-230114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554806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48513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Legend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58030482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Rel-18 Work Plan – Non-CT3 led         (1/2)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4063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E889731-152D-4C2F-89F3-D05B3B382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10445"/>
              </p:ext>
            </p:extLst>
          </p:nvPr>
        </p:nvGraphicFramePr>
        <p:xfrm>
          <a:off x="284585" y="1791370"/>
          <a:ext cx="11013394" cy="3749263"/>
        </p:xfrm>
        <a:graphic>
          <a:graphicData uri="http://schemas.openxmlformats.org/drawingml/2006/table">
            <a:tbl>
              <a:tblPr firstRow="1" firstCol="1" bandRow="1"/>
              <a:tblGrid>
                <a:gridCol w="690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4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73264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40224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93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960060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Service Based Interface Protocol Improvements Release 18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SBIProtoc18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0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CP-221083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970048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IMS Stage-3 IETF Protocol Alignment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IMSProtoc18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CP-223102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980065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Enhanced Service Enabler Architecture Layer for Verticals Phase 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SEAL_Ph3</a:t>
                      </a:r>
                      <a:endParaRPr lang="zh-CN" altLang="en-US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CP-223112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2A6EA8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39153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980079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of Enhanced support of Non-Public Networks Phase 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eNPN_Ph2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CP-230184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2A6EA8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364329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980084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Support for 5WWC Phase 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5WWC_Ph2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CP-230187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2A6EA8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643651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980100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Secondary DN authentication and authorization in EPC IWK cases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TEI18_SDNAEPC</a:t>
                      </a:r>
                      <a:endParaRPr lang="zh-CN" altLang="en-US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CP-230188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2A6EA8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629726"/>
                  </a:ext>
                </a:extLst>
              </a:tr>
              <a:tr h="39383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980086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Enhancement of NSAC for maximum number of UEs with at least one PDU session/PDN connection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eNSAC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06/23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CP-223026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153360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980073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of application layer support for V2X services; Phase 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V2XAPP_Ph3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CP-230185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0114282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980067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of SEAL data delivery enabler for vertical applications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SEALDD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CP-230186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68404"/>
                  </a:ext>
                </a:extLst>
              </a:tr>
              <a:tr h="34320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980056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of Application Layer Support for </a:t>
                      </a:r>
                      <a:r>
                        <a:rPr lang="en-GB" altLang="zh-CN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Uncrewed</a:t>
                      </a: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 Aerial Systems (UAS), Phase 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UASAPP_Ph2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CP-230189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1619841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980061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of proximity based services in 5GS Phase 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5G_ProSe_Ph2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CP-223110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4933338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980058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of enhancement to the 5GC location services - phase 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5G_eLCS_Ph3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CP-230026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2859765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980076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Aspects of Edge Computing Phase 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EDGE_Ph2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CP-223025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214144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980089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CT aspect of Seamless UE context recovery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SUECR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CP-223113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495772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980106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Protocol enhancements for Mission Critical Services</a:t>
                      </a:r>
                      <a:endParaRPr lang="zh-CN" altLang="en-US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MCProtoc18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CP-223103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419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2635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Rel-18 Work Plan – Non-CT3 led         (2/2)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4063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E889731-152D-4C2F-89F3-D05B3B382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284146"/>
              </p:ext>
            </p:extLst>
          </p:nvPr>
        </p:nvGraphicFramePr>
        <p:xfrm>
          <a:off x="361425" y="1791374"/>
          <a:ext cx="11013394" cy="3671975"/>
        </p:xfrm>
        <a:graphic>
          <a:graphicData uri="http://schemas.openxmlformats.org/drawingml/2006/table">
            <a:tbl>
              <a:tblPr firstRow="1" firstCol="1" bandRow="1"/>
              <a:tblGrid>
                <a:gridCol w="690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4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73264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40224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4009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98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for the architectural enhancements for 5G Multicast-Broadcast services Phase 2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5MBS_Ph2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CP-230023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071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Application layer support for Personal IoT Network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PINAPP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CP-230196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50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 of Architecture Enhancements for Vehicle Mounted Relays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VMR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CP-230192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2A6EA8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39153"/>
                  </a:ext>
                </a:extLst>
              </a:tr>
              <a:tr h="2050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Application Data Analytics Enablement Service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ADAES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CP-230199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2A6EA8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364329"/>
                  </a:ext>
                </a:extLst>
              </a:tr>
              <a:tr h="40098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Access Traffic Steering, Switching and Splitting support in 5G system – Phase 3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ATSSS_Ph3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CP-230200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2A6EA8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643651"/>
                  </a:ext>
                </a:extLst>
              </a:tr>
              <a:tr h="2050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Personal IoT Network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PIN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CP-230197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2A6EA8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629726"/>
                  </a:ext>
                </a:extLst>
              </a:tr>
              <a:tr h="21323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UPF enhancement for exposure and SBA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UPEAS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CP-230024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153360"/>
                  </a:ext>
                </a:extLst>
              </a:tr>
              <a:tr h="2050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Next Generation Real time Communication services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NG_RTC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CP-230202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0114282"/>
                  </a:ext>
                </a:extLst>
              </a:tr>
              <a:tr h="2050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 of Further Architecture Enhancement for UAV and UAM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UAS_Ph2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CP-230191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68404"/>
                  </a:ext>
                </a:extLst>
              </a:tr>
              <a:tr h="2050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5GC/EPC enhancement for satellite access Phase 2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5GSAT_Ph2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CP-230273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1619841"/>
                  </a:ext>
                </a:extLst>
              </a:tr>
              <a:tr h="2050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for enabling MSGin5G Service phase 2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5GMARCH_Ph2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CP-230198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4933338"/>
                  </a:ext>
                </a:extLst>
              </a:tr>
              <a:tr h="2050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Ranging based services and sidelink positioning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Ranging_SL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CP-230193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2859765"/>
                  </a:ext>
                </a:extLst>
              </a:tr>
              <a:tr h="2050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Stage 3 of Network Slicing Phase 3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eNS_Ph3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CP-230194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214144"/>
                  </a:ext>
                </a:extLst>
              </a:tr>
              <a:tr h="2050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5G-enabled fused location service capability exposure</a:t>
                      </a:r>
                      <a:endParaRPr lang="zh-CN" altLang="en-US" sz="1000" kern="12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5GFLS</a:t>
                      </a:r>
                      <a:endParaRPr lang="zh-CN" alt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CP-230195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495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83409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67307</TotalTime>
  <Words>4650</Words>
  <Application>Microsoft Office PowerPoint</Application>
  <PresentationFormat>宽屏</PresentationFormat>
  <Paragraphs>956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 </vt:lpstr>
      <vt:lpstr>MS Mincho</vt:lpstr>
      <vt:lpstr>MS PGothic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CT WG3 Status Report  to TSG CT#99</vt:lpstr>
      <vt:lpstr>TSG CT WG3 Officials</vt:lpstr>
      <vt:lpstr>Meeting Calendar</vt:lpstr>
      <vt:lpstr>TSG WG CT3 Statistics</vt:lpstr>
      <vt:lpstr>New agreed Study/Work Items led by CT3</vt:lpstr>
      <vt:lpstr>Revised agreed Study/Work Items led by CT3</vt:lpstr>
      <vt:lpstr>Rel-18 Work Plan – CT3 led                  (1/1) </vt:lpstr>
      <vt:lpstr>Rel-18 Work Plan – Non-CT3 led         (1/2) </vt:lpstr>
      <vt:lpstr>Rel-18 Work Plan – Non-CT3 led         (2/2) </vt:lpstr>
      <vt:lpstr>TS/TR sent to CT Plenary</vt:lpstr>
      <vt:lpstr>Exception sheet for work item</vt:lpstr>
      <vt:lpstr>Release 18 Status          -   General</vt:lpstr>
      <vt:lpstr>Release 18 Status                              (1/7)</vt:lpstr>
      <vt:lpstr>Release 18 Status                              (2/7)</vt:lpstr>
      <vt:lpstr>Release 18 Status                              (3/7)</vt:lpstr>
      <vt:lpstr>Release 18 Status                              (4/7)</vt:lpstr>
      <vt:lpstr>Release 18 Status                              (5/7)</vt:lpstr>
      <vt:lpstr>Release 18 Status                              (6/7)</vt:lpstr>
      <vt:lpstr>Release 18 Status                              (7/7)</vt:lpstr>
      <vt:lpstr>Release 17 Status</vt:lpstr>
      <vt:lpstr>Pre-Release 17 Status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              (1/5) </vt:lpstr>
      <vt:lpstr>CRs for conditional approval              (2/5) </vt:lpstr>
      <vt:lpstr>CRs for conditional approval              (3/5) </vt:lpstr>
      <vt:lpstr>CRs for conditional approval              (4/5) </vt:lpstr>
      <vt:lpstr>CRs for conditional approval              (5/5)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Yanyali (Yali)</cp:lastModifiedBy>
  <cp:revision>4581</cp:revision>
  <dcterms:created xsi:type="dcterms:W3CDTF">2010-02-05T13:52:04Z</dcterms:created>
  <dcterms:modified xsi:type="dcterms:W3CDTF">2023-03-13T10:56:55Z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(3)Dz5bMOXWaoVsFMEqfDpGaDaiCa8MhkD8+7HZkzOxhC6bowHD6soZ/18L2zemFk44mZSII4Td
Pc+arTeg0J6/Eo0Tr5WbkfTQATVW6glodjLLUPQ73XcagfkK/OZw0wGY64OB/XpGC/OTIs0F
bOCHAhA9sDcY31/fRRNejnB9NiEaDGzJ4RYcWSh4pfs6JkalLpns8bkkgl8aOLy8p/9yYFt+
AnMeuf7Xy2RTgW0AzH</vt:lpwstr>
  </property>
  <property fmtid="{D5CDD505-2E9C-101B-9397-08002B2CF9AE}" pid="4" name="_2015_ms_pID_7253431">
    <vt:lpwstr>sArRnHPLxZAEGTuSKbklIEdck+iXSn0FZUcM/UpbgJRSyrZ8Uvtxnj
15/BsI9Nqi+cl9gtEGkI7vjF8PR9csflw+S6mLPAL5wZhUQo6bQznvt8XeSUVXSI76mR4PUd
cFgnKGvksDiNos+Kam1pfWQajatnh1FG5wHXjRffSSCq89c407/hpR+EsOsvjRxvBdU1ssbT
DTCy8B4CXbC0xQo/cLc/AjQFw7TKp9dgposN</vt:lpwstr>
  </property>
  <property fmtid="{D5CDD505-2E9C-101B-9397-08002B2CF9AE}" pid="5" name="_2015_ms_pID_7253432">
    <vt:lpwstr>rCVa2cBBAugwGRBNSb2cHkw=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1662081179</vt:lpwstr>
  </property>
</Properties>
</file>