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30"/>
  </p:notesMasterIdLst>
  <p:handoutMasterIdLst>
    <p:handoutMasterId r:id="rId31"/>
  </p:handoutMasterIdLst>
  <p:sldIdLst>
    <p:sldId id="341" r:id="rId3"/>
    <p:sldId id="363" r:id="rId4"/>
    <p:sldId id="366" r:id="rId5"/>
    <p:sldId id="377" r:id="rId6"/>
    <p:sldId id="368" r:id="rId7"/>
    <p:sldId id="456" r:id="rId8"/>
    <p:sldId id="455" r:id="rId9"/>
    <p:sldId id="446" r:id="rId10"/>
    <p:sldId id="457" r:id="rId11"/>
    <p:sldId id="463" r:id="rId12"/>
    <p:sldId id="464" r:id="rId13"/>
    <p:sldId id="370" r:id="rId14"/>
    <p:sldId id="440" r:id="rId15"/>
    <p:sldId id="407" r:id="rId16"/>
    <p:sldId id="371" r:id="rId17"/>
    <p:sldId id="414" r:id="rId18"/>
    <p:sldId id="410" r:id="rId19"/>
    <p:sldId id="459" r:id="rId20"/>
    <p:sldId id="465" r:id="rId21"/>
    <p:sldId id="441" r:id="rId22"/>
    <p:sldId id="431" r:id="rId23"/>
    <p:sldId id="375" r:id="rId24"/>
    <p:sldId id="405" r:id="rId25"/>
    <p:sldId id="365" r:id="rId26"/>
    <p:sldId id="376" r:id="rId27"/>
    <p:sldId id="385" r:id="rId28"/>
    <p:sldId id="398" r:id="rId2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9112" autoAdjust="0"/>
  </p:normalViewPr>
  <p:slideViewPr>
    <p:cSldViewPr snapToGrid="0">
      <p:cViewPr varScale="1">
        <p:scale>
          <a:sx n="77" d="100"/>
          <a:sy n="77" d="100"/>
        </p:scale>
        <p:origin x="288"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3" d="100"/>
          <a:sy n="43" d="100"/>
        </p:scale>
        <p:origin x="2864" y="5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Leis (Nokia)" userId="02378938-c30a-476e-ae7b-9d35ae28334f" providerId="ADAL" clId="{F4E62EB7-8C2D-4D6E-A1A3-C1B1DEBAF991}"/>
    <pc:docChg chg="undo custSel addSld delSld modSld">
      <pc:chgData name="Peter Leis (Nokia)" userId="02378938-c30a-476e-ae7b-9d35ae28334f" providerId="ADAL" clId="{F4E62EB7-8C2D-4D6E-A1A3-C1B1DEBAF991}" dt="2023-03-10T13:54:46.957" v="1972" actId="1076"/>
      <pc:docMkLst>
        <pc:docMk/>
      </pc:docMkLst>
      <pc:sldChg chg="modSp mod">
        <pc:chgData name="Peter Leis (Nokia)" userId="02378938-c30a-476e-ae7b-9d35ae28334f" providerId="ADAL" clId="{F4E62EB7-8C2D-4D6E-A1A3-C1B1DEBAF991}" dt="2023-03-10T13:19:38.739" v="1952" actId="20577"/>
        <pc:sldMkLst>
          <pc:docMk/>
          <pc:sldMk cId="0" sldId="341"/>
        </pc:sldMkLst>
        <pc:spChg chg="mod">
          <ac:chgData name="Peter Leis (Nokia)" userId="02378938-c30a-476e-ae7b-9d35ae28334f" providerId="ADAL" clId="{F4E62EB7-8C2D-4D6E-A1A3-C1B1DEBAF991}" dt="2023-03-10T13:19:38.739" v="1952" actId="20577"/>
          <ac:spMkLst>
            <pc:docMk/>
            <pc:sldMk cId="0" sldId="341"/>
            <ac:spMk id="3074" creationId="{00000000-0000-0000-0000-000000000000}"/>
          </ac:spMkLst>
        </pc:spChg>
      </pc:sldChg>
      <pc:sldChg chg="modSp mod">
        <pc:chgData name="Peter Leis (Nokia)" userId="02378938-c30a-476e-ae7b-9d35ae28334f" providerId="ADAL" clId="{F4E62EB7-8C2D-4D6E-A1A3-C1B1DEBAF991}" dt="2023-03-07T13:49:54.218" v="1276" actId="20577"/>
        <pc:sldMkLst>
          <pc:docMk/>
          <pc:sldMk cId="0" sldId="365"/>
        </pc:sldMkLst>
        <pc:spChg chg="mod">
          <ac:chgData name="Peter Leis (Nokia)" userId="02378938-c30a-476e-ae7b-9d35ae28334f" providerId="ADAL" clId="{F4E62EB7-8C2D-4D6E-A1A3-C1B1DEBAF991}" dt="2023-03-07T13:49:54.218" v="1276" actId="20577"/>
          <ac:spMkLst>
            <pc:docMk/>
            <pc:sldMk cId="0" sldId="365"/>
            <ac:spMk id="8195" creationId="{00000000-0000-0000-0000-000000000000}"/>
          </ac:spMkLst>
        </pc:spChg>
      </pc:sldChg>
      <pc:sldChg chg="modSp mod">
        <pc:chgData name="Peter Leis (Nokia)" userId="02378938-c30a-476e-ae7b-9d35ae28334f" providerId="ADAL" clId="{F4E62EB7-8C2D-4D6E-A1A3-C1B1DEBAF991}" dt="2023-03-09T07:10:38.233" v="1660" actId="3064"/>
        <pc:sldMkLst>
          <pc:docMk/>
          <pc:sldMk cId="0" sldId="368"/>
        </pc:sldMkLst>
        <pc:graphicFrameChg chg="mod modGraphic">
          <ac:chgData name="Peter Leis (Nokia)" userId="02378938-c30a-476e-ae7b-9d35ae28334f" providerId="ADAL" clId="{F4E62EB7-8C2D-4D6E-A1A3-C1B1DEBAF991}" dt="2023-03-09T07:10:38.233" v="1660" actId="3064"/>
          <ac:graphicFrameMkLst>
            <pc:docMk/>
            <pc:sldMk cId="0" sldId="368"/>
            <ac:graphicFrameMk id="4" creationId="{00000000-0000-0000-0000-000000000000}"/>
          </ac:graphicFrameMkLst>
        </pc:graphicFrameChg>
      </pc:sldChg>
      <pc:sldChg chg="modSp mod">
        <pc:chgData name="Peter Leis (Nokia)" userId="02378938-c30a-476e-ae7b-9d35ae28334f" providerId="ADAL" clId="{F4E62EB7-8C2D-4D6E-A1A3-C1B1DEBAF991}" dt="2023-03-09T07:15:19.130" v="1693"/>
        <pc:sldMkLst>
          <pc:docMk/>
          <pc:sldMk cId="3808174252" sldId="370"/>
        </pc:sldMkLst>
        <pc:graphicFrameChg chg="mod modGraphic">
          <ac:chgData name="Peter Leis (Nokia)" userId="02378938-c30a-476e-ae7b-9d35ae28334f" providerId="ADAL" clId="{F4E62EB7-8C2D-4D6E-A1A3-C1B1DEBAF991}" dt="2023-03-09T07:15:19.130" v="1693"/>
          <ac:graphicFrameMkLst>
            <pc:docMk/>
            <pc:sldMk cId="3808174252" sldId="370"/>
            <ac:graphicFrameMk id="7" creationId="{00000000-0000-0000-0000-000000000000}"/>
          </ac:graphicFrameMkLst>
        </pc:graphicFrameChg>
      </pc:sldChg>
      <pc:sldChg chg="modSp mod">
        <pc:chgData name="Peter Leis (Nokia)" userId="02378938-c30a-476e-ae7b-9d35ae28334f" providerId="ADAL" clId="{F4E62EB7-8C2D-4D6E-A1A3-C1B1DEBAF991}" dt="2023-03-09T09:35:44.723" v="1853" actId="20577"/>
        <pc:sldMkLst>
          <pc:docMk/>
          <pc:sldMk cId="2253769397" sldId="371"/>
        </pc:sldMkLst>
        <pc:spChg chg="mod">
          <ac:chgData name="Peter Leis (Nokia)" userId="02378938-c30a-476e-ae7b-9d35ae28334f" providerId="ADAL" clId="{F4E62EB7-8C2D-4D6E-A1A3-C1B1DEBAF991}" dt="2023-03-09T09:35:44.723" v="1853" actId="20577"/>
          <ac:spMkLst>
            <pc:docMk/>
            <pc:sldMk cId="2253769397" sldId="371"/>
            <ac:spMk id="3" creationId="{00000000-0000-0000-0000-000000000000}"/>
          </ac:spMkLst>
        </pc:spChg>
      </pc:sldChg>
      <pc:sldChg chg="modSp mod">
        <pc:chgData name="Peter Leis (Nokia)" userId="02378938-c30a-476e-ae7b-9d35ae28334f" providerId="ADAL" clId="{F4E62EB7-8C2D-4D6E-A1A3-C1B1DEBAF991}" dt="2023-03-08T11:42:30.067" v="1284" actId="20577"/>
        <pc:sldMkLst>
          <pc:docMk/>
          <pc:sldMk cId="896710783" sldId="377"/>
        </pc:sldMkLst>
        <pc:spChg chg="mod">
          <ac:chgData name="Peter Leis (Nokia)" userId="02378938-c30a-476e-ae7b-9d35ae28334f" providerId="ADAL" clId="{F4E62EB7-8C2D-4D6E-A1A3-C1B1DEBAF991}" dt="2023-03-08T11:42:30.067" v="1284" actId="20577"/>
          <ac:spMkLst>
            <pc:docMk/>
            <pc:sldMk cId="896710783" sldId="377"/>
            <ac:spMk id="3" creationId="{00000000-0000-0000-0000-000000000000}"/>
          </ac:spMkLst>
        </pc:spChg>
      </pc:sldChg>
      <pc:sldChg chg="modSp mod">
        <pc:chgData name="Peter Leis (Nokia)" userId="02378938-c30a-476e-ae7b-9d35ae28334f" providerId="ADAL" clId="{F4E62EB7-8C2D-4D6E-A1A3-C1B1DEBAF991}" dt="2023-03-10T13:41:01.423" v="1966" actId="20577"/>
        <pc:sldMkLst>
          <pc:docMk/>
          <pc:sldMk cId="3594295528" sldId="385"/>
        </pc:sldMkLst>
        <pc:spChg chg="mod">
          <ac:chgData name="Peter Leis (Nokia)" userId="02378938-c30a-476e-ae7b-9d35ae28334f" providerId="ADAL" clId="{F4E62EB7-8C2D-4D6E-A1A3-C1B1DEBAF991}" dt="2023-03-10T13:41:01.423" v="1966" actId="20577"/>
          <ac:spMkLst>
            <pc:docMk/>
            <pc:sldMk cId="3594295528" sldId="385"/>
            <ac:spMk id="2" creationId="{00000000-0000-0000-0000-000000000000}"/>
          </ac:spMkLst>
        </pc:spChg>
        <pc:graphicFrameChg chg="modGraphic">
          <ac:chgData name="Peter Leis (Nokia)" userId="02378938-c30a-476e-ae7b-9d35ae28334f" providerId="ADAL" clId="{F4E62EB7-8C2D-4D6E-A1A3-C1B1DEBAF991}" dt="2023-03-10T13:40:48.310" v="1953" actId="6549"/>
          <ac:graphicFrameMkLst>
            <pc:docMk/>
            <pc:sldMk cId="3594295528" sldId="385"/>
            <ac:graphicFrameMk id="7" creationId="{00000000-0000-0000-0000-000000000000}"/>
          </ac:graphicFrameMkLst>
        </pc:graphicFrameChg>
      </pc:sldChg>
      <pc:sldChg chg="del">
        <pc:chgData name="Peter Leis (Nokia)" userId="02378938-c30a-476e-ae7b-9d35ae28334f" providerId="ADAL" clId="{F4E62EB7-8C2D-4D6E-A1A3-C1B1DEBAF991}" dt="2023-03-07T13:46:45.217" v="1186" actId="2696"/>
        <pc:sldMkLst>
          <pc:docMk/>
          <pc:sldMk cId="2366120575" sldId="400"/>
        </pc:sldMkLst>
      </pc:sldChg>
      <pc:sldChg chg="addSp delSp modSp mod">
        <pc:chgData name="Peter Leis (Nokia)" userId="02378938-c30a-476e-ae7b-9d35ae28334f" providerId="ADAL" clId="{F4E62EB7-8C2D-4D6E-A1A3-C1B1DEBAF991}" dt="2023-03-10T13:54:46.957" v="1972" actId="1076"/>
        <pc:sldMkLst>
          <pc:docMk/>
          <pc:sldMk cId="2590780748" sldId="405"/>
        </pc:sldMkLst>
        <pc:graphicFrameChg chg="add mod">
          <ac:chgData name="Peter Leis (Nokia)" userId="02378938-c30a-476e-ae7b-9d35ae28334f" providerId="ADAL" clId="{F4E62EB7-8C2D-4D6E-A1A3-C1B1DEBAF991}" dt="2023-03-10T13:54:46.957" v="1972" actId="1076"/>
          <ac:graphicFrameMkLst>
            <pc:docMk/>
            <pc:sldMk cId="2590780748" sldId="405"/>
            <ac:graphicFrameMk id="3" creationId="{6FE72A25-FFB4-4676-8087-DD56B023B109}"/>
          </ac:graphicFrameMkLst>
        </pc:graphicFrameChg>
        <pc:graphicFrameChg chg="del">
          <ac:chgData name="Peter Leis (Nokia)" userId="02378938-c30a-476e-ae7b-9d35ae28334f" providerId="ADAL" clId="{F4E62EB7-8C2D-4D6E-A1A3-C1B1DEBAF991}" dt="2023-03-10T13:54:42.179" v="1971" actId="478"/>
          <ac:graphicFrameMkLst>
            <pc:docMk/>
            <pc:sldMk cId="2590780748" sldId="405"/>
            <ac:graphicFrameMk id="8" creationId="{6FE72A25-FFB4-4676-8087-DD56B023B109}"/>
          </ac:graphicFrameMkLst>
        </pc:graphicFrameChg>
      </pc:sldChg>
      <pc:sldChg chg="modSp mod">
        <pc:chgData name="Peter Leis (Nokia)" userId="02378938-c30a-476e-ae7b-9d35ae28334f" providerId="ADAL" clId="{F4E62EB7-8C2D-4D6E-A1A3-C1B1DEBAF991}" dt="2023-03-09T09:33:48.418" v="1852" actId="20577"/>
        <pc:sldMkLst>
          <pc:docMk/>
          <pc:sldMk cId="3883364298" sldId="407"/>
        </pc:sldMkLst>
        <pc:spChg chg="mod">
          <ac:chgData name="Peter Leis (Nokia)" userId="02378938-c30a-476e-ae7b-9d35ae28334f" providerId="ADAL" clId="{F4E62EB7-8C2D-4D6E-A1A3-C1B1DEBAF991}" dt="2023-03-09T09:33:48.418" v="1852" actId="20577"/>
          <ac:spMkLst>
            <pc:docMk/>
            <pc:sldMk cId="3883364298" sldId="407"/>
            <ac:spMk id="3" creationId="{00000000-0000-0000-0000-000000000000}"/>
          </ac:spMkLst>
        </pc:spChg>
      </pc:sldChg>
      <pc:sldChg chg="modSp mod">
        <pc:chgData name="Peter Leis (Nokia)" userId="02378938-c30a-476e-ae7b-9d35ae28334f" providerId="ADAL" clId="{F4E62EB7-8C2D-4D6E-A1A3-C1B1DEBAF991}" dt="2023-03-09T09:41:33.203" v="1922" actId="5793"/>
        <pc:sldMkLst>
          <pc:docMk/>
          <pc:sldMk cId="318860305" sldId="410"/>
        </pc:sldMkLst>
        <pc:spChg chg="mod">
          <ac:chgData name="Peter Leis (Nokia)" userId="02378938-c30a-476e-ae7b-9d35ae28334f" providerId="ADAL" clId="{F4E62EB7-8C2D-4D6E-A1A3-C1B1DEBAF991}" dt="2023-03-09T09:41:33.203" v="1922" actId="5793"/>
          <ac:spMkLst>
            <pc:docMk/>
            <pc:sldMk cId="318860305" sldId="410"/>
            <ac:spMk id="3" creationId="{00000000-0000-0000-0000-000000000000}"/>
          </ac:spMkLst>
        </pc:spChg>
      </pc:sldChg>
      <pc:sldChg chg="modSp mod">
        <pc:chgData name="Peter Leis (Nokia)" userId="02378938-c30a-476e-ae7b-9d35ae28334f" providerId="ADAL" clId="{F4E62EB7-8C2D-4D6E-A1A3-C1B1DEBAF991}" dt="2023-03-09T09:43:37.472" v="1950" actId="20577"/>
        <pc:sldMkLst>
          <pc:docMk/>
          <pc:sldMk cId="1799619730" sldId="431"/>
        </pc:sldMkLst>
        <pc:spChg chg="mod">
          <ac:chgData name="Peter Leis (Nokia)" userId="02378938-c30a-476e-ae7b-9d35ae28334f" providerId="ADAL" clId="{F4E62EB7-8C2D-4D6E-A1A3-C1B1DEBAF991}" dt="2023-03-09T09:43:37.472" v="1950" actId="20577"/>
          <ac:spMkLst>
            <pc:docMk/>
            <pc:sldMk cId="1799619730" sldId="431"/>
            <ac:spMk id="3" creationId="{00000000-0000-0000-0000-000000000000}"/>
          </ac:spMkLst>
        </pc:spChg>
      </pc:sldChg>
      <pc:sldChg chg="modSp mod">
        <pc:chgData name="Peter Leis (Nokia)" userId="02378938-c30a-476e-ae7b-9d35ae28334f" providerId="ADAL" clId="{F4E62EB7-8C2D-4D6E-A1A3-C1B1DEBAF991}" dt="2023-03-09T09:43:18.675" v="1926" actId="20577"/>
        <pc:sldMkLst>
          <pc:docMk/>
          <pc:sldMk cId="1541208675" sldId="441"/>
        </pc:sldMkLst>
        <pc:spChg chg="mod">
          <ac:chgData name="Peter Leis (Nokia)" userId="02378938-c30a-476e-ae7b-9d35ae28334f" providerId="ADAL" clId="{F4E62EB7-8C2D-4D6E-A1A3-C1B1DEBAF991}" dt="2023-03-09T09:43:18.675" v="1926" actId="20577"/>
          <ac:spMkLst>
            <pc:docMk/>
            <pc:sldMk cId="1541208675" sldId="441"/>
            <ac:spMk id="3" creationId="{00000000-0000-0000-0000-000000000000}"/>
          </ac:spMkLst>
        </pc:spChg>
      </pc:sldChg>
      <pc:sldChg chg="modSp mod">
        <pc:chgData name="Peter Leis (Nokia)" userId="02378938-c30a-476e-ae7b-9d35ae28334f" providerId="ADAL" clId="{F4E62EB7-8C2D-4D6E-A1A3-C1B1DEBAF991}" dt="2023-03-07T13:13:34.575" v="831" actId="13926"/>
        <pc:sldMkLst>
          <pc:docMk/>
          <pc:sldMk cId="1069063626" sldId="446"/>
        </pc:sldMkLst>
        <pc:graphicFrameChg chg="modGraphic">
          <ac:chgData name="Peter Leis (Nokia)" userId="02378938-c30a-476e-ae7b-9d35ae28334f" providerId="ADAL" clId="{F4E62EB7-8C2D-4D6E-A1A3-C1B1DEBAF991}" dt="2023-03-07T13:13:34.575" v="831" actId="13926"/>
          <ac:graphicFrameMkLst>
            <pc:docMk/>
            <pc:sldMk cId="1069063626" sldId="446"/>
            <ac:graphicFrameMk id="8" creationId="{1F08786B-EB59-446A-8C38-028E66BAE751}"/>
          </ac:graphicFrameMkLst>
        </pc:graphicFrameChg>
      </pc:sldChg>
      <pc:sldChg chg="del">
        <pc:chgData name="Peter Leis (Nokia)" userId="02378938-c30a-476e-ae7b-9d35ae28334f" providerId="ADAL" clId="{F4E62EB7-8C2D-4D6E-A1A3-C1B1DEBAF991}" dt="2023-03-07T13:52:05.766" v="1277" actId="2696"/>
        <pc:sldMkLst>
          <pc:docMk/>
          <pc:sldMk cId="137793171" sldId="454"/>
        </pc:sldMkLst>
      </pc:sldChg>
      <pc:sldChg chg="modSp mod">
        <pc:chgData name="Peter Leis (Nokia)" userId="02378938-c30a-476e-ae7b-9d35ae28334f" providerId="ADAL" clId="{F4E62EB7-8C2D-4D6E-A1A3-C1B1DEBAF991}" dt="2023-03-09T07:14:54.750" v="1691"/>
        <pc:sldMkLst>
          <pc:docMk/>
          <pc:sldMk cId="1588150984" sldId="455"/>
        </pc:sldMkLst>
        <pc:graphicFrameChg chg="mod modGraphic">
          <ac:chgData name="Peter Leis (Nokia)" userId="02378938-c30a-476e-ae7b-9d35ae28334f" providerId="ADAL" clId="{F4E62EB7-8C2D-4D6E-A1A3-C1B1DEBAF991}" dt="2023-03-09T07:14:54.750" v="1691"/>
          <ac:graphicFrameMkLst>
            <pc:docMk/>
            <pc:sldMk cId="1588150984" sldId="455"/>
            <ac:graphicFrameMk id="4" creationId="{00000000-0000-0000-0000-000000000000}"/>
          </ac:graphicFrameMkLst>
        </pc:graphicFrameChg>
      </pc:sldChg>
      <pc:sldChg chg="modSp mod">
        <pc:chgData name="Peter Leis (Nokia)" userId="02378938-c30a-476e-ae7b-9d35ae28334f" providerId="ADAL" clId="{F4E62EB7-8C2D-4D6E-A1A3-C1B1DEBAF991}" dt="2023-03-09T07:11:42.419" v="1670" actId="3064"/>
        <pc:sldMkLst>
          <pc:docMk/>
          <pc:sldMk cId="3632563951" sldId="456"/>
        </pc:sldMkLst>
        <pc:graphicFrameChg chg="mod modGraphic">
          <ac:chgData name="Peter Leis (Nokia)" userId="02378938-c30a-476e-ae7b-9d35ae28334f" providerId="ADAL" clId="{F4E62EB7-8C2D-4D6E-A1A3-C1B1DEBAF991}" dt="2023-03-09T07:11:42.419" v="1670" actId="3064"/>
          <ac:graphicFrameMkLst>
            <pc:docMk/>
            <pc:sldMk cId="3632563951" sldId="456"/>
            <ac:graphicFrameMk id="4" creationId="{00000000-0000-0000-0000-000000000000}"/>
          </ac:graphicFrameMkLst>
        </pc:graphicFrameChg>
      </pc:sldChg>
      <pc:sldChg chg="modSp mod">
        <pc:chgData name="Peter Leis (Nokia)" userId="02378938-c30a-476e-ae7b-9d35ae28334f" providerId="ADAL" clId="{F4E62EB7-8C2D-4D6E-A1A3-C1B1DEBAF991}" dt="2023-03-07T13:15:58.542" v="850"/>
        <pc:sldMkLst>
          <pc:docMk/>
          <pc:sldMk cId="3262438811" sldId="457"/>
        </pc:sldMkLst>
        <pc:graphicFrameChg chg="mod modGraphic">
          <ac:chgData name="Peter Leis (Nokia)" userId="02378938-c30a-476e-ae7b-9d35ae28334f" providerId="ADAL" clId="{F4E62EB7-8C2D-4D6E-A1A3-C1B1DEBAF991}" dt="2023-03-07T13:15:58.542" v="850"/>
          <ac:graphicFrameMkLst>
            <pc:docMk/>
            <pc:sldMk cId="3262438811" sldId="457"/>
            <ac:graphicFrameMk id="8" creationId="{1F08786B-EB59-446A-8C38-028E66BAE751}"/>
          </ac:graphicFrameMkLst>
        </pc:graphicFrameChg>
      </pc:sldChg>
      <pc:sldChg chg="del">
        <pc:chgData name="Peter Leis (Nokia)" userId="02378938-c30a-476e-ae7b-9d35ae28334f" providerId="ADAL" clId="{F4E62EB7-8C2D-4D6E-A1A3-C1B1DEBAF991}" dt="2023-03-09T09:29:58.674" v="1774" actId="47"/>
        <pc:sldMkLst>
          <pc:docMk/>
          <pc:sldMk cId="2263889420" sldId="458"/>
        </pc:sldMkLst>
      </pc:sldChg>
      <pc:sldChg chg="modSp mod">
        <pc:chgData name="Peter Leis (Nokia)" userId="02378938-c30a-476e-ae7b-9d35ae28334f" providerId="ADAL" clId="{F4E62EB7-8C2D-4D6E-A1A3-C1B1DEBAF991}" dt="2023-03-09T09:31:07.733" v="1791"/>
        <pc:sldMkLst>
          <pc:docMk/>
          <pc:sldMk cId="1043038686" sldId="459"/>
        </pc:sldMkLst>
        <pc:graphicFrameChg chg="mod modGraphic">
          <ac:chgData name="Peter Leis (Nokia)" userId="02378938-c30a-476e-ae7b-9d35ae28334f" providerId="ADAL" clId="{F4E62EB7-8C2D-4D6E-A1A3-C1B1DEBAF991}" dt="2023-03-09T09:31:07.733" v="1791"/>
          <ac:graphicFrameMkLst>
            <pc:docMk/>
            <pc:sldMk cId="1043038686" sldId="459"/>
            <ac:graphicFrameMk id="5" creationId="{00000000-0000-0000-0000-000000000000}"/>
          </ac:graphicFrameMkLst>
        </pc:graphicFrameChg>
      </pc:sldChg>
      <pc:sldChg chg="del">
        <pc:chgData name="Peter Leis (Nokia)" userId="02378938-c30a-476e-ae7b-9d35ae28334f" providerId="ADAL" clId="{F4E62EB7-8C2D-4D6E-A1A3-C1B1DEBAF991}" dt="2023-03-10T13:40:51.146" v="1954" actId="47"/>
        <pc:sldMkLst>
          <pc:docMk/>
          <pc:sldMk cId="2456899806" sldId="460"/>
        </pc:sldMkLst>
      </pc:sldChg>
      <pc:sldChg chg="del">
        <pc:chgData name="Peter Leis (Nokia)" userId="02378938-c30a-476e-ae7b-9d35ae28334f" providerId="ADAL" clId="{F4E62EB7-8C2D-4D6E-A1A3-C1B1DEBAF991}" dt="2023-03-10T13:40:51.934" v="1955" actId="47"/>
        <pc:sldMkLst>
          <pc:docMk/>
          <pc:sldMk cId="1179927843" sldId="461"/>
        </pc:sldMkLst>
      </pc:sldChg>
      <pc:sldChg chg="del">
        <pc:chgData name="Peter Leis (Nokia)" userId="02378938-c30a-476e-ae7b-9d35ae28334f" providerId="ADAL" clId="{F4E62EB7-8C2D-4D6E-A1A3-C1B1DEBAF991}" dt="2023-03-10T13:40:52.513" v="1956" actId="47"/>
        <pc:sldMkLst>
          <pc:docMk/>
          <pc:sldMk cId="2999212057" sldId="462"/>
        </pc:sldMkLst>
      </pc:sldChg>
      <pc:sldChg chg="modSp add mod">
        <pc:chgData name="Peter Leis (Nokia)" userId="02378938-c30a-476e-ae7b-9d35ae28334f" providerId="ADAL" clId="{F4E62EB7-8C2D-4D6E-A1A3-C1B1DEBAF991}" dt="2023-03-07T13:18:33.675" v="894" actId="20577"/>
        <pc:sldMkLst>
          <pc:docMk/>
          <pc:sldMk cId="2166692317" sldId="463"/>
        </pc:sldMkLst>
        <pc:graphicFrameChg chg="mod modGraphic">
          <ac:chgData name="Peter Leis (Nokia)" userId="02378938-c30a-476e-ae7b-9d35ae28334f" providerId="ADAL" clId="{F4E62EB7-8C2D-4D6E-A1A3-C1B1DEBAF991}" dt="2023-03-07T13:18:33.675" v="894" actId="20577"/>
          <ac:graphicFrameMkLst>
            <pc:docMk/>
            <pc:sldMk cId="2166692317" sldId="463"/>
            <ac:graphicFrameMk id="8" creationId="{1F08786B-EB59-446A-8C38-028E66BAE751}"/>
          </ac:graphicFrameMkLst>
        </pc:graphicFrameChg>
      </pc:sldChg>
      <pc:sldChg chg="modSp add mod">
        <pc:chgData name="Peter Leis (Nokia)" userId="02378938-c30a-476e-ae7b-9d35ae28334f" providerId="ADAL" clId="{F4E62EB7-8C2D-4D6E-A1A3-C1B1DEBAF991}" dt="2023-03-07T13:20:46.678" v="913" actId="108"/>
        <pc:sldMkLst>
          <pc:docMk/>
          <pc:sldMk cId="2095677083" sldId="464"/>
        </pc:sldMkLst>
        <pc:graphicFrameChg chg="mod modGraphic">
          <ac:chgData name="Peter Leis (Nokia)" userId="02378938-c30a-476e-ae7b-9d35ae28334f" providerId="ADAL" clId="{F4E62EB7-8C2D-4D6E-A1A3-C1B1DEBAF991}" dt="2023-03-07T13:20:46.678" v="913" actId="108"/>
          <ac:graphicFrameMkLst>
            <pc:docMk/>
            <pc:sldMk cId="2095677083" sldId="464"/>
            <ac:graphicFrameMk id="8" creationId="{1F08786B-EB59-446A-8C38-028E66BAE751}"/>
          </ac:graphicFrameMkLst>
        </pc:graphicFrameChg>
      </pc:sldChg>
      <pc:sldChg chg="modSp add mod">
        <pc:chgData name="Peter Leis (Nokia)" userId="02378938-c30a-476e-ae7b-9d35ae28334f" providerId="ADAL" clId="{F4E62EB7-8C2D-4D6E-A1A3-C1B1DEBAF991}" dt="2023-03-09T09:31:11.054" v="1793" actId="14734"/>
        <pc:sldMkLst>
          <pc:docMk/>
          <pc:sldMk cId="2029207257" sldId="465"/>
        </pc:sldMkLst>
        <pc:graphicFrameChg chg="mod modGraphic">
          <ac:chgData name="Peter Leis (Nokia)" userId="02378938-c30a-476e-ae7b-9d35ae28334f" providerId="ADAL" clId="{F4E62EB7-8C2D-4D6E-A1A3-C1B1DEBAF991}" dt="2023-03-09T09:31:11.054" v="1793" actId="14734"/>
          <ac:graphicFrameMkLst>
            <pc:docMk/>
            <pc:sldMk cId="2029207257" sldId="465"/>
            <ac:graphicFrameMk id="5"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nokia-my.sharepoint.com/personal/peter_leis_nokia_com/Documents/3gpp/cn1/chairman%20planning%20and%20things/stats.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DE"/>
              <a:t>CT1</a:t>
            </a:r>
            <a:r>
              <a:rPr lang="de-DE" baseline="0"/>
              <a:t> - agreed CR/pCR</a:t>
            </a:r>
            <a:endParaRPr lang="de-DE"/>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CRs!$C$4</c:f>
              <c:strCache>
                <c:ptCount val="1"/>
                <c:pt idx="0">
                  <c:v>agreedCR</c:v>
                </c:pt>
              </c:strCache>
            </c:strRef>
          </c:tx>
          <c:spPr>
            <a:solidFill>
              <a:schemeClr val="accent1">
                <a:shade val="76000"/>
              </a:schemeClr>
            </a:solidFill>
            <a:ln>
              <a:noFill/>
            </a:ln>
            <a:effectLst/>
          </c:spPr>
          <c:invertIfNegative val="0"/>
          <c:cat>
            <c:strRef>
              <c:f>CRs!$D$3:$AA$3</c:f>
              <c:strCache>
                <c:ptCount val="24"/>
                <c:pt idx="0">
                  <c:v>Aug_2019</c:v>
                </c:pt>
                <c:pt idx="1">
                  <c:v>Oct_2019</c:v>
                </c:pt>
                <c:pt idx="2">
                  <c:v>Nov_2019</c:v>
                </c:pt>
                <c:pt idx="3">
                  <c:v>Feb-e_2020</c:v>
                </c:pt>
                <c:pt idx="4">
                  <c:v>April-e_2020</c:v>
                </c:pt>
                <c:pt idx="5">
                  <c:v>June-e_2020</c:v>
                </c:pt>
                <c:pt idx="6">
                  <c:v>August-e_2020</c:v>
                </c:pt>
                <c:pt idx="7">
                  <c:v>October-e_2020</c:v>
                </c:pt>
                <c:pt idx="8">
                  <c:v>November-e_2020</c:v>
                </c:pt>
                <c:pt idx="9">
                  <c:v>January-e_2021</c:v>
                </c:pt>
                <c:pt idx="10">
                  <c:v>February-e_2021</c:v>
                </c:pt>
                <c:pt idx="11">
                  <c:v>April-e_2021</c:v>
                </c:pt>
                <c:pt idx="12">
                  <c:v>May-e_2021</c:v>
                </c:pt>
                <c:pt idx="13">
                  <c:v>August-e_2021</c:v>
                </c:pt>
                <c:pt idx="14">
                  <c:v>October-e_2021</c:v>
                </c:pt>
                <c:pt idx="15">
                  <c:v>November-e_2021</c:v>
                </c:pt>
                <c:pt idx="16">
                  <c:v>January-e_2022</c:v>
                </c:pt>
                <c:pt idx="17">
                  <c:v>February-e_2022</c:v>
                </c:pt>
                <c:pt idx="18">
                  <c:v>April-e_2022</c:v>
                </c:pt>
                <c:pt idx="19">
                  <c:v>May-e_2022</c:v>
                </c:pt>
                <c:pt idx="20">
                  <c:v>August-e_2022</c:v>
                </c:pt>
                <c:pt idx="21">
                  <c:v>October-e_2022</c:v>
                </c:pt>
                <c:pt idx="22">
                  <c:v>Nov 2022</c:v>
                </c:pt>
                <c:pt idx="23">
                  <c:v>Feb-2023</c:v>
                </c:pt>
              </c:strCache>
            </c:strRef>
          </c:cat>
          <c:val>
            <c:numRef>
              <c:f>CRs!$D$4:$AA$4</c:f>
              <c:numCache>
                <c:formatCode>General</c:formatCode>
                <c:ptCount val="24"/>
                <c:pt idx="0">
                  <c:v>244</c:v>
                </c:pt>
                <c:pt idx="1">
                  <c:v>207</c:v>
                </c:pt>
                <c:pt idx="2">
                  <c:v>213</c:v>
                </c:pt>
                <c:pt idx="3">
                  <c:v>194</c:v>
                </c:pt>
                <c:pt idx="4">
                  <c:v>304</c:v>
                </c:pt>
                <c:pt idx="5">
                  <c:v>394</c:v>
                </c:pt>
                <c:pt idx="6">
                  <c:v>325</c:v>
                </c:pt>
                <c:pt idx="7">
                  <c:v>259</c:v>
                </c:pt>
                <c:pt idx="8">
                  <c:v>198</c:v>
                </c:pt>
                <c:pt idx="9">
                  <c:v>30</c:v>
                </c:pt>
                <c:pt idx="10">
                  <c:v>237</c:v>
                </c:pt>
                <c:pt idx="11">
                  <c:v>84</c:v>
                </c:pt>
                <c:pt idx="12">
                  <c:v>262</c:v>
                </c:pt>
                <c:pt idx="13">
                  <c:v>318</c:v>
                </c:pt>
                <c:pt idx="14">
                  <c:v>134</c:v>
                </c:pt>
                <c:pt idx="15">
                  <c:v>241</c:v>
                </c:pt>
                <c:pt idx="16">
                  <c:v>203</c:v>
                </c:pt>
                <c:pt idx="17">
                  <c:v>323</c:v>
                </c:pt>
                <c:pt idx="18">
                  <c:v>212</c:v>
                </c:pt>
                <c:pt idx="19">
                  <c:v>309</c:v>
                </c:pt>
                <c:pt idx="20">
                  <c:v>272</c:v>
                </c:pt>
                <c:pt idx="21">
                  <c:v>238</c:v>
                </c:pt>
                <c:pt idx="22">
                  <c:v>246</c:v>
                </c:pt>
                <c:pt idx="23">
                  <c:v>229</c:v>
                </c:pt>
              </c:numCache>
            </c:numRef>
          </c:val>
          <c:extLst>
            <c:ext xmlns:c16="http://schemas.microsoft.com/office/drawing/2014/chart" uri="{C3380CC4-5D6E-409C-BE32-E72D297353CC}">
              <c16:uniqueId val="{00000000-9459-49D1-81B0-FAEC61ECDC57}"/>
            </c:ext>
          </c:extLst>
        </c:ser>
        <c:ser>
          <c:idx val="1"/>
          <c:order val="1"/>
          <c:tx>
            <c:strRef>
              <c:f>CRs!$C$5</c:f>
              <c:strCache>
                <c:ptCount val="1"/>
                <c:pt idx="0">
                  <c:v>agreedpCR</c:v>
                </c:pt>
              </c:strCache>
            </c:strRef>
          </c:tx>
          <c:spPr>
            <a:solidFill>
              <a:schemeClr val="accent1">
                <a:tint val="77000"/>
              </a:schemeClr>
            </a:solidFill>
            <a:ln>
              <a:noFill/>
            </a:ln>
            <a:effectLst/>
          </c:spPr>
          <c:invertIfNegative val="0"/>
          <c:cat>
            <c:strRef>
              <c:f>CRs!$D$3:$AA$3</c:f>
              <c:strCache>
                <c:ptCount val="24"/>
                <c:pt idx="0">
                  <c:v>Aug_2019</c:v>
                </c:pt>
                <c:pt idx="1">
                  <c:v>Oct_2019</c:v>
                </c:pt>
                <c:pt idx="2">
                  <c:v>Nov_2019</c:v>
                </c:pt>
                <c:pt idx="3">
                  <c:v>Feb-e_2020</c:v>
                </c:pt>
                <c:pt idx="4">
                  <c:v>April-e_2020</c:v>
                </c:pt>
                <c:pt idx="5">
                  <c:v>June-e_2020</c:v>
                </c:pt>
                <c:pt idx="6">
                  <c:v>August-e_2020</c:v>
                </c:pt>
                <c:pt idx="7">
                  <c:v>October-e_2020</c:v>
                </c:pt>
                <c:pt idx="8">
                  <c:v>November-e_2020</c:v>
                </c:pt>
                <c:pt idx="9">
                  <c:v>January-e_2021</c:v>
                </c:pt>
                <c:pt idx="10">
                  <c:v>February-e_2021</c:v>
                </c:pt>
                <c:pt idx="11">
                  <c:v>April-e_2021</c:v>
                </c:pt>
                <c:pt idx="12">
                  <c:v>May-e_2021</c:v>
                </c:pt>
                <c:pt idx="13">
                  <c:v>August-e_2021</c:v>
                </c:pt>
                <c:pt idx="14">
                  <c:v>October-e_2021</c:v>
                </c:pt>
                <c:pt idx="15">
                  <c:v>November-e_2021</c:v>
                </c:pt>
                <c:pt idx="16">
                  <c:v>January-e_2022</c:v>
                </c:pt>
                <c:pt idx="17">
                  <c:v>February-e_2022</c:v>
                </c:pt>
                <c:pt idx="18">
                  <c:v>April-e_2022</c:v>
                </c:pt>
                <c:pt idx="19">
                  <c:v>May-e_2022</c:v>
                </c:pt>
                <c:pt idx="20">
                  <c:v>August-e_2022</c:v>
                </c:pt>
                <c:pt idx="21">
                  <c:v>October-e_2022</c:v>
                </c:pt>
                <c:pt idx="22">
                  <c:v>Nov 2022</c:v>
                </c:pt>
                <c:pt idx="23">
                  <c:v>Feb-2023</c:v>
                </c:pt>
              </c:strCache>
            </c:strRef>
          </c:cat>
          <c:val>
            <c:numRef>
              <c:f>CRs!$D$5:$AA$5</c:f>
              <c:numCache>
                <c:formatCode>General</c:formatCode>
                <c:ptCount val="24"/>
                <c:pt idx="0">
                  <c:v>92</c:v>
                </c:pt>
                <c:pt idx="1">
                  <c:v>95</c:v>
                </c:pt>
                <c:pt idx="2">
                  <c:v>59</c:v>
                </c:pt>
                <c:pt idx="3">
                  <c:v>107</c:v>
                </c:pt>
                <c:pt idx="4">
                  <c:v>42</c:v>
                </c:pt>
                <c:pt idx="5">
                  <c:v>36</c:v>
                </c:pt>
                <c:pt idx="6">
                  <c:v>1</c:v>
                </c:pt>
                <c:pt idx="7">
                  <c:v>14</c:v>
                </c:pt>
                <c:pt idx="8">
                  <c:v>13</c:v>
                </c:pt>
                <c:pt idx="9">
                  <c:v>75</c:v>
                </c:pt>
                <c:pt idx="10">
                  <c:v>63</c:v>
                </c:pt>
                <c:pt idx="11">
                  <c:v>74</c:v>
                </c:pt>
                <c:pt idx="12">
                  <c:v>69</c:v>
                </c:pt>
                <c:pt idx="13">
                  <c:v>60</c:v>
                </c:pt>
                <c:pt idx="14">
                  <c:v>61</c:v>
                </c:pt>
                <c:pt idx="15">
                  <c:v>56</c:v>
                </c:pt>
                <c:pt idx="16">
                  <c:v>73</c:v>
                </c:pt>
                <c:pt idx="17">
                  <c:v>66</c:v>
                </c:pt>
                <c:pt idx="18">
                  <c:v>25</c:v>
                </c:pt>
                <c:pt idx="19">
                  <c:v>40</c:v>
                </c:pt>
                <c:pt idx="20">
                  <c:v>0</c:v>
                </c:pt>
                <c:pt idx="21">
                  <c:v>0</c:v>
                </c:pt>
                <c:pt idx="22">
                  <c:v>0</c:v>
                </c:pt>
                <c:pt idx="23">
                  <c:v>10</c:v>
                </c:pt>
              </c:numCache>
            </c:numRef>
          </c:val>
          <c:extLst>
            <c:ext xmlns:c16="http://schemas.microsoft.com/office/drawing/2014/chart" uri="{C3380CC4-5D6E-409C-BE32-E72D297353CC}">
              <c16:uniqueId val="{00000001-9459-49D1-81B0-FAEC61ECDC57}"/>
            </c:ext>
          </c:extLst>
        </c:ser>
        <c:dLbls>
          <c:showLegendKey val="0"/>
          <c:showVal val="0"/>
          <c:showCatName val="0"/>
          <c:showSerName val="0"/>
          <c:showPercent val="0"/>
          <c:showBubbleSize val="0"/>
        </c:dLbls>
        <c:gapWidth val="150"/>
        <c:overlap val="100"/>
        <c:axId val="707297040"/>
        <c:axId val="707299008"/>
      </c:barChart>
      <c:catAx>
        <c:axId val="707297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7299008"/>
        <c:crosses val="autoZero"/>
        <c:auto val="1"/>
        <c:lblAlgn val="ctr"/>
        <c:lblOffset val="100"/>
        <c:noMultiLvlLbl val="0"/>
      </c:catAx>
      <c:valAx>
        <c:axId val="707299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07297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10.03.2023</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163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CT#99	</a:t>
            </a:r>
          </a:p>
          <a:p>
            <a:pPr eaLnBrk="1" hangingPunct="1">
              <a:defRPr/>
            </a:pPr>
            <a:r>
              <a:rPr lang="sv-SE" altLang="en-US" sz="1200" b="1" dirty="0">
                <a:latin typeface="Arial "/>
              </a:rPr>
              <a:t>Rotterdam – 20–21 </a:t>
            </a:r>
            <a:r>
              <a:rPr lang="sv-SE" altLang="en-US" sz="1200" b="1" dirty="0" err="1">
                <a:latin typeface="Arial "/>
              </a:rPr>
              <a:t>March</a:t>
            </a:r>
            <a:r>
              <a:rPr lang="sv-SE" altLang="en-US" sz="1200" b="1" dirty="0">
                <a:latin typeface="Arial "/>
              </a:rPr>
              <a:t> 2023</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CP-230013</a:t>
            </a: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10.03.2023</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www.3gpp.org/ftp/tsg_ct/WG1_mm-cc-sm_ex-CN1/TSGC1_140_Athens/Docs/C1-231015.zip" TargetMode="External"/><Relationship Id="rId3" Type="http://schemas.openxmlformats.org/officeDocument/2006/relationships/hyperlink" Target="https://www.3gpp.org/ftp/tsg_ct/WG1_mm-cc-sm_ex-CN1/TSGC1_140_Athens/Docs/C1-231012.zip" TargetMode="External"/><Relationship Id="rId7" Type="http://schemas.openxmlformats.org/officeDocument/2006/relationships/hyperlink" Target="https://www.3gpp.org/ftp/tsg_ct/WG1_mm-cc-sm_ex-CN1/TSGC1_140_Athens/Docs/C1-231014.zip" TargetMode="External"/><Relationship Id="rId2" Type="http://schemas.openxmlformats.org/officeDocument/2006/relationships/hyperlink" Target="https://www.3gpp.org/ftp/tsg_ct/WG1_mm-cc-sm_ex-CN1/TSGC1_140_Athens/Docs/C1-230809.zip" TargetMode="External"/><Relationship Id="rId1" Type="http://schemas.openxmlformats.org/officeDocument/2006/relationships/slideLayout" Target="../slideLayouts/slideLayout2.xml"/><Relationship Id="rId6" Type="http://schemas.openxmlformats.org/officeDocument/2006/relationships/hyperlink" Target="https://www.3gpp.org/ftp/tsg_ct/WG1_mm-cc-sm_ex-CN1/TSGC1_140_Athens/Docs/C1-231013.zip" TargetMode="External"/><Relationship Id="rId5" Type="http://schemas.openxmlformats.org/officeDocument/2006/relationships/hyperlink" Target="https://www.3gpp.org/ftp/tsg_ct/WG1_mm-cc-sm_ex-CN1/TSGC1_140_Athens/Docs/C1-230883.zip" TargetMode="External"/><Relationship Id="rId10" Type="http://schemas.openxmlformats.org/officeDocument/2006/relationships/hyperlink" Target="https://www.3gpp.org/ftp/tsg_ct/WG1_mm-cc-sm_ex-CN1/TSGC1_140_Athens/Docs/C1-230823.zip" TargetMode="External"/><Relationship Id="rId4" Type="http://schemas.openxmlformats.org/officeDocument/2006/relationships/hyperlink" Target="https://www.3gpp.org/ftp/tsg_ct/WG1_mm-cc-sm_ex-CN1/TSGC1_140_Athens/Docs/C1-230811.zip" TargetMode="External"/><Relationship Id="rId9" Type="http://schemas.openxmlformats.org/officeDocument/2006/relationships/hyperlink" Target="https://www.3gpp.org/ftp/tsg_ct/WG1_mm-cc-sm_ex-CN1/TSGC1_140_Athens/Docs/C1-231122.zip"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ct/WG1_mm-cc-sm_ex-CN1/TSGC1_140_Athens/Docs/C1-230780.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TSG_CT/TSGC_99_Rotterdam/Docs/CP-230186.zip" TargetMode="External"/><Relationship Id="rId2" Type="http://schemas.openxmlformats.org/officeDocument/2006/relationships/hyperlink" Target="https://www.3gpp.org/ftp/tsg_ct/TSG_CT/TSGC_99_Rotterdam/Docs/CP-230184.zip"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9_Rotterdam/Docs/CP-230188.zip" TargetMode="External"/><Relationship Id="rId5" Type="http://schemas.openxmlformats.org/officeDocument/2006/relationships/hyperlink" Target="https://www.3gpp.org/ftp/tsg_ct/TSG_CT/TSGC_99_Rotterdam/Docs/CP-230187.zip" TargetMode="External"/><Relationship Id="rId4" Type="http://schemas.openxmlformats.org/officeDocument/2006/relationships/hyperlink" Target="https://www.3gpp.org/ftp/tsg_ct/TSG_CT/TSGC_99_Rotterdam/Docs/CP-230185.zip"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WG1 Status Report </a:t>
            </a:r>
            <a:br>
              <a:rPr lang="en-US" altLang="en-US" dirty="0"/>
            </a:br>
            <a:r>
              <a:rPr lang="en-US" altLang="en-US" dirty="0"/>
              <a:t>to TSG CT#99</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Peter Leis</a:t>
            </a:r>
          </a:p>
          <a:p>
            <a:pPr marL="0" indent="0" eaLnBrk="1" hangingPunct="1">
              <a:buFontTx/>
              <a:buNone/>
            </a:pPr>
            <a:r>
              <a:rPr lang="en-GB" altLang="en-US" dirty="0"/>
              <a:t>CT1 Chair, Nokia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069204488"/>
              </p:ext>
            </p:extLst>
          </p:nvPr>
        </p:nvGraphicFramePr>
        <p:xfrm>
          <a:off x="657054" y="1816740"/>
          <a:ext cx="10178859" cy="3194650"/>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727669">
                  <a:extLst>
                    <a:ext uri="{9D8B030D-6E8A-4147-A177-3AD203B41FA5}">
                      <a16:colId xmlns:a16="http://schemas.microsoft.com/office/drawing/2014/main" val="20005"/>
                    </a:ext>
                  </a:extLst>
                </a:gridCol>
                <a:gridCol w="745297">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980074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33%</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980081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Seamless UE context recovery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SUECR</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16669231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639317288"/>
              </p:ext>
            </p:extLst>
          </p:nvPr>
        </p:nvGraphicFramePr>
        <p:xfrm>
          <a:off x="657054" y="1816740"/>
          <a:ext cx="10178859" cy="3194650"/>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727669">
                  <a:extLst>
                    <a:ext uri="{9D8B030D-6E8A-4147-A177-3AD203B41FA5}">
                      <a16:colId xmlns:a16="http://schemas.microsoft.com/office/drawing/2014/main" val="20005"/>
                    </a:ext>
                  </a:extLst>
                </a:gridCol>
                <a:gridCol w="745297">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80%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980102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70%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endParaRPr lang="en-US" sz="1000" b="1" i="0" u="none" strike="noStrike" kern="120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49721">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209567708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20828047"/>
              </p:ext>
            </p:extLst>
          </p:nvPr>
        </p:nvGraphicFramePr>
        <p:xfrm>
          <a:off x="838200" y="2056493"/>
          <a:ext cx="10411095" cy="2322165"/>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gn="l" fontAlgn="t"/>
                      <a:r>
                        <a:rPr lang="de-DE" sz="1000" b="0" i="0" u="none" strike="noStrike" dirty="0">
                          <a:solidFill>
                            <a:srgbClr val="000000"/>
                          </a:solidFill>
                          <a:effectLst/>
                          <a:latin typeface="Arial" panose="020B0604020202020204" pitchFamily="34" charset="0"/>
                        </a:rPr>
                        <a:t>CP-230183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1000" b="0" i="0" u="none" strike="noStrike" kern="1200" dirty="0">
                          <a:solidFill>
                            <a:srgbClr val="000000"/>
                          </a:solidFill>
                          <a:effectLst/>
                          <a:latin typeface="Arial" panose="020B0604020202020204" pitchFamily="34" charset="0"/>
                          <a:ea typeface="+mn-ea"/>
                          <a:cs typeface="+mn-cs"/>
                        </a:rPr>
                        <a:t>Presentation of Specification to TSG:</a:t>
                      </a:r>
                    </a:p>
                    <a:p>
                      <a:pPr algn="l" fontAlgn="t"/>
                      <a:r>
                        <a:rPr lang="en-US" sz="1000" b="0" i="0" u="none" strike="noStrike" kern="1200" dirty="0">
                          <a:solidFill>
                            <a:srgbClr val="000000"/>
                          </a:solidFill>
                          <a:effectLst/>
                          <a:latin typeface="Arial" panose="020B0604020202020204" pitchFamily="34" charset="0"/>
                          <a:ea typeface="+mn-ea"/>
                          <a:cs typeface="+mn-cs"/>
                        </a:rPr>
                        <a:t>TS 24.575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2.0.0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fr-FR" sz="1000" b="0" i="0" u="none" strike="noStrike" kern="1200" dirty="0">
                          <a:solidFill>
                            <a:srgbClr val="000000"/>
                          </a:solidFill>
                          <a:effectLst/>
                          <a:latin typeface="Arial" panose="020B0604020202020204" pitchFamily="34" charset="0"/>
                          <a:ea typeface="+mn-ea"/>
                          <a:cs typeface="+mn-cs"/>
                        </a:rPr>
                        <a:t>Info and </a:t>
                      </a:r>
                      <a:r>
                        <a:rPr lang="fr-FR" sz="1000" b="0" i="0" u="none" strike="noStrike" kern="1200" dirty="0" err="1">
                          <a:solidFill>
                            <a:srgbClr val="000000"/>
                          </a:solidFill>
                          <a:effectLst/>
                          <a:latin typeface="Arial" panose="020B0604020202020204" pitchFamily="34" charset="0"/>
                          <a:ea typeface="+mn-ea"/>
                          <a:cs typeface="+mn-cs"/>
                        </a:rPr>
                        <a:t>approval</a:t>
                      </a: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b="0" i="0" u="none" strike="noStrike" kern="1200" dirty="0">
                        <a:solidFill>
                          <a:srgbClr val="000000"/>
                        </a:solidFill>
                        <a:effectLst/>
                        <a:latin typeface="Arial" panose="020B0604020202020204" pitchFamily="34" charset="0"/>
                        <a:ea typeface="+mn-ea"/>
                        <a:cs typeface="+mn-cs"/>
                      </a:endParaRPr>
                    </a:p>
                  </a:txBody>
                  <a:tcPr marL="66675" marR="66675" marT="38100" marB="28575">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r h="322773">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r h="322773">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de-DE"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9086459"/>
                  </a:ext>
                </a:extLst>
              </a:tr>
            </a:tbl>
          </a:graphicData>
        </a:graphic>
      </p:graphicFrame>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042528595"/>
              </p:ext>
            </p:extLst>
          </p:nvPr>
        </p:nvGraphicFramePr>
        <p:xfrm>
          <a:off x="838200" y="2056493"/>
          <a:ext cx="8895193" cy="3613257"/>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panose="020B0604020202020204" pitchFamily="34" charset="0"/>
                        <a:ea typeface="+mn-ea"/>
                        <a:cs typeface="Arial" panose="020B0604020202020204" pitchFamily="34" charset="0"/>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9086459"/>
                  </a:ext>
                </a:extLst>
              </a:tr>
              <a:tr h="322773">
                <a:tc>
                  <a:txBody>
                    <a:bodyPr/>
                    <a:lstStyle/>
                    <a:p>
                      <a:pPr>
                        <a:lnSpc>
                          <a:spcPct val="107000"/>
                        </a:lnSpc>
                        <a:spcAft>
                          <a:spcPts val="800"/>
                        </a:spcAft>
                      </a:pP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2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900" u="none" kern="1200" dirty="0">
                        <a:solidFill>
                          <a:srgbClr val="000000"/>
                        </a:solidFill>
                        <a:effectLst/>
                        <a:latin typeface="Arial"/>
                        <a:cs typeface="+mn-cs"/>
                      </a:endParaRPr>
                    </a:p>
                  </a:txBody>
                  <a:tcPr marL="66675" marR="66675" marT="38100" marB="28575"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3642969"/>
                  </a:ext>
                </a:extLst>
              </a:tr>
              <a:tr h="322773">
                <a:tc>
                  <a:txBody>
                    <a:bodyPr/>
                    <a:lstStyle/>
                    <a:p>
                      <a:pPr>
                        <a:lnSpc>
                          <a:spcPct val="107000"/>
                        </a:lnSpc>
                        <a:spcAft>
                          <a:spcPts val="800"/>
                        </a:spcAft>
                      </a:pP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kern="1200" dirty="0">
                        <a:solidFill>
                          <a:srgbClr val="000000"/>
                        </a:solidFill>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kern="1200" dirty="0">
                        <a:solidFill>
                          <a:srgbClr val="000000"/>
                        </a:solidFill>
                        <a:effectLst/>
                        <a:latin typeface="+mn-lt"/>
                        <a:ea typeface="Times New Roman"/>
                        <a:cs typeface="Times New Roman" panose="02020603050405020304" pitchFamily="18" charset="0"/>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92792841"/>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08803703"/>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2342042"/>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31228119"/>
                  </a:ext>
                </a:extLst>
              </a:tr>
            </a:tbl>
          </a:graphicData>
        </a:graphic>
      </p:graphicFrame>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a:t>
            </a:r>
          </a:p>
        </p:txBody>
      </p:sp>
      <p:sp>
        <p:nvSpPr>
          <p:cNvPr id="3" name="Espace réservé du contenu 2"/>
          <p:cNvSpPr>
            <a:spLocks noGrp="1"/>
          </p:cNvSpPr>
          <p:nvPr>
            <p:ph idx="1"/>
          </p:nvPr>
        </p:nvSpPr>
        <p:spPr/>
        <p:txBody>
          <a:bodyPr/>
          <a:lstStyle/>
          <a:p>
            <a:r>
              <a:rPr lang="en-US" sz="2400" dirty="0"/>
              <a:t>Rel-11: </a:t>
            </a:r>
          </a:p>
          <a:p>
            <a:pPr lvl="1"/>
            <a:r>
              <a:rPr lang="en-US" sz="2000" dirty="0"/>
              <a:t>1 CAT F CR for IMS agreed, resolves EN, backwards compatible</a:t>
            </a:r>
          </a:p>
          <a:p>
            <a:pPr marL="914400" lvl="2" indent="0">
              <a:buNone/>
            </a:pPr>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16 Status</a:t>
            </a:r>
          </a:p>
        </p:txBody>
      </p:sp>
      <p:sp>
        <p:nvSpPr>
          <p:cNvPr id="3" name="Espace réservé du contenu 2"/>
          <p:cNvSpPr>
            <a:spLocks noGrp="1"/>
          </p:cNvSpPr>
          <p:nvPr>
            <p:ph idx="1"/>
          </p:nvPr>
        </p:nvSpPr>
        <p:spPr/>
        <p:txBody>
          <a:bodyPr/>
          <a:lstStyle/>
          <a:p>
            <a:r>
              <a:rPr lang="en-US" sz="2400" dirty="0">
                <a:cs typeface="Arial" panose="020B0604020202020204" pitchFamily="34" charset="0"/>
              </a:rPr>
              <a:t> 7 CAT F CRs against Rel-16 agreed </a:t>
            </a:r>
          </a:p>
          <a:p>
            <a:pPr lvl="1"/>
            <a:r>
              <a:rPr lang="en-US" altLang="de-DE" sz="2000" dirty="0">
                <a:cs typeface="Arial" panose="020B0604020202020204" pitchFamily="34" charset="0"/>
              </a:rPr>
              <a:t>CRs are backward compatible</a:t>
            </a:r>
            <a:endParaRPr lang="en-US" sz="2400" dirty="0">
              <a:cs typeface="Arial" panose="020B0604020202020204" pitchFamily="34" charset="0"/>
            </a:endParaRPr>
          </a:p>
          <a:p>
            <a:endParaRPr lang="en-US" altLang="de-DE" sz="2400" dirty="0">
              <a:cs typeface="Arial" panose="020B0604020202020204" pitchFamily="34" charset="0"/>
            </a:endParaRP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a:t>
            </a:r>
            <a:r>
              <a:rPr lang="en-US">
                <a:highlight>
                  <a:srgbClr val="FFFFFF"/>
                </a:highlight>
              </a:rPr>
              <a:t>Changes Rel-16</a:t>
            </a:r>
            <a:endParaRPr lang="en-US" dirty="0">
              <a:highlight>
                <a:srgbClr val="FFFFFF"/>
              </a:highlight>
            </a:endParaRP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3263361584"/>
              </p:ext>
            </p:extLst>
          </p:nvPr>
        </p:nvGraphicFramePr>
        <p:xfrm>
          <a:off x="215757" y="2282825"/>
          <a:ext cx="11736531" cy="189877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73737640"/>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80557503"/>
                  </a:ext>
                </a:extLst>
              </a:tr>
            </a:tbl>
          </a:graphicData>
        </a:graphic>
      </p:graphicFrame>
    </p:spTree>
    <p:extLst>
      <p:ext uri="{BB962C8B-B14F-4D97-AF65-F5344CB8AC3E}">
        <p14:creationId xmlns:p14="http://schemas.microsoft.com/office/powerpoint/2010/main" val="180915944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17 Status </a:t>
            </a:r>
          </a:p>
        </p:txBody>
      </p:sp>
      <p:sp>
        <p:nvSpPr>
          <p:cNvPr id="3" name="Espace réservé du contenu 2"/>
          <p:cNvSpPr>
            <a:spLocks noGrp="1"/>
          </p:cNvSpPr>
          <p:nvPr>
            <p:ph idx="1"/>
          </p:nvPr>
        </p:nvSpPr>
        <p:spPr/>
        <p:txBody>
          <a:bodyPr/>
          <a:lstStyle/>
          <a:p>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Significant</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decrease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of</a:t>
            </a:r>
            <a:r>
              <a:rPr lang="es-ES" sz="2400" dirty="0">
                <a:effectLst/>
                <a:latin typeface="Calibri" panose="020F0502020204030204" pitchFamily="34" charset="0"/>
                <a:ea typeface="Calibri" panose="020F0502020204030204" pitchFamily="34" charset="0"/>
              </a:rPr>
              <a:t> Rel-17 </a:t>
            </a:r>
            <a:r>
              <a:rPr lang="es-ES" sz="2400" dirty="0" err="1">
                <a:effectLst/>
                <a:latin typeface="Calibri" panose="020F0502020204030204" pitchFamily="34" charset="0"/>
                <a:ea typeface="Calibri" panose="020F0502020204030204" pitchFamily="34" charset="0"/>
              </a:rPr>
              <a:t>maintenance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effort</a:t>
            </a:r>
            <a:endParaRPr lang="es-ES" sz="2400" dirty="0"/>
          </a:p>
          <a:p>
            <a:r>
              <a:rPr lang="es-ES" sz="2400" dirty="0"/>
              <a:t> 55 CAT F </a:t>
            </a:r>
            <a:r>
              <a:rPr lang="es-ES" sz="2400" dirty="0" err="1"/>
              <a:t>CRs</a:t>
            </a:r>
            <a:r>
              <a:rPr lang="es-ES" sz="2400" dirty="0"/>
              <a:t> </a:t>
            </a:r>
            <a:r>
              <a:rPr lang="es-ES" sz="2400" dirty="0" err="1"/>
              <a:t>were</a:t>
            </a:r>
            <a:r>
              <a:rPr lang="es-ES" sz="2400" dirty="0"/>
              <a:t> </a:t>
            </a:r>
            <a:r>
              <a:rPr lang="es-ES" sz="2400" dirty="0" err="1"/>
              <a:t>agreed</a:t>
            </a:r>
            <a:r>
              <a:rPr lang="es-ES" sz="2400" dirty="0"/>
              <a:t> for </a:t>
            </a:r>
            <a:r>
              <a:rPr lang="es-ES" sz="2400" dirty="0" err="1"/>
              <a:t>Release</a:t>
            </a:r>
            <a:r>
              <a:rPr lang="es-ES" sz="2400" dirty="0"/>
              <a:t> 17, </a:t>
            </a:r>
            <a:r>
              <a:rPr lang="es-ES" sz="2400" dirty="0" err="1"/>
              <a:t>down</a:t>
            </a:r>
            <a:r>
              <a:rPr lang="es-ES" sz="2400" dirty="0"/>
              <a:t> </a:t>
            </a:r>
            <a:r>
              <a:rPr lang="es-ES" sz="2400" dirty="0" err="1"/>
              <a:t>from</a:t>
            </a:r>
            <a:r>
              <a:rPr lang="es-ES" sz="2400" dirty="0"/>
              <a:t> 180 in Q4&amp;2022 </a:t>
            </a:r>
          </a:p>
          <a:p>
            <a:r>
              <a:rPr lang="en-US" sz="2400" dirty="0"/>
              <a:t> 0 </a:t>
            </a:r>
            <a:r>
              <a:rPr lang="en-US" sz="2400" dirty="0" err="1"/>
              <a:t>pCRs</a:t>
            </a:r>
            <a:r>
              <a:rPr lang="en-US" sz="2400" dirty="0"/>
              <a:t> were agreed for Release 17</a:t>
            </a: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31886030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Changes Rel-17</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896640756"/>
              </p:ext>
            </p:extLst>
          </p:nvPr>
        </p:nvGraphicFramePr>
        <p:xfrm>
          <a:off x="215757" y="2282825"/>
          <a:ext cx="11736531" cy="377358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en-GB"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C1-230809</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Mandate DNN parameter provisioning to L3 U2N relay</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de-DE" sz="1000" kern="1200" dirty="0">
                          <a:solidFill>
                            <a:srgbClr val="000000"/>
                          </a:solidFill>
                          <a:effectLst/>
                          <a:latin typeface="Arial" panose="020B0604020202020204" pitchFamily="34" charset="0"/>
                          <a:ea typeface="+mn-ea"/>
                          <a:cs typeface="Arial" panose="020B0604020202020204" pitchFamily="34" charset="0"/>
                        </a:rPr>
                        <a:t>CATT</a:t>
                      </a: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en-US" sz="1000" kern="1200" dirty="0">
                          <a:solidFill>
                            <a:srgbClr val="000000"/>
                          </a:solidFill>
                          <a:effectLst/>
                          <a:latin typeface="Arial" panose="020B0604020202020204" pitchFamily="34" charset="0"/>
                          <a:ea typeface="+mn-ea"/>
                          <a:cs typeface="Arial" panose="020B0604020202020204" pitchFamily="34" charset="0"/>
                        </a:rPr>
                        <a:t>CR 0255 24.554 Rel-17</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r>
                        <a:rPr lang="en-GB"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C1-230809</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Mandate DNN parameter provisioning to L3 U2N relay</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rgbClr val="000000"/>
                          </a:solidFill>
                          <a:effectLst/>
                          <a:latin typeface="Arial" panose="020B0604020202020204" pitchFamily="34" charset="0"/>
                          <a:ea typeface="+mn-ea"/>
                          <a:cs typeface="Arial" panose="020B0604020202020204" pitchFamily="34" charset="0"/>
                        </a:rPr>
                        <a:t>CATT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de-DE" sz="1000" kern="1200" dirty="0">
                          <a:solidFill>
                            <a:srgbClr val="000000"/>
                          </a:solidFill>
                          <a:effectLst/>
                          <a:latin typeface="Arial" panose="020B0604020202020204" pitchFamily="34" charset="0"/>
                          <a:ea typeface="+mn-ea"/>
                          <a:cs typeface="Arial" panose="020B0604020202020204" pitchFamily="34" charset="0"/>
                        </a:rPr>
                        <a:t>CR 0255 24.554 </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C1-230811</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Adding the mapping of </a:t>
                      </a:r>
                      <a:r>
                        <a:rPr lang="en-GB"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ProSe</a:t>
                      </a:r>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identifiers to destination layer-2 ID(s) for groupcast</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vivo</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0257 24.554 </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40890096"/>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5">
                            <a:extLst>
                              <a:ext uri="{A12FA001-AC4F-418D-AE19-62706E023703}">
                                <ahyp:hlinkClr xmlns:ahyp="http://schemas.microsoft.com/office/drawing/2018/hyperlinkcolor" val="tx"/>
                              </a:ext>
                            </a:extLst>
                          </a:hlinkClick>
                        </a:rPr>
                        <a:t>C1-230883</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Coding aspects of adding the mapping of </a:t>
                      </a:r>
                      <a:r>
                        <a:rPr lang="en-GB"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ProSe</a:t>
                      </a:r>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identifiers to destination layer-2 ID(s) for groupcast</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vivo</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0031 24.555 </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44193942"/>
                  </a:ext>
                </a:extLst>
              </a:tr>
              <a:tr h="374962">
                <a:tc>
                  <a:txBody>
                    <a:bodyPr/>
                    <a:lstStyle/>
                    <a:p>
                      <a:pPr algn="l"/>
                      <a:r>
                        <a:rPr lang="en-US" sz="1000" kern="1200" dirty="0">
                          <a:solidFill>
                            <a:srgbClr val="000000"/>
                          </a:solidFill>
                          <a:effectLst/>
                          <a:latin typeface="Arial" panose="020B06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C1-231013</a:t>
                      </a:r>
                      <a:endParaRPr lang="en-US" sz="1000" kern="1200" dirty="0">
                        <a:solidFill>
                          <a:srgbClr val="000000"/>
                        </a:solidFill>
                        <a:effectLst/>
                        <a:latin typeface="Arial" panose="020B0604020202020204" pitchFamily="34" charset="0"/>
                        <a:cs typeface="Times New Roman" panose="02020603050405020304" pitchFamily="18" charset="0"/>
                      </a:endParaRPr>
                    </a:p>
                  </a:txBody>
                  <a:tcPr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Introducing the default mapping rules for 5G ProSe direct communication</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vivo</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rgbClr val="000000"/>
                          </a:solidFill>
                          <a:effectLst/>
                          <a:latin typeface="Arial" panose="020B0604020202020204" pitchFamily="34" charset="0"/>
                          <a:ea typeface="+mn-ea"/>
                          <a:cs typeface="Arial" panose="020B0604020202020204" pitchFamily="34" charset="0"/>
                        </a:rPr>
                        <a:t>CR 0258 24.554 </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1951042"/>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7">
                            <a:extLst>
                              <a:ext uri="{A12FA001-AC4F-418D-AE19-62706E023703}">
                                <ahyp:hlinkClr xmlns:ahyp="http://schemas.microsoft.com/office/drawing/2018/hyperlinkcolor" val="tx"/>
                              </a:ext>
                            </a:extLst>
                          </a:hlinkClick>
                        </a:rPr>
                        <a:t>C1-231014</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Coding aspects of introducing the default mapping rules for 5G </a:t>
                      </a:r>
                      <a:r>
                        <a:rPr lang="en-GB" sz="1000" kern="1200" dirty="0" err="1">
                          <a:solidFill>
                            <a:srgbClr val="000000"/>
                          </a:solidFill>
                          <a:effectLst/>
                          <a:latin typeface="Arial" panose="020B0604020202020204" pitchFamily="34" charset="0"/>
                          <a:ea typeface="+mn-ea"/>
                          <a:cs typeface="Arial" panose="020B0604020202020204" pitchFamily="34" charset="0"/>
                        </a:rPr>
                        <a:t>ProSe</a:t>
                      </a:r>
                      <a:r>
                        <a:rPr lang="en-GB" sz="1000" kern="1200" dirty="0">
                          <a:solidFill>
                            <a:srgbClr val="000000"/>
                          </a:solidFill>
                          <a:effectLst/>
                          <a:latin typeface="Arial" panose="020B0604020202020204" pitchFamily="34" charset="0"/>
                          <a:ea typeface="+mn-ea"/>
                          <a:cs typeface="Arial" panose="020B0604020202020204" pitchFamily="34" charset="0"/>
                        </a:rPr>
                        <a:t> direct communication</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rgbClr val="000000"/>
                          </a:solidFill>
                          <a:effectLst/>
                          <a:latin typeface="Arial" panose="020B0604020202020204" pitchFamily="34" charset="0"/>
                          <a:ea typeface="+mn-ea"/>
                          <a:cs typeface="Arial" panose="020B0604020202020204" pitchFamily="34" charset="0"/>
                        </a:rPr>
                        <a:t>VIVO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kern="1200" dirty="0">
                          <a:solidFill>
                            <a:srgbClr val="000000"/>
                          </a:solidFill>
                          <a:effectLst/>
                          <a:latin typeface="Arial" panose="020B0604020202020204" pitchFamily="34" charset="0"/>
                          <a:ea typeface="+mn-ea"/>
                          <a:cs typeface="Arial" panose="020B0604020202020204" pitchFamily="34" charset="0"/>
                        </a:rPr>
                        <a:t>CR 0032 24.555 </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0791780"/>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8">
                            <a:extLst>
                              <a:ext uri="{A12FA001-AC4F-418D-AE19-62706E023703}">
                                <ahyp:hlinkClr xmlns:ahyp="http://schemas.microsoft.com/office/drawing/2018/hyperlinkcolor" val="tx"/>
                              </a:ext>
                            </a:extLst>
                          </a:hlinkClick>
                        </a:rPr>
                        <a:t>C1-231015</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Introducing the default mapping rule for 5G </a:t>
                      </a:r>
                      <a:r>
                        <a:rPr lang="en-GB" sz="1000" kern="1200" dirty="0" err="1">
                          <a:solidFill>
                            <a:srgbClr val="000000"/>
                          </a:solidFill>
                          <a:effectLst/>
                          <a:latin typeface="Arial" panose="020B0604020202020204" pitchFamily="34" charset="0"/>
                          <a:ea typeface="+mn-ea"/>
                          <a:cs typeface="Arial" panose="020B0604020202020204" pitchFamily="34" charset="0"/>
                        </a:rPr>
                        <a:t>ProSe</a:t>
                      </a:r>
                      <a:r>
                        <a:rPr lang="en-GB" sz="1000" kern="1200" dirty="0">
                          <a:solidFill>
                            <a:srgbClr val="000000"/>
                          </a:solidFill>
                          <a:effectLst/>
                          <a:latin typeface="Arial" panose="020B0604020202020204" pitchFamily="34" charset="0"/>
                          <a:ea typeface="+mn-ea"/>
                          <a:cs typeface="Arial" panose="020B0604020202020204" pitchFamily="34" charset="0"/>
                        </a:rPr>
                        <a:t> direct discovery</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vivo</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CR 0259 24.554</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41278721"/>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9">
                            <a:extLst>
                              <a:ext uri="{A12FA001-AC4F-418D-AE19-62706E023703}">
                                <ahyp:hlinkClr xmlns:ahyp="http://schemas.microsoft.com/office/drawing/2018/hyperlinkcolor" val="tx"/>
                              </a:ext>
                            </a:extLst>
                          </a:hlinkClick>
                        </a:rPr>
                        <a:t>C1-231122</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Correction on condition description of including PDU session parameters and update of 5G DDNMF FQDN reference</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mn-ea"/>
                          <a:cs typeface="Arial" panose="020B0604020202020204" pitchFamily="34" charset="0"/>
                        </a:rPr>
                        <a:t>ZTE / Joy</a:t>
                      </a:r>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Arial" panose="020B0604020202020204" pitchFamily="34" charset="0"/>
                        </a:rPr>
                        <a:t>CR 0029 24.555</a:t>
                      </a:r>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7340412"/>
                  </a:ext>
                </a:extLst>
              </a:tr>
              <a:tr h="374962">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10">
                            <a:extLst>
                              <a:ext uri="{A12FA001-AC4F-418D-AE19-62706E023703}">
                                <ahyp:hlinkClr xmlns:ahyp="http://schemas.microsoft.com/office/drawing/2018/hyperlinkcolor" val="tx"/>
                              </a:ext>
                            </a:extLst>
                          </a:hlinkClick>
                        </a:rPr>
                        <a:t>C1-230823</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Correction on configuration parameters for V2X communication over NR-PC5 in EPC</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Google Inc.</a:t>
                      </a:r>
                      <a:endParaRPr lang="en-US"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 0033 24.386</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59189681"/>
                  </a:ext>
                </a:extLst>
              </a:tr>
            </a:tbl>
          </a:graphicData>
        </a:graphic>
      </p:graphicFrame>
    </p:spTree>
    <p:extLst>
      <p:ext uri="{BB962C8B-B14F-4D97-AF65-F5344CB8AC3E}">
        <p14:creationId xmlns:p14="http://schemas.microsoft.com/office/powerpoint/2010/main" val="104303868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Changes Rel-17</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944862962"/>
              </p:ext>
            </p:extLst>
          </p:nvPr>
        </p:nvGraphicFramePr>
        <p:xfrm>
          <a:off x="215757" y="2282825"/>
          <a:ext cx="11736531" cy="3773704"/>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en-US" sz="1000" kern="1200" dirty="0">
                          <a:solidFill>
                            <a:srgbClr val="000000"/>
                          </a:solidFill>
                          <a:effectLst/>
                          <a:latin typeface="Arial" panose="020B0604020202020204" pitchFamily="34" charset="0"/>
                          <a:ea typeface="+mn-ea"/>
                          <a:cs typeface="Times New Roman" panose="02020603050405020304" pitchFamily="18" charset="0"/>
                          <a:hlinkClick r:id="rId2">
                            <a:extLst>
                              <a:ext uri="{A12FA001-AC4F-418D-AE19-62706E023703}">
                                <ahyp:hlinkClr xmlns:ahyp="http://schemas.microsoft.com/office/drawing/2018/hyperlinkcolor" val="tx"/>
                              </a:ext>
                            </a:extLst>
                          </a:hlinkClick>
                        </a:rPr>
                        <a:t>C1-230780</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Correction for SNN related to 5G NSWO</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Nokia, Nokia Shanghai Bell</a:t>
                      </a:r>
                      <a:endParaRPr lang="en-US" sz="100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CR 5124 24.501</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5086">
                <a:tc>
                  <a:txBody>
                    <a:bodyPr/>
                    <a:lstStyle/>
                    <a:p>
                      <a:pPr algn="l" rtl="0" fontAlgn="auto"/>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40890096"/>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44193942"/>
                  </a:ext>
                </a:extLst>
              </a:tr>
              <a:tr h="374962">
                <a:tc>
                  <a:txBody>
                    <a:bodyPr/>
                    <a:lstStyle/>
                    <a:p>
                      <a:pPr algn="l"/>
                      <a:endParaRPr lang="en-US" sz="1000" kern="1200" dirty="0">
                        <a:solidFill>
                          <a:srgbClr val="000000"/>
                        </a:solidFill>
                        <a:effectLst/>
                        <a:latin typeface="Arial" panose="020B0604020202020204" pitchFamily="34" charset="0"/>
                        <a:cs typeface="Times New Roman" panose="02020603050405020304" pitchFamily="18" charset="0"/>
                      </a:endParaRPr>
                    </a:p>
                  </a:txBody>
                  <a:tcPr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1951042"/>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0791780"/>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41278721"/>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7340412"/>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59189681"/>
                  </a:ext>
                </a:extLst>
              </a:tr>
            </a:tbl>
          </a:graphicData>
        </a:graphic>
      </p:graphicFrame>
    </p:spTree>
    <p:extLst>
      <p:ext uri="{BB962C8B-B14F-4D97-AF65-F5344CB8AC3E}">
        <p14:creationId xmlns:p14="http://schemas.microsoft.com/office/powerpoint/2010/main" val="202920725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099" name="Content Placeholder 2"/>
          <p:cNvSpPr txBox="1">
            <a:spLocks/>
          </p:cNvSpPr>
          <p:nvPr/>
        </p:nvSpPr>
        <p:spPr bwMode="auto">
          <a:xfrm>
            <a:off x="2137864"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Peter Leis</a:t>
            </a: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peter.leis@nokia.com</a:t>
            </a:r>
            <a:endParaRPr lang="fr-FR" altLang="en-US" sz="14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p>
          <a:p>
            <a:pPr>
              <a:lnSpc>
                <a:spcPct val="100000"/>
              </a:lnSpc>
              <a:spcBef>
                <a:spcPct val="0"/>
              </a:spcBef>
              <a:buFontTx/>
              <a:buNone/>
            </a:pPr>
            <a:r>
              <a:rPr lang="fr-FR" altLang="en-US" sz="1400" dirty="0"/>
              <a:t>TSG CT WG1 </a:t>
            </a:r>
            <a:r>
              <a:rPr lang="fr-FR" altLang="en-US" sz="1400" dirty="0" err="1"/>
              <a:t>ViceChair</a:t>
            </a:r>
            <a:endParaRPr lang="fr-FR" altLang="en-US" sz="1400" dirty="0"/>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535289"/>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Jörgen</a:t>
            </a:r>
            <a:r>
              <a:rPr lang="fr-FR" altLang="en-US" sz="1400" dirty="0"/>
              <a:t> Axell</a:t>
            </a:r>
          </a:p>
          <a:p>
            <a:pPr>
              <a:lnSpc>
                <a:spcPct val="100000"/>
              </a:lnSpc>
              <a:spcBef>
                <a:spcPct val="0"/>
              </a:spcBef>
              <a:buFontTx/>
              <a:buNone/>
            </a:pPr>
            <a:r>
              <a:rPr lang="fr-FR" altLang="en-US" sz="1400" dirty="0"/>
              <a:t>TSG CT WG1 </a:t>
            </a:r>
            <a:r>
              <a:rPr lang="fr-FR" altLang="en-US" sz="1400" dirty="0" err="1"/>
              <a:t>ViceChair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jorgen.axell@ericsson.com</a:t>
            </a:r>
            <a:endParaRPr lang="fr-FR" altLang="en-US" sz="1400" dirty="0"/>
          </a:p>
          <a:p>
            <a:pPr>
              <a:buFontTx/>
              <a:buNone/>
            </a:pPr>
            <a:endParaRPr lang="en-US" altLang="en-US" sz="1800" dirty="0"/>
          </a:p>
        </p:txBody>
      </p:sp>
      <p:pic>
        <p:nvPicPr>
          <p:cNvPr id="3" name="Picture 2">
            <a:extLst>
              <a:ext uri="{FF2B5EF4-FFF2-40B4-BE49-F238E27FC236}">
                <a16:creationId xmlns:a16="http://schemas.microsoft.com/office/drawing/2014/main" id="{DDF97E6B-DDB8-4C46-9F27-A6CCE883E7F5}"/>
              </a:ext>
            </a:extLst>
          </p:cNvPr>
          <p:cNvPicPr>
            <a:picLocks noChangeAspect="1"/>
          </p:cNvPicPr>
          <p:nvPr/>
        </p:nvPicPr>
        <p:blipFill>
          <a:blip r:embed="rId4"/>
          <a:stretch>
            <a:fillRect/>
          </a:stretch>
        </p:blipFill>
        <p:spPr>
          <a:xfrm>
            <a:off x="838200" y="2034641"/>
            <a:ext cx="857036" cy="1167399"/>
          </a:xfrm>
          <a:prstGeom prst="rect">
            <a:avLst/>
          </a:prstGeom>
        </p:spPr>
      </p:pic>
      <p:pic>
        <p:nvPicPr>
          <p:cNvPr id="5" name="Picture 4">
            <a:extLst>
              <a:ext uri="{FF2B5EF4-FFF2-40B4-BE49-F238E27FC236}">
                <a16:creationId xmlns:a16="http://schemas.microsoft.com/office/drawing/2014/main" id="{D97AB2F7-E326-4837-B8ED-56680EDBB2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1" y="3476970"/>
            <a:ext cx="977394" cy="1103751"/>
          </a:xfrm>
          <a:prstGeom prst="rect">
            <a:avLst/>
          </a:prstGeom>
        </p:spPr>
      </p:pic>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6"/>
          <a:stretch>
            <a:fillRect/>
          </a:stretch>
        </p:blipFill>
        <p:spPr>
          <a:xfrm>
            <a:off x="6096000" y="2034641"/>
            <a:ext cx="1013717" cy="1013717"/>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58042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akansha.arora@3gpp.org</a:t>
            </a: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526" y="3476970"/>
            <a:ext cx="714281" cy="1153621"/>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p:txBody>
          <a:bodyPr/>
          <a:lstStyle/>
          <a:p>
            <a:r>
              <a:rPr lang="en-GB" sz="2000" dirty="0"/>
              <a:t> 16 new work items have been agreed for Rel-18</a:t>
            </a:r>
          </a:p>
          <a:p>
            <a:r>
              <a:rPr lang="en-GB" sz="2000" dirty="0"/>
              <a:t> Focus of CT1 now on Rel-18 CRs </a:t>
            </a:r>
          </a:p>
          <a:p>
            <a:r>
              <a:rPr lang="en-GB" sz="2000" dirty="0"/>
              <a:t> 177 CAT F/B CRs and 10 </a:t>
            </a:r>
            <a:r>
              <a:rPr lang="en-GB" sz="2000" dirty="0" err="1"/>
              <a:t>pCRs</a:t>
            </a:r>
            <a:r>
              <a:rPr lang="en-GB" sz="2000" dirty="0"/>
              <a:t> agreed for Rel-18</a:t>
            </a:r>
          </a:p>
          <a:p>
            <a:pPr marL="0" indent="0">
              <a:buNone/>
            </a:pPr>
            <a:endParaRPr lang="en-US" sz="1600" dirty="0"/>
          </a:p>
        </p:txBody>
      </p:sp>
    </p:spTree>
    <p:extLst>
      <p:ext uri="{BB962C8B-B14F-4D97-AF65-F5344CB8AC3E}">
        <p14:creationId xmlns:p14="http://schemas.microsoft.com/office/powerpoint/2010/main" val="154120867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a:t>
            </a:r>
          </a:p>
        </p:txBody>
      </p:sp>
      <p:sp>
        <p:nvSpPr>
          <p:cNvPr id="3" name="Espace réservé du contenu 2"/>
          <p:cNvSpPr>
            <a:spLocks noGrp="1"/>
          </p:cNvSpPr>
          <p:nvPr>
            <p:ph idx="1"/>
          </p:nvPr>
        </p:nvSpPr>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Upcoming elections </a:t>
            </a:r>
          </a:p>
          <a:p>
            <a:r>
              <a:rPr lang="en-GB" sz="2000" dirty="0"/>
              <a:t> CT1 </a:t>
            </a:r>
            <a:r>
              <a:rPr lang="en-US" sz="2000" dirty="0"/>
              <a:t>has scheduled CT1 chair election for upcoming CT1#141e</a:t>
            </a:r>
          </a:p>
          <a:p>
            <a:r>
              <a:rPr lang="en-US" sz="2000" dirty="0">
                <a:effectLst/>
                <a:latin typeface="Calibri" panose="020F0502020204030204" pitchFamily="34" charset="0"/>
                <a:ea typeface="Calibri" panose="020F0502020204030204" pitchFamily="34" charset="0"/>
                <a:cs typeface="Times New Roman" panose="02020603050405020304" pitchFamily="18" charset="0"/>
              </a:rPr>
              <a:t> CT1 had schedule</a:t>
            </a:r>
            <a:r>
              <a:rPr lang="en-US" sz="2000" dirty="0">
                <a:latin typeface="Calibri" panose="020F0502020204030204" pitchFamily="34" charset="0"/>
                <a:ea typeface="Calibri" panose="020F0502020204030204" pitchFamily="34" charset="0"/>
                <a:cs typeface="Times New Roman" panose="02020603050405020304" pitchFamily="18" charset="0"/>
              </a:rPr>
              <a:t>d </a:t>
            </a:r>
            <a:r>
              <a:rPr lang="en-US" sz="2000" dirty="0">
                <a:effectLst/>
                <a:latin typeface="Calibri" panose="020F0502020204030204" pitchFamily="34" charset="0"/>
                <a:ea typeface="Calibri" panose="020F0502020204030204" pitchFamily="34" charset="0"/>
                <a:cs typeface="Times New Roman" panose="02020603050405020304" pitchFamily="18" charset="0"/>
              </a:rPr>
              <a:t>CT1 VC election for upcoming CT1#142</a:t>
            </a:r>
          </a:p>
          <a:p>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000" b="1" dirty="0">
                <a:latin typeface="Arial" panose="020B0604020202020204" pitchFamily="34" charset="0"/>
                <a:cs typeface="Arial" panose="020B0604020202020204" pitchFamily="34" charset="0"/>
              </a:rPr>
              <a:t>Fixed port allocation</a:t>
            </a:r>
          </a:p>
          <a:p>
            <a:r>
              <a:rPr lang="en-US" sz="2000" dirty="0">
                <a:latin typeface="Calibri" panose="020F0502020204030204" pitchFamily="34" charset="0"/>
                <a:ea typeface="Calibri" panose="020F0502020204030204" pitchFamily="34" charset="0"/>
                <a:cs typeface="Times New Roman" panose="02020603050405020304" pitchFamily="18" charset="0"/>
              </a:rPr>
              <a:t> After evaluation of alternatives, CT1 sent LSs to CT4, </a:t>
            </a:r>
            <a:r>
              <a:rPr lang="en-GB" sz="1800" dirty="0">
                <a:effectLst/>
                <a:latin typeface="Arial" panose="020B0604020202020204" pitchFamily="34" charset="0"/>
                <a:ea typeface="Times New Roman" panose="02020603050405020304" pitchFamily="18" charset="0"/>
              </a:rPr>
              <a:t>requesting allocation of new port numbers for CT1 for</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lvl="1"/>
            <a:r>
              <a:rPr lang="en-GB" sz="1800" dirty="0">
                <a:latin typeface="Arial" panose="020B0604020202020204" pitchFamily="34" charset="0"/>
              </a:rPr>
              <a:t>TS 24.545 (</a:t>
            </a:r>
            <a:r>
              <a:rPr lang="en-GB" sz="1800" dirty="0" err="1">
                <a:latin typeface="Arial" panose="020B0604020202020204" pitchFamily="34" charset="0"/>
              </a:rPr>
              <a:t>eSEAL</a:t>
            </a:r>
            <a:r>
              <a:rPr lang="en-GB" sz="1800" dirty="0">
                <a:latin typeface="Arial" panose="020B0604020202020204" pitchFamily="34" charset="0"/>
              </a:rPr>
              <a:t>)</a:t>
            </a:r>
          </a:p>
          <a:p>
            <a:pPr lvl="1"/>
            <a:r>
              <a:rPr lang="en-GB" sz="1800" dirty="0">
                <a:latin typeface="Arial" panose="020B0604020202020204" pitchFamily="34" charset="0"/>
              </a:rPr>
              <a:t>TS 24.538 (5GMARCH) </a:t>
            </a:r>
          </a:p>
          <a:p>
            <a:r>
              <a:rPr lang="en-GB" sz="1800" dirty="0">
                <a:latin typeface="Arial" panose="020B0604020202020204" pitchFamily="34" charset="0"/>
              </a:rPr>
              <a:t> No need to request fixed ports from IANA</a:t>
            </a:r>
            <a:endParaRPr lang="de-DE" sz="1800" dirty="0">
              <a:latin typeface="Arial" panose="020B0604020202020204" pitchFamily="34" charset="0"/>
            </a:endParaRPr>
          </a:p>
          <a:p>
            <a:pPr marL="0" indent="0">
              <a:buNone/>
            </a:pPr>
            <a:endParaRPr lang="en-US" sz="2000" dirty="0"/>
          </a:p>
          <a:p>
            <a:endParaRPr lang="en-US" sz="2000" dirty="0"/>
          </a:p>
          <a:p>
            <a:endParaRPr lang="en-GB" sz="2400" dirty="0"/>
          </a:p>
          <a:p>
            <a:endParaRPr lang="en-US" dirty="0"/>
          </a:p>
          <a:p>
            <a:endParaRPr lang="en-US" sz="2400" dirty="0"/>
          </a:p>
          <a:p>
            <a:pPr marL="0" indent="0">
              <a:buNone/>
            </a:pPr>
            <a:endParaRPr lang="en-US" sz="2400" dirty="0"/>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Action</a:t>
            </a:r>
            <a:r>
              <a:rPr lang="en-US" dirty="0"/>
              <a:t> to CT</a:t>
            </a:r>
          </a:p>
        </p:txBody>
      </p:sp>
      <p:sp>
        <p:nvSpPr>
          <p:cNvPr id="3" name="Espace réservé du contenu 2"/>
          <p:cNvSpPr>
            <a:spLocks noGrp="1"/>
          </p:cNvSpPr>
          <p:nvPr>
            <p:ph idx="1"/>
          </p:nvPr>
        </p:nvSpPr>
        <p:spPr/>
        <p:txBody>
          <a:bodyPr/>
          <a:lstStyle/>
          <a:p>
            <a:r>
              <a:rPr lang="en-US" dirty="0"/>
              <a:t> </a:t>
            </a:r>
            <a:r>
              <a:rPr lang="de-DE" sz="2000" dirty="0"/>
              <a:t>n/a</a:t>
            </a:r>
            <a:endParaRPr lang="en-US" sz="20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8E9C8-C5FD-4EB0-B855-4BFF40410D3D}"/>
              </a:ext>
            </a:extLst>
          </p:cNvPr>
          <p:cNvSpPr>
            <a:spLocks noGrp="1"/>
          </p:cNvSpPr>
          <p:nvPr>
            <p:ph type="title"/>
          </p:nvPr>
        </p:nvSpPr>
        <p:spPr/>
        <p:txBody>
          <a:bodyPr/>
          <a:lstStyle/>
          <a:p>
            <a:r>
              <a:rPr lang="de-DE" dirty="0" err="1">
                <a:highlight>
                  <a:srgbClr val="FFFFFF"/>
                </a:highlight>
              </a:rPr>
              <a:t>Some</a:t>
            </a:r>
            <a:r>
              <a:rPr lang="de-DE" dirty="0"/>
              <a:t> </a:t>
            </a:r>
            <a:r>
              <a:rPr lang="de-DE" dirty="0" err="1"/>
              <a:t>stats</a:t>
            </a:r>
            <a:r>
              <a:rPr lang="de-DE" dirty="0"/>
              <a:t>, </a:t>
            </a:r>
            <a:r>
              <a:rPr lang="de-DE" dirty="0" err="1">
                <a:highlight>
                  <a:srgbClr val="FFFFFF"/>
                </a:highlight>
              </a:rPr>
              <a:t>agreed</a:t>
            </a:r>
            <a:r>
              <a:rPr lang="de-DE" dirty="0">
                <a:highlight>
                  <a:srgbClr val="FFFFFF"/>
                </a:highlight>
              </a:rPr>
              <a:t> CRs/</a:t>
            </a:r>
            <a:r>
              <a:rPr lang="de-DE" dirty="0" err="1">
                <a:highlight>
                  <a:srgbClr val="FFFFFF"/>
                </a:highlight>
              </a:rPr>
              <a:t>pCRs</a:t>
            </a:r>
            <a:endParaRPr lang="de-DE" dirty="0">
              <a:highlight>
                <a:srgbClr val="FFFFFF"/>
              </a:highlight>
            </a:endParaRPr>
          </a:p>
        </p:txBody>
      </p:sp>
      <p:sp>
        <p:nvSpPr>
          <p:cNvPr id="6" name="Content Placeholder 2">
            <a:extLst>
              <a:ext uri="{FF2B5EF4-FFF2-40B4-BE49-F238E27FC236}">
                <a16:creationId xmlns:a16="http://schemas.microsoft.com/office/drawing/2014/main" id="{7DEDA0A1-7B78-4E72-9469-0595F17D68E7}"/>
              </a:ext>
            </a:extLst>
          </p:cNvPr>
          <p:cNvSpPr txBox="1">
            <a:spLocks/>
          </p:cNvSpPr>
          <p:nvPr/>
        </p:nvSpPr>
        <p:spPr bwMode="auto">
          <a:xfrm>
            <a:off x="8753475" y="2832168"/>
            <a:ext cx="2600325" cy="337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000" dirty="0"/>
          </a:p>
        </p:txBody>
      </p:sp>
      <p:sp>
        <p:nvSpPr>
          <p:cNvPr id="10" name="Content Placeholder 2">
            <a:extLst>
              <a:ext uri="{FF2B5EF4-FFF2-40B4-BE49-F238E27FC236}">
                <a16:creationId xmlns:a16="http://schemas.microsoft.com/office/drawing/2014/main" id="{A627830A-2E0C-4870-98F2-A1F2CB4715C3}"/>
              </a:ext>
            </a:extLst>
          </p:cNvPr>
          <p:cNvSpPr txBox="1">
            <a:spLocks/>
          </p:cNvSpPr>
          <p:nvPr/>
        </p:nvSpPr>
        <p:spPr bwMode="auto">
          <a:xfrm>
            <a:off x="8753475" y="2496620"/>
            <a:ext cx="2600325" cy="366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GB" sz="1600" dirty="0"/>
              <a:t>January 2020 meeting not show</a:t>
            </a:r>
            <a:r>
              <a:rPr lang="de-DE" sz="1600" dirty="0"/>
              <a:t>n, </a:t>
            </a:r>
            <a:r>
              <a:rPr lang="en-GB" sz="1600" dirty="0"/>
              <a:t>February and April 2020 had limited scope</a:t>
            </a:r>
          </a:p>
          <a:p>
            <a:pPr>
              <a:buFont typeface="Arial" panose="020B0604020202020204" pitchFamily="34" charset="0"/>
              <a:buChar char="•"/>
            </a:pPr>
            <a:r>
              <a:rPr lang="en-GB" sz="1600" dirty="0"/>
              <a:t>January/ April / October 2021 </a:t>
            </a:r>
            <a:r>
              <a:rPr lang="de-DE" sz="1600" dirty="0" err="1"/>
              <a:t>with</a:t>
            </a:r>
            <a:r>
              <a:rPr lang="de-DE" sz="1600" dirty="0"/>
              <a:t> limited </a:t>
            </a:r>
            <a:r>
              <a:rPr lang="de-DE" sz="1600" dirty="0" err="1"/>
              <a:t>scope</a:t>
            </a:r>
            <a:endParaRPr lang="de-DE" sz="1600" dirty="0"/>
          </a:p>
          <a:p>
            <a:pPr>
              <a:buFont typeface="Arial" panose="020B0604020202020204" pitchFamily="34" charset="0"/>
              <a:buChar char="•"/>
            </a:pPr>
            <a:r>
              <a:rPr lang="de-DE" sz="1600" dirty="0" err="1"/>
              <a:t>January</a:t>
            </a:r>
            <a:r>
              <a:rPr lang="de-DE" sz="1600" dirty="0"/>
              <a:t> / April 2022 </a:t>
            </a:r>
            <a:r>
              <a:rPr lang="de-DE" sz="1600" dirty="0" err="1"/>
              <a:t>with</a:t>
            </a:r>
            <a:r>
              <a:rPr lang="de-DE" sz="1600" dirty="0"/>
              <a:t> limited </a:t>
            </a:r>
            <a:r>
              <a:rPr lang="de-DE" sz="1600" dirty="0" err="1"/>
              <a:t>scope</a:t>
            </a:r>
            <a:endParaRPr lang="de-DE" sz="1600" dirty="0"/>
          </a:p>
        </p:txBody>
      </p:sp>
      <p:graphicFrame>
        <p:nvGraphicFramePr>
          <p:cNvPr id="3" name="Chart 2">
            <a:extLst>
              <a:ext uri="{FF2B5EF4-FFF2-40B4-BE49-F238E27FC236}">
                <a16:creationId xmlns:a16="http://schemas.microsoft.com/office/drawing/2014/main" id="{6FE72A25-FFB4-4676-8087-DD56B023B109}"/>
              </a:ext>
            </a:extLst>
          </p:cNvPr>
          <p:cNvGraphicFramePr>
            <a:graphicFrameLocks/>
          </p:cNvGraphicFramePr>
          <p:nvPr>
            <p:extLst>
              <p:ext uri="{D42A27DB-BD31-4B8C-83A1-F6EECF244321}">
                <p14:modId xmlns:p14="http://schemas.microsoft.com/office/powerpoint/2010/main" val="3926617097"/>
              </p:ext>
            </p:extLst>
          </p:nvPr>
        </p:nvGraphicFramePr>
        <p:xfrm>
          <a:off x="580505" y="2238924"/>
          <a:ext cx="7729538" cy="36660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90780748"/>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a:t>
            </a:r>
          </a:p>
        </p:txBody>
      </p:sp>
      <p:sp>
        <p:nvSpPr>
          <p:cNvPr id="8195" name="Content Placeholder 2"/>
          <p:cNvSpPr>
            <a:spLocks noGrp="1"/>
          </p:cNvSpPr>
          <p:nvPr>
            <p:ph idx="1"/>
          </p:nvPr>
        </p:nvSpPr>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a:t>
            </a:r>
            <a:r>
              <a:rPr lang="en-GB" sz="2600" dirty="0">
                <a:ea typeface="MS PGothic" panose="020B0600070205080204" pitchFamily="34" charset="-128"/>
              </a:rPr>
              <a:t>E3MAG for hosting the meeting in Athens</a:t>
            </a:r>
            <a:r>
              <a:rPr lang="en-US" altLang="en-US" sz="2600" dirty="0">
                <a:ea typeface="MS PGothic" panose="020B0600070205080204" pitchFamily="34" charset="-128"/>
              </a:rPr>
              <a:t> </a:t>
            </a:r>
          </a:p>
          <a:p>
            <a:r>
              <a:rPr lang="en-US" altLang="en-US" sz="2600" dirty="0">
                <a:ea typeface="MS PGothic" panose="020B0600070205080204" pitchFamily="34" charset="-128"/>
              </a:rPr>
              <a:t> Lena Chaponniere for chairing the breakout stream on “Services” topics</a:t>
            </a:r>
          </a:p>
          <a:p>
            <a:r>
              <a:rPr lang="en-US" altLang="en-US" sz="2600" dirty="0">
                <a:ea typeface="MS PGothic" panose="020B0600070205080204" pitchFamily="34" charset="-128"/>
              </a:rPr>
              <a:t> Jörgen Axell for chairing the breakout stream on “IMS and MC” topics</a:t>
            </a:r>
          </a:p>
          <a:p>
            <a:r>
              <a:rPr lang="en-US" altLang="en-US" sz="2600" dirty="0">
                <a:ea typeface="MS PGothic" panose="020B0600070205080204" pitchFamily="34" charset="-128"/>
              </a:rPr>
              <a:t> </a:t>
            </a:r>
            <a:r>
              <a:rPr lang="en-US" altLang="ja-JP" sz="2600" dirty="0">
                <a:ea typeface="MS PGothic" panose="020B0600070205080204" pitchFamily="34" charset="-128"/>
              </a:rPr>
              <a:t>Akansha Arora for excellent support before, during and after the meetings</a:t>
            </a:r>
          </a:p>
          <a:p>
            <a:r>
              <a:rPr lang="en-US" altLang="ja-JP" sz="2600" dirty="0">
                <a:ea typeface="MS PGothic" panose="020B0600070205080204" pitchFamily="34" charset="-128"/>
              </a:rPr>
              <a:t> Most important the CT1 delegates for their dedication and hard work during a very busy and productive meeting in Athens</a:t>
            </a:r>
          </a:p>
          <a:p>
            <a:endParaRPr lang="en-US" altLang="en-US" sz="2600" dirty="0">
              <a:ea typeface="MS PGothic" panose="020B0600070205080204" pitchFamily="34" charset="-128"/>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236059901"/>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Dependancy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de-DE"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 </a:t>
            </a:r>
          </a:p>
        </p:txBody>
      </p:sp>
    </p:spTree>
    <p:extLst>
      <p:ext uri="{BB962C8B-B14F-4D97-AF65-F5344CB8AC3E}">
        <p14:creationId xmlns:p14="http://schemas.microsoft.com/office/powerpoint/2010/main" val="3594295528"/>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Leis</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peter.leis@nokia.com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CT1#140 Athens</a:t>
            </a:r>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CT1#141e electronic</a:t>
            </a:r>
          </a:p>
          <a:p>
            <a:pPr lvl="2"/>
            <a:r>
              <a:rPr lang="en-US" altLang="fr-FR" dirty="0"/>
              <a:t>Begin	April 17</a:t>
            </a:r>
            <a:r>
              <a:rPr lang="en-US" altLang="fr-FR" baseline="30000" dirty="0"/>
              <a:t>th</a:t>
            </a:r>
            <a:r>
              <a:rPr lang="en-US" altLang="fr-FR" dirty="0"/>
              <a:t> 2023</a:t>
            </a:r>
          </a:p>
          <a:p>
            <a:pPr lvl="2"/>
            <a:r>
              <a:rPr lang="en-US" altLang="fr-FR" dirty="0"/>
              <a:t>End	April 21</a:t>
            </a:r>
            <a:r>
              <a:rPr lang="en-US" altLang="fr-FR" baseline="30000" dirty="0"/>
              <a:t>st</a:t>
            </a:r>
            <a:r>
              <a:rPr lang="en-US" altLang="fr-FR" dirty="0"/>
              <a:t> 2023</a:t>
            </a:r>
          </a:p>
          <a:p>
            <a:pPr lvl="1"/>
            <a:r>
              <a:rPr lang="en-US" altLang="fr-FR" dirty="0"/>
              <a:t>CT1#142 Bratislava</a:t>
            </a:r>
          </a:p>
          <a:p>
            <a:pPr lvl="2"/>
            <a:r>
              <a:rPr lang="en-US" altLang="fr-FR" dirty="0"/>
              <a:t>Begin	May 22</a:t>
            </a:r>
            <a:r>
              <a:rPr lang="en-US" altLang="fr-FR" baseline="30000" dirty="0"/>
              <a:t>nd</a:t>
            </a:r>
            <a:r>
              <a:rPr lang="en-US" altLang="fr-FR" dirty="0"/>
              <a:t> 2023</a:t>
            </a:r>
          </a:p>
          <a:p>
            <a:pPr lvl="2"/>
            <a:r>
              <a:rPr lang="en-US" altLang="fr-FR" dirty="0"/>
              <a:t>End	May 26</a:t>
            </a:r>
            <a:r>
              <a:rPr lang="en-US" altLang="fr-FR" baseline="30000" dirty="0"/>
              <a:t>th</a:t>
            </a:r>
            <a:r>
              <a:rPr lang="en-US" altLang="fr-FR" dirty="0"/>
              <a:t>  2023</a:t>
            </a:r>
          </a:p>
          <a:p>
            <a:pPr lvl="2"/>
            <a:endParaRPr lang="en-US" altLang="fr-FR" dirty="0"/>
          </a:p>
          <a:p>
            <a:pPr marL="0" indent="0">
              <a:buNone/>
            </a:pPr>
            <a:r>
              <a:rPr lang="en-US" altLang="fr-FR" sz="3200" b="1" dirty="0"/>
              <a:t>CT1#142bis (June) has been cancelled</a:t>
            </a:r>
          </a:p>
          <a:p>
            <a:pPr lvl="2"/>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9" y="1825625"/>
            <a:ext cx="5392920" cy="4351338"/>
          </a:xfrm>
        </p:spPr>
        <p:txBody>
          <a:bodyPr/>
          <a:lstStyle/>
          <a:p>
            <a:r>
              <a:rPr lang="en-US" sz="2400" dirty="0">
                <a:highlight>
                  <a:srgbClr val="FFFFFF"/>
                </a:highlight>
              </a:rPr>
              <a:t>Number of handled documents</a:t>
            </a:r>
          </a:p>
          <a:p>
            <a:pPr lvl="1"/>
            <a:r>
              <a:rPr lang="en-US" altLang="fr-FR" sz="1800" dirty="0">
                <a:highlight>
                  <a:srgbClr val="FFFFFF"/>
                </a:highlight>
              </a:rPr>
              <a:t>CT1#140:</a:t>
            </a:r>
          </a:p>
          <a:p>
            <a:r>
              <a:rPr lang="en-US" sz="2400" dirty="0">
                <a:highlight>
                  <a:srgbClr val="FFFFFF"/>
                </a:highlight>
              </a:rPr>
              <a:t>Agreed CRs </a:t>
            </a:r>
          </a:p>
          <a:p>
            <a:pPr lvl="1"/>
            <a:r>
              <a:rPr lang="en-US" altLang="fr-FR" sz="1800" dirty="0">
                <a:highlight>
                  <a:srgbClr val="FFFFFF"/>
                </a:highlight>
              </a:rPr>
              <a:t>CT1#140:</a:t>
            </a:r>
            <a:r>
              <a:rPr lang="en-US" sz="1800" dirty="0">
                <a:highlight>
                  <a:srgbClr val="FFFFFF"/>
                </a:highlight>
              </a:rPr>
              <a:t> Cat B/C/F: 229</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1800" dirty="0">
                <a:highlight>
                  <a:srgbClr val="FFFFFF"/>
                </a:highlight>
              </a:rPr>
              <a:t>CT1#140: 10</a:t>
            </a:r>
          </a:p>
          <a:p>
            <a:r>
              <a:rPr lang="en-US" sz="2400" dirty="0">
                <a:highlight>
                  <a:srgbClr val="FFFFFF"/>
                </a:highlight>
              </a:rPr>
              <a:t>Attendances</a:t>
            </a:r>
          </a:p>
          <a:p>
            <a:pPr lvl="1"/>
            <a:r>
              <a:rPr lang="en-US" altLang="fr-FR" sz="1800" dirty="0">
                <a:highlight>
                  <a:srgbClr val="FFFFFF"/>
                </a:highlight>
              </a:rPr>
              <a:t>CT1#140: 252  attended</a:t>
            </a:r>
          </a:p>
          <a:p>
            <a:pPr lvl="1"/>
            <a:endParaRPr lang="en-US" altLang="fr-FR" sz="1800" dirty="0"/>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CT1#140 had full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2395298317"/>
              </p:ext>
            </p:extLst>
          </p:nvPr>
        </p:nvGraphicFramePr>
        <p:xfrm>
          <a:off x="209550" y="2307766"/>
          <a:ext cx="11341319" cy="40562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marL="0" algn="l" defTabSz="914400" rtl="0" eaLnBrk="1" fontAlgn="b" latinLnBrk="0" hangingPunct="1"/>
                      <a:r>
                        <a:rPr lang="en-US" sz="1000" kern="1200" dirty="0">
                          <a:solidFill>
                            <a:schemeClr val="tx1"/>
                          </a:solidFill>
                          <a:effectLst/>
                          <a:latin typeface="Arial" panose="020B0604020202020204" pitchFamily="34" charset="0"/>
                          <a:ea typeface="+mn-ea"/>
                          <a:cs typeface="Times New Roman" panose="02020603050405020304" pitchFamily="18" charset="0"/>
                        </a:rPr>
                        <a:t>CP-230190</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Gateway UE function for Mission Critical Communication</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Ericsson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kern="1200" dirty="0">
                          <a:solidFill>
                            <a:schemeClr val="tx1"/>
                          </a:solidFill>
                          <a:effectLst/>
                          <a:latin typeface="Arial" panose="020B0604020202020204" pitchFamily="34" charset="0"/>
                          <a:ea typeface="+mn-ea"/>
                          <a:cs typeface="Arial" panose="020B0604020202020204" pitchFamily="34" charset="0"/>
                        </a:rPr>
                        <a:t>Update the mission critical specifications to enable the MC gateway UE to support</a:t>
                      </a:r>
                      <a:endParaRPr lang="fr-FR"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205384">
                <a:tc>
                  <a:txBody>
                    <a:bodyPr/>
                    <a:lstStyle/>
                    <a:p>
                      <a:pPr marL="0" algn="l" defTabSz="914400" rtl="0" eaLnBrk="1" fontAlgn="b" latinLnBrk="0" hangingPunct="1"/>
                      <a:r>
                        <a:rPr lang="en-US" sz="1000" kern="1200" dirty="0">
                          <a:solidFill>
                            <a:schemeClr val="tx1"/>
                          </a:solidFill>
                          <a:effectLst/>
                          <a:latin typeface="Arial" panose="020B0604020202020204" pitchFamily="34" charset="0"/>
                          <a:ea typeface="+mn-ea"/>
                          <a:cs typeface="Times New Roman" panose="02020603050405020304" pitchFamily="18" charset="0"/>
                        </a:rPr>
                        <a:t>CP-230191</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 of Further Architecture Enhancement for UAV and UAM</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kern="1200" dirty="0">
                          <a:solidFill>
                            <a:schemeClr val="tx1"/>
                          </a:solidFill>
                          <a:effectLst/>
                          <a:latin typeface="Arial" panose="020B0604020202020204" pitchFamily="34" charset="0"/>
                          <a:ea typeface="+mn-ea"/>
                          <a:cs typeface="Arial" panose="020B0604020202020204" pitchFamily="34" charset="0"/>
                        </a:rPr>
                        <a:t>Specify the protocol aspects and related APIs for the stage-2 requirements agreed under the stage-2 Work Item UAS_Ph2</a:t>
                      </a:r>
                      <a:endParaRPr lang="fr-FR"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205384">
                <a:tc>
                  <a:txBody>
                    <a:bodyPr/>
                    <a:lstStyle/>
                    <a:p>
                      <a:pPr algn="l" fontAlgn="b"/>
                      <a:r>
                        <a:rPr lang="en-US" sz="1000" kern="1200" dirty="0">
                          <a:solidFill>
                            <a:schemeClr val="tx1"/>
                          </a:solidFill>
                          <a:effectLst/>
                          <a:latin typeface="Arial" panose="020B0604020202020204" pitchFamily="34" charset="0"/>
                          <a:ea typeface="+mn-ea"/>
                          <a:cs typeface="Times New Roman" panose="02020603050405020304" pitchFamily="18" charset="0"/>
                        </a:rPr>
                        <a:t>CP-230192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Architecture Enhancements for Vehicle Mounted Relays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000" kern="1200" dirty="0">
                          <a:solidFill>
                            <a:schemeClr val="tx1"/>
                          </a:solidFill>
                          <a:effectLst/>
                          <a:latin typeface="Arial" panose="020B0604020202020204" pitchFamily="34" charset="0"/>
                          <a:ea typeface="+mn-ea"/>
                          <a:cs typeface="Arial" panose="020B0604020202020204" pitchFamily="34" charset="0"/>
                        </a:rPr>
                        <a:t>Specify stage 3 for the stage 2 requirements agreed under the VMR stage 2 work item</a:t>
                      </a:r>
                      <a:endParaRPr lang="fr-FR" sz="1000" kern="1200" dirty="0">
                        <a:solidFill>
                          <a:schemeClr val="tx1"/>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2053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de-DE" sz="1000" dirty="0">
                          <a:effectLst/>
                          <a:latin typeface="Arial" panose="020B0604020202020204" pitchFamily="34" charset="0"/>
                          <a:ea typeface="Times New Roman" panose="02020603050405020304" pitchFamily="18" charset="0"/>
                          <a:cs typeface="Times New Roman" panose="02020603050405020304" pitchFamily="18" charset="0"/>
                        </a:rPr>
                        <a:t>Stage 3 </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Ranging based services and </a:t>
                      </a:r>
                      <a:r>
                        <a:rPr lang="en-US" sz="1000" dirty="0" err="1">
                          <a:effectLst/>
                          <a:latin typeface="Arial" panose="020B0604020202020204" pitchFamily="34" charset="0"/>
                          <a:ea typeface="Times New Roman" panose="02020603050405020304" pitchFamily="18" charset="0"/>
                          <a:cs typeface="Times New Roman" panose="02020603050405020304" pitchFamily="18" charset="0"/>
                        </a:rPr>
                        <a:t>sidelink</a:t>
                      </a:r>
                      <a:r>
                        <a:rPr lang="en-US" sz="1000" dirty="0">
                          <a:effectLst/>
                          <a:latin typeface="Arial" panose="020B0604020202020204" pitchFamily="34" charset="0"/>
                          <a:ea typeface="Times New Roman" panose="02020603050405020304" pitchFamily="18" charset="0"/>
                          <a:cs typeface="Times New Roman" panose="02020603050405020304" pitchFamily="18" charset="0"/>
                        </a:rPr>
                        <a:t> positioning</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Xiaomi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000" b="0" i="0" u="none" strike="noStrike" kern="1200" dirty="0">
                          <a:solidFill>
                            <a:srgbClr val="000000"/>
                          </a:solidFill>
                          <a:effectLst/>
                          <a:latin typeface="Arial" panose="020B0604020202020204" pitchFamily="34" charset="0"/>
                          <a:ea typeface="+mn-ea"/>
                          <a:cs typeface="+mn-cs"/>
                        </a:rPr>
                        <a:t>Specify CT aspects of Ranging based services and </a:t>
                      </a:r>
                      <a:r>
                        <a:rPr lang="en-US" sz="1000" b="0" i="0" u="none" strike="noStrike" kern="1200" dirty="0" err="1">
                          <a:solidFill>
                            <a:srgbClr val="000000"/>
                          </a:solidFill>
                          <a:effectLst/>
                          <a:latin typeface="Arial" panose="020B0604020202020204" pitchFamily="34" charset="0"/>
                          <a:ea typeface="+mn-ea"/>
                          <a:cs typeface="+mn-cs"/>
                        </a:rPr>
                        <a:t>sidelink</a:t>
                      </a:r>
                      <a:r>
                        <a:rPr lang="en-US" sz="1000" b="0" i="0" u="none" strike="noStrike" kern="1200" dirty="0">
                          <a:solidFill>
                            <a:srgbClr val="000000"/>
                          </a:solidFill>
                          <a:effectLst/>
                          <a:latin typeface="Arial" panose="020B0604020202020204" pitchFamily="34" charset="0"/>
                          <a:ea typeface="+mn-ea"/>
                          <a:cs typeface="+mn-cs"/>
                        </a:rPr>
                        <a:t> positioning in 5GS in order to enhance the CT WGs specifications based on the stage-2 requirements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Stage 3 of </a:t>
                      </a:r>
                      <a:r>
                        <a:rPr lang="en-US" sz="1000" kern="1200" dirty="0">
                          <a:solidFill>
                            <a:schemeClr val="tx1"/>
                          </a:solidFill>
                          <a:effectLst/>
                          <a:latin typeface="Arial" panose="020B0604020202020204" pitchFamily="34" charset="0"/>
                          <a:ea typeface="+mn-ea"/>
                          <a:cs typeface="Times New Roman" panose="02020603050405020304" pitchFamily="18" charset="0"/>
                        </a:rPr>
                        <a:t>Network Slicing Phase 3</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ZTE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enhancements 9ofCT WG stage 3 specifications to support the stage 2 requirements on network slicing phase 3</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CP-230195</a:t>
                      </a:r>
                    </a:p>
                    <a:p>
                      <a:pPr algn="l" fontAlgn="b"/>
                      <a:endParaRPr lang="de-DE" sz="1000" kern="1200" dirty="0">
                        <a:solidFill>
                          <a:schemeClr val="tx1"/>
                        </a:solidFill>
                        <a:effectLst/>
                        <a:latin typeface="Arial" panose="020B0604020202020204" pitchFamily="34"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5G-enabled fused location service capability exposure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Xiaomi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Develop the specifications under remit of CT WGs for the stage 2 requirements agreed under the stage 2 work item 5GFLS from SA6</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CP-230196</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CT aspects of Application layer support for Personal IoT Network</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Vivo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the CT aspects of Application layer support for Personal IoT Network (PINAPP) based on the stage-2 requirements from SA6</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83839098"/>
                  </a:ext>
                </a:extLst>
              </a:tr>
              <a:tr h="1911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CP-230197</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Personal IoT Network</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Vivo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Specify CT aspects of Personal IoT Network in order to enhance the CT WGs specifications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7413747"/>
                  </a:ext>
                </a:extLst>
              </a:tr>
              <a:tr h="1911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CP-230198</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for enabling MSGin5G Service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Define the protocol aspects and related APIs based on Stage 2 technical specifications 3GPP TS 23.554 developed by SA6 in the Rel-18 under the 5GMARCH_Ph2, consider SA3 inputs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551737083"/>
                  </a:ext>
                </a:extLst>
              </a:tr>
              <a:tr h="1911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CP-230199</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Application Data Analytics Enablement Service</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Lenovo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Note, </a:t>
                      </a:r>
                      <a:r>
                        <a:rPr lang="fr-FR" sz="1000" b="0" i="0" u="none" strike="noStrike" kern="1200" dirty="0" err="1">
                          <a:solidFill>
                            <a:srgbClr val="000000"/>
                          </a:solidFill>
                          <a:effectLst/>
                          <a:latin typeface="Arial" panose="020B0604020202020204" pitchFamily="34" charset="0"/>
                          <a:ea typeface="+mn-ea"/>
                          <a:cs typeface="+mn-cs"/>
                        </a:rPr>
                        <a:t>title</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changed</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since</a:t>
                      </a:r>
                      <a:r>
                        <a:rPr lang="fr-FR" sz="1000" b="0" i="0" u="none" strike="noStrike" kern="1200" dirty="0">
                          <a:solidFill>
                            <a:srgbClr val="000000"/>
                          </a:solidFill>
                          <a:effectLst/>
                          <a:latin typeface="Arial" panose="020B0604020202020204" pitchFamily="34" charset="0"/>
                          <a:ea typeface="+mn-ea"/>
                          <a:cs typeface="+mn-cs"/>
                        </a:rPr>
                        <a:t> CT1 </a:t>
                      </a:r>
                      <a:r>
                        <a:rPr lang="fr-FR" sz="1000" b="0" i="0" u="none" strike="noStrike" kern="1200" dirty="0" err="1">
                          <a:solidFill>
                            <a:srgbClr val="000000"/>
                          </a:solidFill>
                          <a:effectLst/>
                          <a:latin typeface="Arial" panose="020B0604020202020204" pitchFamily="34" charset="0"/>
                          <a:ea typeface="+mn-ea"/>
                          <a:cs typeface="+mn-cs"/>
                        </a:rPr>
                        <a:t>agreed</a:t>
                      </a:r>
                      <a:r>
                        <a:rPr lang="fr-FR" sz="1000" b="0" i="0" u="none" strike="noStrike" kern="1200" dirty="0">
                          <a:solidFill>
                            <a:srgbClr val="000000"/>
                          </a:solidFill>
                          <a:effectLst/>
                          <a:latin typeface="Arial" panose="020B0604020202020204" pitchFamily="34" charset="0"/>
                          <a:ea typeface="+mn-ea"/>
                          <a:cs typeface="+mn-cs"/>
                        </a:rPr>
                        <a:t> version (CT1 aspects -&gt; CT aspects)</a:t>
                      </a:r>
                    </a:p>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Provide the stage 3 solutions and protocol aspects of ADAES based upon the normative technical specification for stage 2 requirements under the ADAES WID in SA6</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57411854"/>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766601500"/>
              </p:ext>
            </p:extLst>
          </p:nvPr>
        </p:nvGraphicFramePr>
        <p:xfrm>
          <a:off x="209550" y="2282827"/>
          <a:ext cx="11341319" cy="222114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CP-230200</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Access Traffic Steering, Switching and Splitting support in 5G system – Phase 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Lenovo</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Provide the stage 3 solutions for the functionalities defined in stage 2 requirements under the ATSSS_Ph3 WID in the TSG SAs working groups</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77323198"/>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CP-230201</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UE pre-configuration for 5MBS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the stage 3 part of UE pre-configuration for broadcast services and MBS information based on the normative stage 2 in 3GPP TS 23.247</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89498387"/>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CP-230202</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Next Generation Real time Communication services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China Mobile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b="0" i="0" u="none" strike="noStrike" kern="1200" dirty="0">
                          <a:solidFill>
                            <a:srgbClr val="000000"/>
                          </a:solidFill>
                          <a:effectLst/>
                          <a:latin typeface="Arial" panose="020B0604020202020204" pitchFamily="34" charset="0"/>
                          <a:ea typeface="+mn-ea"/>
                          <a:cs typeface="+mn-cs"/>
                        </a:rPr>
                        <a:t>Specify new signalling and media functions, specify protocol details, enhance IMS protocols, define and extend NF services to support Data Channel, AR communication and SBA in IMS media control interface under remit of CT WGs for the stage 2 requirements agreed under the stage 2 work item NG_RTC</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88356956"/>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CP-230203</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algn="l" fontAlgn="b"/>
                      <a:endParaRPr lang="de-DE" sz="1000" kern="1200"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WID on 5GC/EPC enhancement for satellite access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Qualcomm</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000" b="0" i="0" u="none" strike="noStrike" kern="1200" dirty="0" err="1">
                          <a:solidFill>
                            <a:srgbClr val="000000"/>
                          </a:solidFill>
                          <a:effectLst/>
                          <a:latin typeface="Arial" panose="020B0604020202020204" pitchFamily="34" charset="0"/>
                          <a:ea typeface="+mn-ea"/>
                          <a:cs typeface="+mn-cs"/>
                        </a:rPr>
                        <a:t>Enhance</a:t>
                      </a:r>
                      <a:r>
                        <a:rPr lang="fr-FR" sz="1000" b="0" i="0" u="none" strike="noStrike" kern="1200" dirty="0">
                          <a:solidFill>
                            <a:srgbClr val="000000"/>
                          </a:solidFill>
                          <a:effectLst/>
                          <a:latin typeface="Arial" panose="020B0604020202020204" pitchFamily="34" charset="0"/>
                          <a:ea typeface="+mn-ea"/>
                          <a:cs typeface="+mn-cs"/>
                        </a:rPr>
                        <a:t> CT WG </a:t>
                      </a:r>
                      <a:r>
                        <a:rPr lang="fr-FR" sz="1000" b="0" i="0" u="none" strike="noStrike" kern="1200" dirty="0" err="1">
                          <a:solidFill>
                            <a:srgbClr val="000000"/>
                          </a:solidFill>
                          <a:effectLst/>
                          <a:latin typeface="Arial" panose="020B0604020202020204" pitchFamily="34" charset="0"/>
                          <a:ea typeface="+mn-ea"/>
                          <a:cs typeface="+mn-cs"/>
                        </a:rPr>
                        <a:t>specificaitons</a:t>
                      </a:r>
                      <a:r>
                        <a:rPr lang="fr-FR" sz="1000" b="0" i="0" u="none" strike="noStrike" kern="1200" dirty="0">
                          <a:solidFill>
                            <a:srgbClr val="000000"/>
                          </a:solidFill>
                          <a:effectLst/>
                          <a:latin typeface="Arial" panose="020B0604020202020204" pitchFamily="34" charset="0"/>
                          <a:ea typeface="+mn-ea"/>
                          <a:cs typeface="+mn-cs"/>
                        </a:rPr>
                        <a:t> to </a:t>
                      </a:r>
                      <a:r>
                        <a:rPr lang="fr-FR" sz="1000" b="0" i="0" u="none" strike="noStrike" kern="1200" dirty="0" err="1">
                          <a:solidFill>
                            <a:srgbClr val="000000"/>
                          </a:solidFill>
                          <a:effectLst/>
                          <a:latin typeface="Arial" panose="020B0604020202020204" pitchFamily="34" charset="0"/>
                          <a:ea typeface="+mn-ea"/>
                          <a:cs typeface="+mn-cs"/>
                        </a:rPr>
                        <a:t>specify</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requirements</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coming</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from</a:t>
                      </a:r>
                      <a:r>
                        <a:rPr lang="fr-FR" sz="1000" b="0" i="0" u="none" strike="noStrike" kern="1200" dirty="0">
                          <a:solidFill>
                            <a:srgbClr val="000000"/>
                          </a:solidFill>
                          <a:effectLst/>
                          <a:latin typeface="Arial" panose="020B0604020202020204" pitchFamily="34" charset="0"/>
                          <a:ea typeface="+mn-ea"/>
                          <a:cs typeface="+mn-cs"/>
                        </a:rPr>
                        <a:t> </a:t>
                      </a:r>
                      <a:r>
                        <a:rPr lang="fr-FR" sz="1000" b="0" i="0" u="none" strike="noStrike" kern="1200" dirty="0" err="1">
                          <a:solidFill>
                            <a:srgbClr val="000000"/>
                          </a:solidFill>
                          <a:effectLst/>
                          <a:latin typeface="Arial" panose="020B0604020202020204" pitchFamily="34" charset="0"/>
                          <a:ea typeface="+mn-ea"/>
                          <a:cs typeface="+mn-cs"/>
                        </a:rPr>
                        <a:t>work</a:t>
                      </a:r>
                      <a:r>
                        <a:rPr lang="fr-FR" sz="1000" b="0" i="0" u="none" strike="noStrike" kern="1200" dirty="0">
                          <a:solidFill>
                            <a:srgbClr val="000000"/>
                          </a:solidFill>
                          <a:effectLst/>
                          <a:latin typeface="Arial" panose="020B0604020202020204" pitchFamily="34" charset="0"/>
                          <a:ea typeface="+mn-ea"/>
                          <a:cs typeface="+mn-cs"/>
                        </a:rPr>
                        <a:t> item </a:t>
                      </a:r>
                      <a:r>
                        <a:rPr lang="en-GB" sz="1000" b="0" i="0" u="none" strike="noStrike" kern="1200" dirty="0">
                          <a:solidFill>
                            <a:srgbClr val="000000"/>
                          </a:solidFill>
                          <a:effectLst/>
                          <a:latin typeface="Arial" panose="020B0604020202020204" pitchFamily="34" charset="0"/>
                          <a:ea typeface="+mn-ea"/>
                          <a:cs typeface="+mn-cs"/>
                        </a:rPr>
                        <a:t>5GSAT_Ph2</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69526113"/>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CP-230189</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marL="0" marR="0" lvl="0" indent="0" algn="l" defTabSz="914400" rtl="0" eaLnBrk="1" fontAlgn="b"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Application Layer Support for Uncrewed Aerial Systems (UAS),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err="1">
                          <a:solidFill>
                            <a:srgbClr val="000000"/>
                          </a:solidFill>
                          <a:effectLst/>
                          <a:latin typeface="Arial" panose="020B0604020202020204" pitchFamily="34" charset="0"/>
                          <a:ea typeface="+mn-ea"/>
                          <a:cs typeface="+mn-cs"/>
                        </a:rPr>
                        <a:t>InterDigital</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b="0" i="0" u="none" strike="noStrike" kern="1200" dirty="0">
                          <a:solidFill>
                            <a:srgbClr val="000000"/>
                          </a:solidFill>
                          <a:effectLst/>
                          <a:latin typeface="Arial" panose="020B0604020202020204" pitchFamily="34" charset="0"/>
                          <a:ea typeface="+mn-ea"/>
                          <a:cs typeface="+mn-cs"/>
                        </a:rPr>
                        <a:t>Specify the CT aspects and update the CT WGs specifications to support the stage 2 requirements on Application layer support for Uncrewed Aerial System (UAS) defined in 3GPP TS 23.255</a:t>
                      </a: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90127007"/>
                  </a:ext>
                </a:extLst>
              </a:tr>
            </a:tbl>
          </a:graphicData>
        </a:graphic>
      </p:graphicFrame>
    </p:spTree>
    <p:extLst>
      <p:ext uri="{BB962C8B-B14F-4D97-AF65-F5344CB8AC3E}">
        <p14:creationId xmlns:p14="http://schemas.microsoft.com/office/powerpoint/2010/main" val="363256395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3401020282"/>
              </p:ext>
            </p:extLst>
          </p:nvPr>
        </p:nvGraphicFramePr>
        <p:xfrm>
          <a:off x="209550" y="2282827"/>
          <a:ext cx="11341319" cy="1706996"/>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hangingPunct="0"/>
                      <a:r>
                        <a:rPr lang="en-US" sz="1100" b="0" i="0" kern="1200" dirty="0">
                          <a:solidFill>
                            <a:schemeClr val="tx1"/>
                          </a:solidFill>
                          <a:effectLst/>
                          <a:latin typeface="+mn-lt"/>
                          <a:ea typeface="+mn-ea"/>
                          <a:cs typeface="+mn-cs"/>
                          <a:hlinkClick r:id="rId2">
                            <a:extLst>
                              <a:ext uri="{A12FA001-AC4F-418D-AE19-62706E023703}">
                                <ahyp:hlinkClr xmlns:ahyp="http://schemas.microsoft.com/office/drawing/2018/hyperlinkcolor" val="tx"/>
                              </a:ext>
                            </a:extLst>
                          </a:hlinkClick>
                        </a:rPr>
                        <a:t>CP-230184</a:t>
                      </a:r>
                      <a:endParaRPr lang="de-DE" sz="1100" b="0" i="0" kern="1200" dirty="0">
                        <a:solidFill>
                          <a:schemeClr val="tx1"/>
                        </a:solidFill>
                        <a:effectLst/>
                        <a:latin typeface="+mn-lt"/>
                        <a:ea typeface="+mn-ea"/>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effectLst/>
                          <a:latin typeface="Arial" panose="020B0604020202020204" pitchFamily="34" charset="0"/>
                          <a:ea typeface="Times New Roman" panose="02020603050405020304" pitchFamily="18" charset="0"/>
                          <a:cs typeface="Arial" panose="020B0604020202020204" pitchFamily="34" charset="0"/>
                        </a:rPr>
                        <a:t>CT aspects of Enhanced support of Non-Public Networks Phase 2</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effectLst/>
                          <a:latin typeface="Arial" panose="020B0604020202020204" pitchFamily="34" charset="0"/>
                          <a:ea typeface="Times New Roman" panose="02020603050405020304" pitchFamily="18" charset="0"/>
                          <a:cs typeface="Arial" panose="020B0604020202020204" pitchFamily="34" charset="0"/>
                        </a:rPr>
                        <a:t>Ericsson</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559112842"/>
                  </a:ext>
                </a:extLst>
              </a:tr>
              <a:tr h="205384">
                <a:tc>
                  <a:txBody>
                    <a:bodyPr/>
                    <a:lstStyle/>
                    <a:p>
                      <a:pPr hangingPunct="0"/>
                      <a:r>
                        <a:rPr lang="en-US" sz="1100" b="0" i="0"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CP-230186</a:t>
                      </a:r>
                      <a:endParaRPr lang="de-DE" sz="1100" b="0" i="0" kern="1200" dirty="0">
                        <a:solidFill>
                          <a:schemeClr val="tx1"/>
                        </a:solidFill>
                        <a:effectLst/>
                        <a:latin typeface="+mn-lt"/>
                        <a:ea typeface="+mn-ea"/>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CT aspects of SEAL data delivery enabler for vertical applications</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Huawei</a:t>
                      </a:r>
                      <a:endParaRPr lang="en-U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205384">
                <a:tc>
                  <a:txBody>
                    <a:bodyPr/>
                    <a:lstStyle/>
                    <a:p>
                      <a:pPr hangingPunct="0"/>
                      <a:r>
                        <a:rPr lang="en-US" sz="1100" b="0" i="0" kern="120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CP-230185</a:t>
                      </a:r>
                      <a:endParaRPr lang="de-DE" sz="1100" b="0" i="0" kern="1200" dirty="0">
                        <a:solidFill>
                          <a:schemeClr val="tx1"/>
                        </a:solidFill>
                        <a:effectLst/>
                        <a:latin typeface="+mn-lt"/>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CT aspects of application layer support for V2X services; Phase 3</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Huawei</a:t>
                      </a: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12045">
                <a:tc>
                  <a:txBody>
                    <a:bodyPr/>
                    <a:lstStyle/>
                    <a:p>
                      <a:pPr algn="l" fontAlgn="b"/>
                      <a:r>
                        <a:rPr lang="en-US" sz="1100" b="0" i="0" kern="1200" dirty="0">
                          <a:solidFill>
                            <a:schemeClr val="tx1"/>
                          </a:solidFill>
                          <a:effectLst/>
                          <a:latin typeface="+mn-lt"/>
                          <a:ea typeface="+mn-ea"/>
                          <a:cs typeface="+mn-cs"/>
                          <a:hlinkClick r:id="rId5">
                            <a:extLst>
                              <a:ext uri="{A12FA001-AC4F-418D-AE19-62706E023703}">
                                <ahyp:hlinkClr xmlns:ahyp="http://schemas.microsoft.com/office/drawing/2018/hyperlinkcolor" val="tx"/>
                              </a:ext>
                            </a:extLst>
                          </a:hlinkClick>
                        </a:rPr>
                        <a:t>CP-230187</a:t>
                      </a:r>
                      <a:endParaRPr lang="de-DE" sz="1100" b="0" i="0" kern="1200" dirty="0">
                        <a:solidFill>
                          <a:schemeClr val="tx1"/>
                        </a:solidFill>
                        <a:effectLst/>
                        <a:latin typeface="+mn-lt"/>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Support for 5WWC Phase 2</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107601">
                <a:tc>
                  <a:txBody>
                    <a:bodyPr/>
                    <a:lstStyle/>
                    <a:p>
                      <a:pPr algn="l" fontAlgn="b"/>
                      <a:r>
                        <a:rPr lang="en-US" sz="1100" b="0" i="0" kern="1200" dirty="0">
                          <a:solidFill>
                            <a:schemeClr val="tx1"/>
                          </a:solidFill>
                          <a:effectLst/>
                          <a:latin typeface="+mn-lt"/>
                          <a:ea typeface="+mn-ea"/>
                          <a:cs typeface="+mn-cs"/>
                          <a:hlinkClick r:id="rId6">
                            <a:extLst>
                              <a:ext uri="{A12FA001-AC4F-418D-AE19-62706E023703}">
                                <ahyp:hlinkClr xmlns:ahyp="http://schemas.microsoft.com/office/drawing/2018/hyperlinkcolor" val="tx"/>
                              </a:ext>
                            </a:extLst>
                          </a:hlinkClick>
                        </a:rPr>
                        <a:t>CP-230188</a:t>
                      </a:r>
                      <a:endParaRPr lang="de-DE" sz="1100" b="0" i="0" kern="1200" dirty="0">
                        <a:solidFill>
                          <a:schemeClr val="tx1"/>
                        </a:solidFill>
                        <a:effectLst/>
                        <a:latin typeface="+mn-lt"/>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Secondary DN authentication and authorization in EPC IWK cases</a:t>
                      </a:r>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Nokia</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07601">
                <a:tc>
                  <a:txBody>
                    <a:bodyPr/>
                    <a:lstStyle/>
                    <a:p>
                      <a:pPr algn="l" fontAlgn="b"/>
                      <a:endParaRPr lang="de-DE" sz="1100" b="0" i="0" kern="1200" dirty="0">
                        <a:solidFill>
                          <a:schemeClr val="tx1"/>
                        </a:solidFill>
                        <a:effectLst/>
                        <a:latin typeface="+mn-lt"/>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83839098"/>
                  </a:ext>
                </a:extLst>
              </a:tr>
              <a:tr h="107601">
                <a:tc>
                  <a:txBody>
                    <a:bodyPr/>
                    <a:lstStyle/>
                    <a:p>
                      <a:pPr algn="l" fontAlgn="b"/>
                      <a:endParaRPr lang="de-DE" sz="1100" b="0" i="0" kern="1200" dirty="0">
                        <a:solidFill>
                          <a:schemeClr val="tx1"/>
                        </a:solidFill>
                        <a:effectLst/>
                        <a:latin typeface="+mn-lt"/>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7413747"/>
                  </a:ext>
                </a:extLst>
              </a:tr>
              <a:tr h="107601">
                <a:tc>
                  <a:txBody>
                    <a:bodyPr/>
                    <a:lstStyle/>
                    <a:p>
                      <a:pPr algn="l" fontAlgn="b"/>
                      <a:endParaRPr lang="de-DE" sz="1100" b="0" i="0" u="none" strike="noStrike" dirty="0">
                        <a:solidFill>
                          <a:srgbClr val="000000"/>
                        </a:solidFill>
                        <a:effectLst/>
                        <a:highlight>
                          <a:srgbClr val="FFFF00"/>
                        </a:highlight>
                        <a:latin typeface="Calibri" panose="020F050202020403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77323198"/>
                  </a:ext>
                </a:extLst>
              </a:tr>
            </a:tbl>
          </a:graphicData>
        </a:graphic>
      </p:graphicFrame>
    </p:spTree>
    <p:extLst>
      <p:ext uri="{BB962C8B-B14F-4D97-AF65-F5344CB8AC3E}">
        <p14:creationId xmlns:p14="http://schemas.microsoft.com/office/powerpoint/2010/main" val="158815098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642209162"/>
              </p:ext>
            </p:extLst>
          </p:nvPr>
        </p:nvGraphicFramePr>
        <p:xfrm>
          <a:off x="657054" y="1816740"/>
          <a:ext cx="10178859" cy="3181464"/>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807046">
                  <a:extLst>
                    <a:ext uri="{9D8B030D-6E8A-4147-A177-3AD203B41FA5}">
                      <a16:colId xmlns:a16="http://schemas.microsoft.com/office/drawing/2014/main" val="20005"/>
                    </a:ext>
                  </a:extLst>
                </a:gridCol>
                <a:gridCol w="665920">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MCOver5MBS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a:solidFill>
                            <a:srgbClr val="000000"/>
                          </a:solidFill>
                          <a:effectLst/>
                          <a:latin typeface="Arial" panose="020B0604020202020204" pitchFamily="34" charset="0"/>
                          <a:ea typeface="+mn-ea"/>
                          <a:cs typeface="+mn-cs"/>
                        </a:rPr>
                        <a:t>15.12.2023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MCOver5GProSe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a:solidFill>
                            <a:srgbClr val="000000"/>
                          </a:solidFill>
                          <a:effectLst/>
                          <a:latin typeface="Arial" panose="020B0604020202020204" pitchFamily="34" charset="0"/>
                          <a:ea typeface="+mn-ea"/>
                          <a:cs typeface="+mn-cs"/>
                        </a:rPr>
                        <a:t>15.12.2023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970059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16.12.2022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65%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Stage-3 5GS NAS protocol development 18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Stage-3 SAE Protocol Development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SAES18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960009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Protocol enhancements for Mission Critical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MPS for </a:t>
                      </a:r>
                      <a:r>
                        <a:rPr lang="de-DE" sz="1000" b="1" i="0" u="none" strike="noStrike" kern="1200" dirty="0" err="1">
                          <a:solidFill>
                            <a:srgbClr val="000000"/>
                          </a:solidFill>
                          <a:effectLst/>
                          <a:latin typeface="Arial" panose="020B0604020202020204" pitchFamily="34" charset="0"/>
                          <a:ea typeface="+mn-ea"/>
                          <a:cs typeface="+mn-cs"/>
                        </a:rPr>
                        <a:t>Supplementary</a:t>
                      </a:r>
                      <a:r>
                        <a:rPr lang="de-DE" sz="1000" b="1" i="0" u="none" strike="noStrike" kern="1200" dirty="0">
                          <a:solidFill>
                            <a:srgbClr val="000000"/>
                          </a:solidFill>
                          <a:effectLst/>
                          <a:latin typeface="Arial" panose="020B0604020202020204" pitchFamily="34" charset="0"/>
                          <a:ea typeface="+mn-ea"/>
                          <a:cs typeface="+mn-cs"/>
                        </a:rPr>
                        <a:t>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err="1">
                          <a:solidFill>
                            <a:srgbClr val="000000"/>
                          </a:solidFill>
                          <a:effectLst/>
                          <a:latin typeface="Arial" panose="020B0604020202020204" pitchFamily="34" charset="0"/>
                          <a:ea typeface="+mn-ea"/>
                          <a:cs typeface="+mn-cs"/>
                        </a:rPr>
                        <a:t>MPSSupServ</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12.12.2022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fontAlgn="t"/>
                      <a:r>
                        <a:rPr lang="de-DE" sz="1000" b="1" i="0" u="none" strike="noStrike" kern="1200" dirty="0">
                          <a:solidFill>
                            <a:srgbClr val="000000"/>
                          </a:solidFill>
                          <a:effectLst/>
                          <a:latin typeface="Arial" panose="020B0604020202020204" pitchFamily="34" charset="0"/>
                          <a:ea typeface="+mn-ea"/>
                          <a:cs typeface="+mn-cs"/>
                        </a:rPr>
                        <a:t>85%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r">
                        <a:lnSpc>
                          <a:spcPct val="107000"/>
                        </a:lnSpc>
                      </a:pPr>
                      <a:r>
                        <a:rPr lang="en-US" sz="1000" b="0" i="0" u="none" strike="noStrike" kern="1200" dirty="0">
                          <a:solidFill>
                            <a:srgbClr val="000000"/>
                          </a:solidFill>
                          <a:effectLst/>
                          <a:latin typeface="Arial" panose="020B0604020202020204" pitchFamily="34" charset="0"/>
                          <a:ea typeface="+mn-ea"/>
                          <a:cs typeface="+mn-cs"/>
                        </a:rPr>
                        <a:t>indicated after the meeting</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6906362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a:t>
            </a:r>
            <a:r>
              <a:rPr lang="fi-FI" altLang="de-DE" sz="1000" dirty="0" err="1">
                <a:latin typeface="Arial" panose="020B0604020202020204" pitchFamily="34" charset="0"/>
                <a:cs typeface="Arial" panose="020B0604020202020204" pitchFamily="34" charset="0"/>
              </a:rPr>
              <a:t>completion</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a:t>
            </a:r>
            <a:r>
              <a:rPr lang="fi-FI" altLang="de-DE" sz="1000" dirty="0" err="1">
                <a:latin typeface="Arial" panose="020B0604020202020204" pitchFamily="34" charset="0"/>
                <a:cs typeface="Arial" panose="020B0604020202020204" pitchFamily="34" charset="0"/>
              </a:rPr>
              <a:t>time</a:t>
            </a:r>
            <a:r>
              <a:rPr lang="fi-FI" altLang="de-DE" sz="1000" dirty="0">
                <a:latin typeface="Arial" panose="020B0604020202020204" pitchFamily="34" charset="0"/>
              </a:rPr>
              <a:t>, </a:t>
            </a:r>
            <a:r>
              <a:rPr lang="fi-FI" altLang="de-DE" sz="1000" dirty="0" err="1">
                <a:latin typeface="Arial" panose="020B0604020202020204" pitchFamily="34" charset="0"/>
              </a:rPr>
              <a:t>requires</a:t>
            </a:r>
            <a:r>
              <a:rPr lang="fi-FI" altLang="de-DE" sz="1000" dirty="0">
                <a:latin typeface="Arial" panose="020B0604020202020204" pitchFamily="34" charset="0"/>
              </a:rPr>
              <a:t> </a:t>
            </a:r>
            <a:r>
              <a:rPr lang="fi-FI" altLang="de-DE" sz="1000" dirty="0" err="1">
                <a:latin typeface="Arial" panose="020B0604020202020204" pitchFamily="34" charset="0"/>
              </a:rPr>
              <a:t>exception</a:t>
            </a:r>
            <a:r>
              <a:rPr lang="fi-FI" altLang="de-DE" sz="1000" dirty="0">
                <a:latin typeface="Arial" panose="020B0604020202020204" pitchFamily="34" charset="0"/>
              </a:rPr>
              <a:t> </a:t>
            </a:r>
            <a:r>
              <a:rPr lang="fi-FI" altLang="de-DE" sz="1000" dirty="0" err="1">
                <a:latin typeface="Arial" panose="020B0604020202020204" pitchFamily="34" charset="0"/>
              </a:rPr>
              <a:t>sheet</a:t>
            </a:r>
            <a:endParaRPr lang="fi-FI" altLang="de-DE" sz="1000" dirty="0">
              <a:latin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962543422"/>
              </p:ext>
            </p:extLst>
          </p:nvPr>
        </p:nvGraphicFramePr>
        <p:xfrm>
          <a:off x="657054" y="1816740"/>
          <a:ext cx="10178859" cy="3194650"/>
        </p:xfrm>
        <a:graphic>
          <a:graphicData uri="http://schemas.openxmlformats.org/drawingml/2006/table">
            <a:tbl>
              <a:tblPr firstRow="1" firstCol="1" bandRow="1"/>
              <a:tblGrid>
                <a:gridCol w="664501">
                  <a:extLst>
                    <a:ext uri="{9D8B030D-6E8A-4147-A177-3AD203B41FA5}">
                      <a16:colId xmlns:a16="http://schemas.microsoft.com/office/drawing/2014/main" val="20000"/>
                    </a:ext>
                  </a:extLst>
                </a:gridCol>
                <a:gridCol w="3942214">
                  <a:extLst>
                    <a:ext uri="{9D8B030D-6E8A-4147-A177-3AD203B41FA5}">
                      <a16:colId xmlns:a16="http://schemas.microsoft.com/office/drawing/2014/main" val="20001"/>
                    </a:ext>
                  </a:extLst>
                </a:gridCol>
                <a:gridCol w="1220617">
                  <a:extLst>
                    <a:ext uri="{9D8B030D-6E8A-4147-A177-3AD203B41FA5}">
                      <a16:colId xmlns:a16="http://schemas.microsoft.com/office/drawing/2014/main" val="20002"/>
                    </a:ext>
                  </a:extLst>
                </a:gridCol>
                <a:gridCol w="681522">
                  <a:extLst>
                    <a:ext uri="{9D8B030D-6E8A-4147-A177-3AD203B41FA5}">
                      <a16:colId xmlns:a16="http://schemas.microsoft.com/office/drawing/2014/main" val="20003"/>
                    </a:ext>
                  </a:extLst>
                </a:gridCol>
                <a:gridCol w="559543">
                  <a:extLst>
                    <a:ext uri="{9D8B030D-6E8A-4147-A177-3AD203B41FA5}">
                      <a16:colId xmlns:a16="http://schemas.microsoft.com/office/drawing/2014/main" val="20004"/>
                    </a:ext>
                  </a:extLst>
                </a:gridCol>
                <a:gridCol w="727669">
                  <a:extLst>
                    <a:ext uri="{9D8B030D-6E8A-4147-A177-3AD203B41FA5}">
                      <a16:colId xmlns:a16="http://schemas.microsoft.com/office/drawing/2014/main" val="20005"/>
                    </a:ext>
                  </a:extLst>
                </a:gridCol>
                <a:gridCol w="745297">
                  <a:extLst>
                    <a:ext uri="{9D8B030D-6E8A-4147-A177-3AD203B41FA5}">
                      <a16:colId xmlns:a16="http://schemas.microsoft.com/office/drawing/2014/main" val="20006"/>
                    </a:ext>
                  </a:extLst>
                </a:gridCol>
                <a:gridCol w="603512">
                  <a:extLst>
                    <a:ext uri="{9D8B030D-6E8A-4147-A177-3AD203B41FA5}">
                      <a16:colId xmlns:a16="http://schemas.microsoft.com/office/drawing/2014/main" val="20007"/>
                    </a:ext>
                  </a:extLst>
                </a:gridCol>
                <a:gridCol w="1033984">
                  <a:extLst>
                    <a:ext uri="{9D8B030D-6E8A-4147-A177-3AD203B41FA5}">
                      <a16:colId xmlns:a16="http://schemas.microsoft.com/office/drawing/2014/main" val="20008"/>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970035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IMS Stage-3 IETF Protocol Alignment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IMSProtoc18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800" b="0" i="0" u="none" strike="noStrike" kern="1200" dirty="0">
                        <a:solidFill>
                          <a:srgbClr val="000000"/>
                        </a:solidFill>
                        <a:effectLst/>
                        <a:latin typeface="Arial" panose="020B0604020202020204" pitchFamily="34" charset="0"/>
                        <a:ea typeface="+mn-ea"/>
                        <a:cs typeface="+mn-cs"/>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000" dirty="0">
                        <a:effectLst/>
                        <a:latin typeface="Arial "/>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26243881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412</TotalTime>
  <Words>2079</Words>
  <Application>Microsoft Office PowerPoint</Application>
  <PresentationFormat>Widescreen</PresentationFormat>
  <Paragraphs>541</Paragraphs>
  <Slides>27</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Arial</vt:lpstr>
      <vt:lpstr>Arial </vt:lpstr>
      <vt:lpstr>Calibri</vt:lpstr>
      <vt:lpstr>Calibri Light</vt:lpstr>
      <vt:lpstr>Times New Roman</vt:lpstr>
      <vt:lpstr>Office Theme</vt:lpstr>
      <vt:lpstr>Custom Design</vt:lpstr>
      <vt:lpstr>CT WG1 Status Report  to TSG CT#99</vt:lpstr>
      <vt:lpstr>TSG CT WG1 Officials</vt:lpstr>
      <vt:lpstr>Meeting Calendar</vt:lpstr>
      <vt:lpstr>TSG CT WG1 Statistics</vt:lpstr>
      <vt:lpstr>New agreed  Study/Work Items led by CT1</vt:lpstr>
      <vt:lpstr>New agreed  Study/Work Items led by CT1</vt:lpstr>
      <vt:lpstr>Revised Study/Work Items led by CT1</vt:lpstr>
      <vt:lpstr>Work Plan Rel-18</vt:lpstr>
      <vt:lpstr>Work Plan Rel-18</vt:lpstr>
      <vt:lpstr>Work Plan Rel-18</vt:lpstr>
      <vt:lpstr>Work Plan Rel-18</vt:lpstr>
      <vt:lpstr>TS/TR sent to CT plenary</vt:lpstr>
      <vt:lpstr>Work Item Exception Sheets </vt:lpstr>
      <vt:lpstr>Status of older releases</vt:lpstr>
      <vt:lpstr>Release 16 Status</vt:lpstr>
      <vt:lpstr>Backward Incompatible Changes Rel-16</vt:lpstr>
      <vt:lpstr>Release 17 Status </vt:lpstr>
      <vt:lpstr>Backward Incompatible Changes Rel-17</vt:lpstr>
      <vt:lpstr>Backward Incompatible Changes Rel-17</vt:lpstr>
      <vt:lpstr>Release 18 Status </vt:lpstr>
      <vt:lpstr>For Information to CT</vt:lpstr>
      <vt:lpstr>For Action to CT</vt:lpstr>
      <vt:lpstr>Some stats, agreed CRs/pCRs</vt:lpstr>
      <vt:lpstr>Acknowledgement</vt:lpstr>
      <vt:lpstr>Annex</vt:lpstr>
      <vt:lpstr>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 Leis (Nokia)</cp:lastModifiedBy>
  <cp:revision>1218</cp:revision>
  <dcterms:created xsi:type="dcterms:W3CDTF">2010-02-05T13:52:04Z</dcterms:created>
  <dcterms:modified xsi:type="dcterms:W3CDTF">2023-03-10T13:55:02Z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