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479" r:id="rId3"/>
    <p:sldId id="523" r:id="rId4"/>
    <p:sldId id="532" r:id="rId5"/>
    <p:sldId id="555" r:id="rId6"/>
    <p:sldId id="557" r:id="rId7"/>
    <p:sldId id="558" r:id="rId8"/>
    <p:sldId id="561" r:id="rId9"/>
    <p:sldId id="560" r:id="rId10"/>
    <p:sldId id="573" r:id="rId11"/>
    <p:sldId id="586" r:id="rId12"/>
    <p:sldId id="1124" r:id="rId13"/>
    <p:sldId id="1125" r:id="rId14"/>
    <p:sldId id="1129" r:id="rId15"/>
    <p:sldId id="1128" r:id="rId16"/>
    <p:sldId id="574" r:id="rId17"/>
    <p:sldId id="580" r:id="rId18"/>
    <p:sldId id="533" r:id="rId19"/>
    <p:sldId id="563" r:id="rId20"/>
    <p:sldId id="1126" r:id="rId21"/>
    <p:sldId id="1127" r:id="rId22"/>
    <p:sldId id="477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971" autoAdjust="0"/>
    <p:restoredTop sz="99112" autoAdjust="0"/>
  </p:normalViewPr>
  <p:slideViewPr>
    <p:cSldViewPr snapToGrid="0">
      <p:cViewPr varScale="1">
        <p:scale>
          <a:sx n="65" d="100"/>
          <a:sy n="65" d="100"/>
        </p:scale>
        <p:origin x="84" y="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4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154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5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086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6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758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812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8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17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CT#98-e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 – 12th – 14th December 2022</a:t>
            </a: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CP-223259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usana.fernandez@ericsson.com" TargetMode="External"/><Relationship Id="rId11" Type="http://schemas.openxmlformats.org/officeDocument/2006/relationships/image" Target="../media/image15.jpeg"/><Relationship Id="rId5" Type="http://schemas.openxmlformats.org/officeDocument/2006/relationships/hyperlink" Target="mailto:n.tangudu@samsung.com" TargetMode="External"/><Relationship Id="rId10" Type="http://schemas.openxmlformats.org/officeDocument/2006/relationships/hyperlink" Target="mailto:Dongwook.Kim@etsi.org" TargetMode="External"/><Relationship Id="rId4" Type="http://schemas.openxmlformats.org/officeDocument/2006/relationships/hyperlink" Target="mailto:yanyali@huawei.com" TargetMode="External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hyperlink" Target="mailto:songyue@chinamobile.com" TargetMode="External"/><Relationship Id="rId10" Type="http://schemas.openxmlformats.org/officeDocument/2006/relationships/image" Target="../media/image19.jpeg"/><Relationship Id="rId4" Type="http://schemas.openxmlformats.org/officeDocument/2006/relationships/hyperlink" Target="mailto:peter.schmitt@huawei.com" TargetMode="External"/><Relationship Id="rId9" Type="http://schemas.openxmlformats.org/officeDocument/2006/relationships/hyperlink" Target="mailto:iroshi.ishikawa.ev@nttdocomo.com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CT#98-e Administrivia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timeline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69728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Still on track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3AF530A-1973-43F3-8673-FFABFF175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21" y="2239330"/>
            <a:ext cx="8887358" cy="3584742"/>
          </a:xfrm>
          <a:prstGeom prst="rect">
            <a:avLst/>
          </a:prstGeom>
        </p:spPr>
      </p:pic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4208B516-9991-409B-A85D-A03EE686A8AA}"/>
              </a:ext>
            </a:extLst>
          </p:cNvPr>
          <p:cNvSpPr/>
          <p:nvPr/>
        </p:nvSpPr>
        <p:spPr>
          <a:xfrm>
            <a:off x="4046165" y="5261896"/>
            <a:ext cx="2579224" cy="413914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>
                <a:solidFill>
                  <a:schemeClr val="tx1"/>
                </a:solidFill>
              </a:rPr>
              <a:t>Early</a:t>
            </a:r>
            <a:r>
              <a:rPr lang="fr-FR" sz="1400" dirty="0">
                <a:solidFill>
                  <a:schemeClr val="tx1"/>
                </a:solidFill>
              </a:rPr>
              <a:t>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3C972577-2F8E-4F44-832D-67748A90593D}"/>
              </a:ext>
            </a:extLst>
          </p:cNvPr>
          <p:cNvSpPr/>
          <p:nvPr/>
        </p:nvSpPr>
        <p:spPr>
          <a:xfrm>
            <a:off x="6400800" y="5741086"/>
            <a:ext cx="3113064" cy="413914"/>
          </a:xfrm>
          <a:prstGeom prst="chevr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Normative </a:t>
            </a:r>
            <a:r>
              <a:rPr lang="fr-FR" sz="1400" dirty="0" err="1">
                <a:solidFill>
                  <a:schemeClr val="tx1"/>
                </a:solidFill>
              </a:rPr>
              <a:t>work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2" name="Flèche : chevron 11">
            <a:extLst>
              <a:ext uri="{FF2B5EF4-FFF2-40B4-BE49-F238E27FC236}">
                <a16:creationId xmlns:a16="http://schemas.microsoft.com/office/drawing/2014/main" id="{CF0573A3-4027-493C-8A9C-BEF8F0BD1A26}"/>
              </a:ext>
            </a:extLst>
          </p:cNvPr>
          <p:cNvSpPr/>
          <p:nvPr/>
        </p:nvSpPr>
        <p:spPr>
          <a:xfrm>
            <a:off x="6400800" y="5264769"/>
            <a:ext cx="1631639" cy="413914"/>
          </a:xfrm>
          <a:prstGeom prst="chevron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Rel-18 </a:t>
            </a:r>
            <a:r>
              <a:rPr lang="fr-FR" sz="1400" dirty="0" err="1">
                <a:solidFill>
                  <a:schemeClr val="tx1"/>
                </a:solidFill>
              </a:rPr>
              <a:t>Studies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13" name="Flèche : chevron 12">
            <a:extLst>
              <a:ext uri="{FF2B5EF4-FFF2-40B4-BE49-F238E27FC236}">
                <a16:creationId xmlns:a16="http://schemas.microsoft.com/office/drawing/2014/main" id="{BF361C68-24B9-4E8F-8D73-3D9B1B053949}"/>
              </a:ext>
            </a:extLst>
          </p:cNvPr>
          <p:cNvSpPr/>
          <p:nvPr/>
        </p:nvSpPr>
        <p:spPr>
          <a:xfrm>
            <a:off x="4046165" y="5738982"/>
            <a:ext cx="2579224" cy="413914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solidFill>
                  <a:schemeClr val="tx1"/>
                </a:solidFill>
              </a:rPr>
              <a:t>Non-SA/RAN </a:t>
            </a:r>
            <a:r>
              <a:rPr lang="fr-FR" sz="1400" dirty="0" err="1">
                <a:solidFill>
                  <a:schemeClr val="tx1"/>
                </a:solidFill>
              </a:rPr>
              <a:t>dependent</a:t>
            </a:r>
            <a:r>
              <a:rPr lang="fr-FR" sz="1400" dirty="0">
                <a:solidFill>
                  <a:schemeClr val="tx1"/>
                </a:solidFill>
              </a:rPr>
              <a:t> (e.g. TEI18)</a:t>
            </a:r>
          </a:p>
        </p:txBody>
      </p:sp>
      <p:sp>
        <p:nvSpPr>
          <p:cNvPr id="14" name="Flèche : chevron 13">
            <a:extLst>
              <a:ext uri="{FF2B5EF4-FFF2-40B4-BE49-F238E27FC236}">
                <a16:creationId xmlns:a16="http://schemas.microsoft.com/office/drawing/2014/main" id="{860CC448-509D-4CB0-AC23-951998BB4C91}"/>
              </a:ext>
            </a:extLst>
          </p:cNvPr>
          <p:cNvSpPr/>
          <p:nvPr/>
        </p:nvSpPr>
        <p:spPr>
          <a:xfrm>
            <a:off x="3224463" y="4515641"/>
            <a:ext cx="2422358" cy="413914"/>
          </a:xfrm>
          <a:prstGeom prst="chevron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Rel-17 consolidation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F1A0C831-5A35-444B-9069-9F77629FFED4}"/>
              </a:ext>
            </a:extLst>
          </p:cNvPr>
          <p:cNvSpPr/>
          <p:nvPr/>
        </p:nvSpPr>
        <p:spPr>
          <a:xfrm>
            <a:off x="5389645" y="2841456"/>
            <a:ext cx="514351" cy="4139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81310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695547-0E6A-4D12-BC1D-77B2A682E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Rel-17 </a:t>
            </a:r>
            <a:r>
              <a:rPr lang="fr-FR" dirty="0" err="1"/>
              <a:t>frozen</a:t>
            </a:r>
            <a:r>
              <a:rPr lang="fr-FR" dirty="0"/>
              <a:t> at CT#96			2/2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92AD42-8F4E-4917-9C36-E146E019DD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87038" cy="4351338"/>
          </a:xfrm>
        </p:spPr>
        <p:txBody>
          <a:bodyPr/>
          <a:lstStyle/>
          <a:p>
            <a:r>
              <a:rPr lang="en-US" sz="3200" dirty="0"/>
              <a:t>FASMO rule MUST be enforced.</a:t>
            </a:r>
          </a:p>
          <a:p>
            <a:pPr lvl="1"/>
            <a:r>
              <a:rPr lang="en-US" sz="2800" dirty="0"/>
              <a:t>Non-FASMO shouldn't be approved</a:t>
            </a:r>
          </a:p>
          <a:p>
            <a:r>
              <a:rPr lang="en-US" sz="3200" dirty="0"/>
              <a:t>Protocols should be modified only if deemed required</a:t>
            </a:r>
          </a:p>
          <a:p>
            <a:pPr lvl="1"/>
            <a:r>
              <a:rPr lang="en-US" sz="2800" dirty="0"/>
              <a:t>Aim: limit impacts on current implementation of Rel-17 specifications</a:t>
            </a:r>
          </a:p>
          <a:p>
            <a:r>
              <a:rPr lang="en-US" sz="3200" dirty="0"/>
              <a:t>Feature introduction/modification MUT be proposed for Rel-18</a:t>
            </a:r>
          </a:p>
          <a:p>
            <a:pPr lvl="1"/>
            <a:r>
              <a:rPr lang="en-US" sz="2800" dirty="0"/>
              <a:t>"TEI-18" should be used when no other WI code can be used.</a:t>
            </a:r>
          </a:p>
        </p:txBody>
      </p:sp>
    </p:spTree>
    <p:extLst>
      <p:ext uri="{BB962C8B-B14F-4D97-AF65-F5344CB8AC3E}">
        <p14:creationId xmlns:p14="http://schemas.microsoft.com/office/powerpoint/2010/main" val="21958980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D4994-E64C-4951-9852-6EE90777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288F4D-4398-4AB2-B41A-80C449B26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freeze dates </a:t>
            </a:r>
          </a:p>
          <a:p>
            <a:pPr lvl="1"/>
            <a:r>
              <a:rPr lang="fr-FR" dirty="0"/>
              <a:t>Stage 2: March '23 (TSG#99)</a:t>
            </a:r>
          </a:p>
          <a:p>
            <a:pPr lvl="1"/>
            <a:r>
              <a:rPr lang="fr-FR" dirty="0"/>
              <a:t>Stage 3: </a:t>
            </a:r>
            <a:r>
              <a:rPr lang="fr-FR" dirty="0" err="1"/>
              <a:t>December</a:t>
            </a:r>
            <a:r>
              <a:rPr lang="fr-FR" dirty="0"/>
              <a:t> '23 (TSG#102)</a:t>
            </a:r>
          </a:p>
          <a:p>
            <a:pPr lvl="1"/>
            <a:r>
              <a:rPr lang="fr-FR" dirty="0"/>
              <a:t>ASN.1/</a:t>
            </a:r>
            <a:r>
              <a:rPr lang="fr-FR" dirty="0" err="1"/>
              <a:t>OpenAPI</a:t>
            </a:r>
            <a:r>
              <a:rPr lang="fr-FR" dirty="0"/>
              <a:t>: March '24 (TSG#103)</a:t>
            </a:r>
          </a:p>
          <a:p>
            <a:pPr lvl="1"/>
            <a:endParaRPr lang="fr-FR" dirty="0"/>
          </a:p>
          <a:p>
            <a:r>
              <a:rPr lang="fr-FR" dirty="0"/>
              <a:t>Discussion on Release 18 stage 2 extension at SA#98</a:t>
            </a:r>
          </a:p>
          <a:p>
            <a:pPr lvl="1"/>
            <a:r>
              <a:rPr lang="fr-FR" dirty="0"/>
              <a:t>Possible </a:t>
            </a:r>
            <a:r>
              <a:rPr lang="fr-FR" dirty="0" err="1"/>
              <a:t>outcomes</a:t>
            </a:r>
            <a:r>
              <a:rPr lang="fr-FR" dirty="0"/>
              <a:t>:</a:t>
            </a:r>
          </a:p>
          <a:p>
            <a:pPr lvl="2"/>
            <a:r>
              <a:rPr lang="fr-FR" dirty="0"/>
              <a:t>No shift of the Stage 2 freeze date, WI exception for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work</a:t>
            </a:r>
            <a:endParaRPr lang="fr-FR" dirty="0"/>
          </a:p>
          <a:p>
            <a:pPr lvl="2"/>
            <a:r>
              <a:rPr lang="fr-FR" dirty="0"/>
              <a:t>Shit the stage 2 freeze date by </a:t>
            </a:r>
            <a:r>
              <a:rPr lang="fr-FR" dirty="0">
                <a:solidFill>
                  <a:srgbClr val="FF0000"/>
                </a:solidFill>
              </a:rPr>
              <a:t>X</a:t>
            </a:r>
            <a:r>
              <a:rPr lang="fr-FR" dirty="0"/>
              <a:t> </a:t>
            </a:r>
            <a:r>
              <a:rPr lang="fr-FR" dirty="0" err="1"/>
              <a:t>Months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828294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E40B5-AFEB-4284-A4EC-27789C40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possible Rel-18  Stage 2 extension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964A7-793A-4B55-921C-A3D9E083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7491" cy="4351338"/>
          </a:xfrm>
        </p:spPr>
        <p:txBody>
          <a:bodyPr/>
          <a:lstStyle/>
          <a:p>
            <a:r>
              <a:rPr lang="fr-FR" dirty="0" err="1"/>
              <a:t>Hardline</a:t>
            </a:r>
            <a:r>
              <a:rPr lang="fr-FR" dirty="0"/>
              <a:t>:</a:t>
            </a:r>
          </a:p>
          <a:p>
            <a:pPr lvl="1"/>
            <a:r>
              <a:rPr lang="fr-FR" dirty="0" err="1"/>
              <a:t>Ensure</a:t>
            </a:r>
            <a:r>
              <a:rPr lang="fr-FR" dirty="0"/>
              <a:t> 9 </a:t>
            </a:r>
            <a:r>
              <a:rPr lang="fr-FR" dirty="0" err="1"/>
              <a:t>months</a:t>
            </a:r>
            <a:r>
              <a:rPr lang="fr-FR" dirty="0"/>
              <a:t> </a:t>
            </a:r>
            <a:r>
              <a:rPr lang="fr-FR" dirty="0" err="1"/>
              <a:t>between</a:t>
            </a:r>
            <a:r>
              <a:rPr lang="fr-FR" dirty="0"/>
              <a:t> stage 2 freeze and the stage 3 freeze</a:t>
            </a:r>
          </a:p>
          <a:p>
            <a:pPr lvl="2"/>
            <a:r>
              <a:rPr lang="fr-FR" dirty="0"/>
              <a:t>To </a:t>
            </a:r>
            <a:r>
              <a:rPr lang="fr-FR" dirty="0" err="1"/>
              <a:t>grant</a:t>
            </a:r>
            <a:r>
              <a:rPr lang="fr-FR" dirty="0"/>
              <a:t> </a:t>
            </a:r>
            <a:r>
              <a:rPr lang="fr-FR" dirty="0" err="1"/>
              <a:t>enough</a:t>
            </a:r>
            <a:r>
              <a:rPr lang="fr-FR" dirty="0"/>
              <a:t> time for TSG cross-coordination</a:t>
            </a:r>
          </a:p>
          <a:p>
            <a:pPr lvl="1"/>
            <a:r>
              <a:rPr lang="fr-FR" dirty="0" err="1"/>
              <a:t>Ensure</a:t>
            </a:r>
            <a:r>
              <a:rPr lang="fr-FR" dirty="0"/>
              <a:t> 3 </a:t>
            </a:r>
            <a:r>
              <a:rPr lang="fr-FR" dirty="0" err="1"/>
              <a:t>months</a:t>
            </a:r>
            <a:r>
              <a:rPr lang="fr-FR" dirty="0"/>
              <a:t> </a:t>
            </a:r>
            <a:r>
              <a:rPr lang="fr-FR" dirty="0" err="1"/>
              <a:t>between</a:t>
            </a:r>
            <a:r>
              <a:rPr lang="fr-FR" dirty="0"/>
              <a:t> stage 3 freeze and ASN.1/</a:t>
            </a:r>
            <a:r>
              <a:rPr lang="fr-FR" dirty="0" err="1"/>
              <a:t>OpenAPI</a:t>
            </a:r>
            <a:r>
              <a:rPr lang="fr-FR" dirty="0"/>
              <a:t> freeze</a:t>
            </a:r>
          </a:p>
          <a:p>
            <a:pPr lvl="2"/>
            <a:r>
              <a:rPr lang="fr-FR" dirty="0"/>
              <a:t>To </a:t>
            </a:r>
            <a:r>
              <a:rPr lang="fr-FR" dirty="0" err="1"/>
              <a:t>avoid</a:t>
            </a:r>
            <a:r>
              <a:rPr lang="fr-FR" dirty="0"/>
              <a:t> </a:t>
            </a:r>
            <a:r>
              <a:rPr lang="fr-FR" dirty="0" err="1"/>
              <a:t>protocol</a:t>
            </a:r>
            <a:r>
              <a:rPr lang="fr-FR" dirty="0"/>
              <a:t> non-</a:t>
            </a:r>
            <a:r>
              <a:rPr lang="fr-FR" dirty="0" err="1"/>
              <a:t>backward</a:t>
            </a:r>
            <a:r>
              <a:rPr lang="fr-FR" dirty="0"/>
              <a:t> compatible change</a:t>
            </a:r>
          </a:p>
          <a:p>
            <a:r>
              <a:rPr lang="fr-FR" dirty="0"/>
              <a:t>If Stage 2 freeze date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maintained</a:t>
            </a:r>
            <a:endParaRPr lang="fr-FR" dirty="0"/>
          </a:p>
          <a:p>
            <a:pPr lvl="1"/>
            <a:r>
              <a:rPr lang="fr-FR" dirty="0"/>
              <a:t>The </a:t>
            </a:r>
            <a:r>
              <a:rPr lang="fr-FR" dirty="0" err="1"/>
              <a:t>number</a:t>
            </a:r>
            <a:r>
              <a:rPr lang="fr-FR" dirty="0"/>
              <a:t> of Stage 2 WI exceptions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remain</a:t>
            </a:r>
            <a:r>
              <a:rPr lang="fr-FR" dirty="0"/>
              <a:t> "</a:t>
            </a:r>
            <a:r>
              <a:rPr lang="fr-FR" dirty="0" err="1"/>
              <a:t>under</a:t>
            </a:r>
            <a:r>
              <a:rPr lang="fr-FR" dirty="0"/>
              <a:t> control"</a:t>
            </a:r>
          </a:p>
          <a:p>
            <a:pPr lvl="2"/>
            <a:r>
              <a:rPr lang="fr-FR" dirty="0" err="1"/>
              <a:t>Having</a:t>
            </a:r>
            <a:r>
              <a:rPr lang="fr-FR" dirty="0"/>
              <a:t> </a:t>
            </a:r>
            <a:r>
              <a:rPr lang="fr-FR" dirty="0" err="1"/>
              <a:t>too</a:t>
            </a:r>
            <a:r>
              <a:rPr lang="fr-FR" dirty="0"/>
              <a:t> </a:t>
            </a:r>
            <a:r>
              <a:rPr lang="fr-FR" dirty="0" err="1"/>
              <a:t>many</a:t>
            </a:r>
            <a:r>
              <a:rPr lang="fr-FR" dirty="0"/>
              <a:t> stage 2 WI exceptions </a:t>
            </a:r>
            <a:r>
              <a:rPr lang="fr-FR" dirty="0" err="1"/>
              <a:t>would</a:t>
            </a:r>
            <a:r>
              <a:rPr lang="fr-FR" dirty="0"/>
              <a:t> </a:t>
            </a:r>
            <a:r>
              <a:rPr lang="fr-FR" dirty="0" err="1"/>
              <a:t>mean</a:t>
            </a:r>
            <a:r>
              <a:rPr lang="fr-FR" dirty="0"/>
              <a:t> a stage 3 </a:t>
            </a:r>
            <a:r>
              <a:rPr lang="fr-FR" dirty="0" err="1"/>
              <a:t>done</a:t>
            </a:r>
            <a:r>
              <a:rPr lang="fr-FR" dirty="0"/>
              <a:t> in </a:t>
            </a:r>
            <a:r>
              <a:rPr lang="fr-FR" dirty="0" err="1"/>
              <a:t>only</a:t>
            </a:r>
            <a:r>
              <a:rPr lang="fr-FR" dirty="0"/>
              <a:t> 6 </a:t>
            </a:r>
            <a:r>
              <a:rPr lang="fr-FR" dirty="0" err="1"/>
              <a:t>months</a:t>
            </a:r>
            <a:r>
              <a:rPr lang="fr-FR" dirty="0"/>
              <a:t> </a:t>
            </a:r>
          </a:p>
          <a:p>
            <a:r>
              <a:rPr lang="fr-FR" dirty="0"/>
              <a:t>If Stage 2 freeze date </a:t>
            </a:r>
            <a:r>
              <a:rPr lang="fr-FR" dirty="0" err="1"/>
              <a:t>shifted</a:t>
            </a:r>
            <a:r>
              <a:rPr lang="fr-FR" dirty="0"/>
              <a:t> by </a:t>
            </a:r>
            <a:r>
              <a:rPr lang="fr-FR" dirty="0">
                <a:solidFill>
                  <a:srgbClr val="FF0000"/>
                </a:solidFill>
              </a:rPr>
              <a:t>X</a:t>
            </a:r>
            <a:r>
              <a:rPr lang="fr-FR" dirty="0"/>
              <a:t> </a:t>
            </a:r>
            <a:r>
              <a:rPr lang="fr-FR" dirty="0" err="1"/>
              <a:t>months</a:t>
            </a:r>
            <a:endParaRPr lang="fr-FR" dirty="0"/>
          </a:p>
          <a:p>
            <a:pPr lvl="1"/>
            <a:r>
              <a:rPr lang="fr-FR" dirty="0"/>
              <a:t>Stage 3 </a:t>
            </a:r>
            <a:r>
              <a:rPr lang="fr-FR" b="1" u="sng" dirty="0"/>
              <a:t>AND</a:t>
            </a:r>
            <a:r>
              <a:rPr lang="fr-FR" dirty="0"/>
              <a:t> ASN.1/</a:t>
            </a:r>
            <a:r>
              <a:rPr lang="fr-FR" dirty="0" err="1"/>
              <a:t>OpenAPI</a:t>
            </a:r>
            <a:r>
              <a:rPr lang="fr-FR" dirty="0"/>
              <a:t> freeze dates MUST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shifted</a:t>
            </a:r>
            <a:r>
              <a:rPr lang="fr-FR" dirty="0"/>
              <a:t> by </a:t>
            </a:r>
            <a:r>
              <a:rPr lang="fr-FR" dirty="0">
                <a:solidFill>
                  <a:srgbClr val="FF0000"/>
                </a:solidFill>
              </a:rPr>
              <a:t>X</a:t>
            </a:r>
            <a:r>
              <a:rPr lang="fr-FR" dirty="0"/>
              <a:t> </a:t>
            </a:r>
            <a:r>
              <a:rPr lang="fr-FR" dirty="0" err="1"/>
              <a:t>months</a:t>
            </a:r>
            <a:endParaRPr lang="fr-FR" dirty="0"/>
          </a:p>
          <a:p>
            <a:pPr lvl="1"/>
            <a:r>
              <a:rPr lang="fr-FR" dirty="0"/>
              <a:t>No (or </a:t>
            </a:r>
            <a:r>
              <a:rPr lang="fr-FR" dirty="0" err="1"/>
              <a:t>very</a:t>
            </a:r>
            <a:r>
              <a:rPr lang="fr-FR" dirty="0"/>
              <a:t> few) stage 2 WI exceptions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allowed</a:t>
            </a:r>
            <a:r>
              <a:rPr lang="fr-FR" dirty="0"/>
              <a:t> </a:t>
            </a:r>
            <a:r>
              <a:rPr lang="fr-FR" dirty="0" err="1"/>
              <a:t>after</a:t>
            </a:r>
            <a:r>
              <a:rPr lang="fr-FR" dirty="0"/>
              <a:t> the stage 2 freeze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1BFB8D6-FF7E-472D-80FF-2BEF26687076}"/>
              </a:ext>
            </a:extLst>
          </p:cNvPr>
          <p:cNvSpPr txBox="1"/>
          <p:nvPr/>
        </p:nvSpPr>
        <p:spPr>
          <a:xfrm>
            <a:off x="3766676" y="-31422"/>
            <a:ext cx="4658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>
                <a:solidFill>
                  <a:srgbClr val="FF0000"/>
                </a:solidFill>
              </a:rPr>
              <a:t>Proposal</a:t>
            </a:r>
            <a:r>
              <a:rPr lang="fr-FR" sz="2800" b="1" dirty="0">
                <a:solidFill>
                  <a:srgbClr val="FF0000"/>
                </a:solidFill>
              </a:rPr>
              <a:t> for </a:t>
            </a:r>
            <a:r>
              <a:rPr lang="fr-FR" sz="2800" b="1" dirty="0" err="1">
                <a:solidFill>
                  <a:srgbClr val="FF0000"/>
                </a:solidFill>
              </a:rPr>
              <a:t>endorsement</a:t>
            </a:r>
            <a:endParaRPr lang="fr-F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57001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6487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err="1"/>
              <a:t>Late</a:t>
            </a:r>
            <a:r>
              <a:rPr lang="fr-FR" sz="2400" dirty="0"/>
              <a:t> CT1 </a:t>
            </a:r>
            <a:r>
              <a:rPr lang="fr-FR" sz="2400" dirty="0" err="1"/>
              <a:t>review</a:t>
            </a:r>
            <a:r>
              <a:rPr lang="fr-FR" sz="2400" dirty="0"/>
              <a:t> of Rel-17 </a:t>
            </a:r>
            <a:r>
              <a:rPr lang="fr-FR" sz="2400" dirty="0" err="1"/>
              <a:t>specifications</a:t>
            </a:r>
            <a:r>
              <a:rPr lang="fr-FR" sz="2400" dirty="0"/>
              <a:t> has </a:t>
            </a:r>
            <a:r>
              <a:rPr lang="fr-FR" sz="2400" dirty="0" err="1"/>
              <a:t>revealed</a:t>
            </a:r>
            <a:r>
              <a:rPr lang="fr-FR" sz="2400" dirty="0"/>
              <a:t> </a:t>
            </a:r>
            <a:r>
              <a:rPr lang="fr-FR" sz="2400" dirty="0" err="1"/>
              <a:t>that</a:t>
            </a:r>
            <a:r>
              <a:rPr lang="fr-FR" sz="2400" dirty="0"/>
              <a:t>:</a:t>
            </a:r>
          </a:p>
          <a:p>
            <a:pPr lvl="1"/>
            <a:r>
              <a:rPr lang="fr-FR" sz="2000" dirty="0"/>
              <a:t>A lot of IANA </a:t>
            </a:r>
            <a:r>
              <a:rPr lang="fr-FR" sz="2000" dirty="0" err="1"/>
              <a:t>assignment</a:t>
            </a:r>
            <a:r>
              <a:rPr lang="fr-FR" sz="2000" dirty="0"/>
              <a:t> </a:t>
            </a:r>
            <a:r>
              <a:rPr lang="fr-FR" sz="2000" dirty="0" err="1"/>
              <a:t>requests</a:t>
            </a:r>
            <a:r>
              <a:rPr lang="fr-FR" sz="2000" dirty="0"/>
              <a:t> have </a:t>
            </a:r>
            <a:r>
              <a:rPr lang="fr-FR" sz="2000" dirty="0" err="1"/>
              <a:t>still</a:t>
            </a:r>
            <a:r>
              <a:rPr lang="fr-FR" sz="2000" dirty="0"/>
              <a:t> to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done</a:t>
            </a:r>
            <a:endParaRPr lang="fr-FR" sz="2000" dirty="0"/>
          </a:p>
          <a:p>
            <a:pPr lvl="1"/>
            <a:r>
              <a:rPr lang="fr-FR" sz="2000" dirty="0"/>
              <a:t>There </a:t>
            </a:r>
            <a:r>
              <a:rPr lang="fr-FR" sz="2000" dirty="0" err="1"/>
              <a:t>is</a:t>
            </a:r>
            <a:r>
              <a:rPr lang="fr-FR" sz="2000" dirty="0"/>
              <a:t> no </a:t>
            </a:r>
            <a:r>
              <a:rPr lang="fr-FR" sz="2000" dirty="0" err="1"/>
              <a:t>easy</a:t>
            </a:r>
            <a:r>
              <a:rPr lang="fr-FR" sz="2000" dirty="0"/>
              <a:t> </a:t>
            </a:r>
            <a:r>
              <a:rPr lang="fr-FR" sz="2000" dirty="0" err="1"/>
              <a:t>way</a:t>
            </a:r>
            <a:r>
              <a:rPr lang="fr-FR" sz="2000" dirty="0"/>
              <a:t> to </a:t>
            </a:r>
            <a:r>
              <a:rPr lang="fr-FR" sz="2000" dirty="0" err="1"/>
              <a:t>track</a:t>
            </a:r>
            <a:r>
              <a:rPr lang="fr-FR" sz="2000" dirty="0"/>
              <a:t> the </a:t>
            </a:r>
            <a:r>
              <a:rPr lang="fr-FR" sz="2000" dirty="0" err="1"/>
              <a:t>need</a:t>
            </a:r>
            <a:r>
              <a:rPr lang="fr-FR" sz="2000" dirty="0"/>
              <a:t> for IANA </a:t>
            </a:r>
            <a:r>
              <a:rPr lang="fr-FR" sz="2000" dirty="0" err="1"/>
              <a:t>assignment</a:t>
            </a:r>
            <a:r>
              <a:rPr lang="fr-FR" sz="2000" dirty="0"/>
              <a:t> </a:t>
            </a:r>
            <a:r>
              <a:rPr lang="fr-FR" sz="2000" dirty="0" err="1"/>
              <a:t>requests</a:t>
            </a:r>
            <a:r>
              <a:rPr lang="fr-FR" sz="2000" dirty="0"/>
              <a:t>  </a:t>
            </a:r>
            <a:r>
              <a:rPr lang="fr-FR" sz="2000" dirty="0" err="1"/>
              <a:t>from</a:t>
            </a:r>
            <a:r>
              <a:rPr lang="fr-FR" sz="2000" dirty="0"/>
              <a:t> 3GPP</a:t>
            </a:r>
          </a:p>
          <a:p>
            <a:r>
              <a:rPr lang="fr-FR" sz="2400" dirty="0"/>
              <a:t>Action (3GPP </a:t>
            </a:r>
            <a:r>
              <a:rPr lang="fr-FR" sz="2400" dirty="0" err="1"/>
              <a:t>wide</a:t>
            </a:r>
            <a:r>
              <a:rPr lang="fr-FR" sz="2400" dirty="0"/>
              <a:t>):</a:t>
            </a:r>
          </a:p>
          <a:p>
            <a:pPr lvl="1"/>
            <a:r>
              <a:rPr lang="fr-FR" sz="2000" dirty="0" err="1"/>
              <a:t>Specification</a:t>
            </a:r>
            <a:r>
              <a:rPr lang="fr-FR" sz="2000" dirty="0"/>
              <a:t> rapporteurs </a:t>
            </a:r>
            <a:r>
              <a:rPr lang="fr-FR" sz="2000" dirty="0" err="1"/>
              <a:t>needs</a:t>
            </a:r>
            <a:r>
              <a:rPr lang="fr-FR" sz="2000" dirty="0"/>
              <a:t> to </a:t>
            </a:r>
            <a:r>
              <a:rPr lang="fr-FR" sz="2000" dirty="0" err="1"/>
              <a:t>review</a:t>
            </a:r>
            <a:r>
              <a:rPr lang="fr-FR" sz="2000" dirty="0"/>
              <a:t> Rel-17/Rel-18 </a:t>
            </a:r>
            <a:r>
              <a:rPr lang="fr-FR" sz="2000" dirty="0" err="1"/>
              <a:t>specs</a:t>
            </a:r>
            <a:r>
              <a:rPr lang="fr-FR" sz="2000" dirty="0"/>
              <a:t> and </a:t>
            </a:r>
            <a:r>
              <a:rPr lang="fr-FR" sz="2000" dirty="0" err="1"/>
              <a:t>collect</a:t>
            </a:r>
            <a:r>
              <a:rPr lang="fr-FR" sz="2000" dirty="0"/>
              <a:t> the </a:t>
            </a:r>
            <a:r>
              <a:rPr lang="fr-FR" sz="2000" dirty="0" err="1"/>
              <a:t>request</a:t>
            </a:r>
            <a:r>
              <a:rPr lang="fr-FR" sz="2000" dirty="0"/>
              <a:t> for IANA </a:t>
            </a:r>
            <a:r>
              <a:rPr lang="fr-FR" sz="2000" dirty="0" err="1"/>
              <a:t>assignment</a:t>
            </a:r>
            <a:endParaRPr lang="fr-FR" sz="2000" dirty="0"/>
          </a:p>
          <a:p>
            <a:pPr lvl="1"/>
            <a:r>
              <a:rPr lang="fr-FR" sz="2000" dirty="0" err="1"/>
              <a:t>Any</a:t>
            </a:r>
            <a:r>
              <a:rPr lang="fr-FR" sz="2000" dirty="0"/>
              <a:t> IANA </a:t>
            </a:r>
            <a:r>
              <a:rPr lang="fr-FR" sz="2000" dirty="0" err="1"/>
              <a:t>assignment</a:t>
            </a:r>
            <a:r>
              <a:rPr lang="fr-FR" sz="2000" dirty="0"/>
              <a:t> </a:t>
            </a:r>
            <a:r>
              <a:rPr lang="fr-FR" sz="2000" dirty="0" err="1"/>
              <a:t>request</a:t>
            </a:r>
            <a:r>
              <a:rPr lang="fr-FR" sz="2000" dirty="0"/>
              <a:t> must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indicated</a:t>
            </a:r>
            <a:r>
              <a:rPr lang="fr-FR" sz="2000" dirty="0"/>
              <a:t> to the CT Chair</a:t>
            </a:r>
          </a:p>
          <a:p>
            <a:pPr lvl="1"/>
            <a:r>
              <a:rPr lang="fr-FR" sz="2000" dirty="0"/>
              <a:t>MCC are </a:t>
            </a:r>
            <a:r>
              <a:rPr lang="fr-FR" sz="2000" dirty="0" err="1"/>
              <a:t>kindly</a:t>
            </a:r>
            <a:r>
              <a:rPr lang="fr-FR" sz="2000" dirty="0"/>
              <a:t> </a:t>
            </a:r>
            <a:r>
              <a:rPr lang="fr-FR" sz="2000" dirty="0" err="1"/>
              <a:t>requested</a:t>
            </a:r>
            <a:r>
              <a:rPr lang="fr-FR" sz="2000" dirty="0"/>
              <a:t> to </a:t>
            </a:r>
            <a:r>
              <a:rPr lang="fr-FR" sz="2000" dirty="0" err="1"/>
              <a:t>generate</a:t>
            </a:r>
            <a:r>
              <a:rPr lang="fr-FR" sz="2000" dirty="0"/>
              <a:t> a </a:t>
            </a:r>
            <a:r>
              <a:rPr lang="fr-FR" sz="2000" dirty="0" err="1"/>
              <a:t>webpage</a:t>
            </a:r>
            <a:r>
              <a:rPr lang="fr-FR" sz="2000" dirty="0"/>
              <a:t> </a:t>
            </a:r>
            <a:r>
              <a:rPr lang="fr-FR" sz="2000" dirty="0" err="1"/>
              <a:t>collecting</a:t>
            </a:r>
            <a:r>
              <a:rPr lang="fr-FR" sz="2000" dirty="0"/>
              <a:t> the IANA </a:t>
            </a:r>
            <a:r>
              <a:rPr lang="fr-FR" sz="2000" dirty="0" err="1"/>
              <a:t>assignment</a:t>
            </a:r>
            <a:r>
              <a:rPr lang="fr-FR" sz="2000" dirty="0"/>
              <a:t> </a:t>
            </a:r>
            <a:r>
              <a:rPr lang="fr-FR" sz="2000" dirty="0" err="1"/>
              <a:t>requests</a:t>
            </a:r>
            <a:r>
              <a:rPr lang="fr-FR" sz="2000" dirty="0"/>
              <a:t> for a more efficient </a:t>
            </a:r>
            <a:r>
              <a:rPr lang="fr-FR" sz="2000" dirty="0" err="1"/>
              <a:t>tracking</a:t>
            </a:r>
            <a:endParaRPr lang="fr-FR" sz="2000" dirty="0"/>
          </a:p>
          <a:p>
            <a:pPr lvl="2"/>
            <a:r>
              <a:rPr lang="fr-FR" sz="1800" dirty="0"/>
              <a:t>As e.g. "TSG </a:t>
            </a:r>
            <a:r>
              <a:rPr lang="fr-FR" sz="1800" dirty="0" err="1"/>
              <a:t>working</a:t>
            </a:r>
            <a:r>
              <a:rPr lang="fr-FR" sz="1800" dirty="0"/>
              <a:t> </a:t>
            </a:r>
            <a:r>
              <a:rPr lang="fr-FR" sz="1800" dirty="0" err="1"/>
              <a:t>agreements</a:t>
            </a:r>
            <a:r>
              <a:rPr lang="fr-FR" sz="1800" dirty="0"/>
              <a:t>" </a:t>
            </a:r>
            <a:r>
              <a:rPr lang="fr-FR" sz="1800" dirty="0" err="1"/>
              <a:t>webpage</a:t>
            </a:r>
            <a:endParaRPr lang="fr-FR" sz="1800" dirty="0"/>
          </a:p>
          <a:p>
            <a:r>
              <a:rPr lang="fr-FR" sz="2400" dirty="0"/>
              <a:t>LS to </a:t>
            </a:r>
            <a:r>
              <a:rPr lang="fr-FR" sz="2400" dirty="0" err="1"/>
              <a:t>be</a:t>
            </a:r>
            <a:r>
              <a:rPr lang="fr-FR" sz="2400" dirty="0"/>
              <a:t> sent to all the 3GPP </a:t>
            </a:r>
            <a:r>
              <a:rPr lang="fr-FR" sz="2400" dirty="0" err="1"/>
              <a:t>WGs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45708808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r>
              <a:rPr lang="fr-FR" dirty="0"/>
              <a:t> sent to CT</a:t>
            </a:r>
          </a:p>
        </p:txBody>
      </p:sp>
    </p:spTree>
    <p:extLst>
      <p:ext uri="{BB962C8B-B14F-4D97-AF65-F5344CB8AC3E}">
        <p14:creationId xmlns:p14="http://schemas.microsoft.com/office/powerpoint/2010/main" val="1668410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256D413-9542-4BE2-A037-D26A21E84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r>
              <a:rPr lang="fr-FR" dirty="0"/>
              <a:t> sent to CT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8D05B5E-D516-4EC4-9226-2508369E5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35 </a:t>
            </a:r>
            <a:r>
              <a:rPr lang="fr-FR" sz="2400" dirty="0" err="1"/>
              <a:t>company</a:t>
            </a:r>
            <a:r>
              <a:rPr lang="fr-FR" sz="2400" dirty="0"/>
              <a:t> </a:t>
            </a:r>
            <a:r>
              <a:rPr lang="fr-FR" sz="2400" dirty="0" err="1"/>
              <a:t>CRs</a:t>
            </a:r>
            <a:r>
              <a:rPr lang="fr-FR" sz="2400" dirty="0"/>
              <a:t> sent to </a:t>
            </a:r>
            <a:r>
              <a:rPr lang="fr-FR" sz="2400" dirty="0" err="1"/>
              <a:t>this</a:t>
            </a:r>
            <a:r>
              <a:rPr lang="fr-FR" sz="2400" dirty="0"/>
              <a:t> </a:t>
            </a:r>
            <a:r>
              <a:rPr lang="fr-FR" sz="2400" dirty="0" err="1"/>
              <a:t>plenary</a:t>
            </a:r>
            <a:endParaRPr lang="fr-FR" sz="2400" dirty="0"/>
          </a:p>
          <a:p>
            <a:r>
              <a:rPr lang="fr-FR" sz="2400" dirty="0"/>
              <a:t> No </a:t>
            </a:r>
            <a:r>
              <a:rPr lang="fr-FR" sz="2400" dirty="0" err="1"/>
              <a:t>technical</a:t>
            </a:r>
            <a:r>
              <a:rPr lang="fr-FR" sz="2400" dirty="0"/>
              <a:t> issue for </a:t>
            </a:r>
            <a:r>
              <a:rPr lang="fr-FR" sz="2400" dirty="0" err="1"/>
              <a:t>most</a:t>
            </a:r>
            <a:r>
              <a:rPr lang="fr-FR" sz="2400" dirty="0"/>
              <a:t> of </a:t>
            </a:r>
            <a:r>
              <a:rPr lang="fr-FR" sz="2400" dirty="0" err="1"/>
              <a:t>them</a:t>
            </a:r>
            <a:endParaRPr lang="fr-FR" sz="2400" dirty="0"/>
          </a:p>
          <a:p>
            <a:pPr lvl="1"/>
            <a:r>
              <a:rPr lang="fr-FR" sz="2000" dirty="0"/>
              <a:t>API version control</a:t>
            </a:r>
          </a:p>
          <a:p>
            <a:pPr lvl="1"/>
            <a:r>
              <a:rPr lang="fr-FR" sz="2000" dirty="0"/>
              <a:t>Corrections </a:t>
            </a:r>
            <a:r>
              <a:rPr lang="fr-FR" sz="2000" dirty="0" err="1"/>
              <a:t>required</a:t>
            </a:r>
            <a:r>
              <a:rPr lang="fr-FR" sz="2000" dirty="0"/>
              <a:t> </a:t>
            </a:r>
            <a:r>
              <a:rPr lang="fr-FR" sz="2000" dirty="0" err="1"/>
              <a:t>after</a:t>
            </a:r>
            <a:r>
              <a:rPr lang="fr-FR" sz="2000" dirty="0"/>
              <a:t> draft </a:t>
            </a:r>
            <a:r>
              <a:rPr lang="fr-FR" sz="2000" dirty="0" err="1"/>
              <a:t>implementation</a:t>
            </a:r>
            <a:r>
              <a:rPr lang="fr-FR" sz="2000" dirty="0"/>
              <a:t>/CR pack </a:t>
            </a:r>
            <a:r>
              <a:rPr lang="fr-FR" sz="2000" dirty="0" err="1"/>
              <a:t>review</a:t>
            </a:r>
            <a:r>
              <a:rPr lang="fr-FR" sz="2000" dirty="0"/>
              <a:t>, </a:t>
            </a:r>
            <a:r>
              <a:rPr lang="fr-FR" sz="2000" dirty="0" err="1"/>
              <a:t>endorsed</a:t>
            </a:r>
            <a:r>
              <a:rPr lang="fr-FR" sz="2000" dirty="0"/>
              <a:t> by WG</a:t>
            </a:r>
          </a:p>
          <a:p>
            <a:r>
              <a:rPr lang="fr-FR" sz="2400" dirty="0" err="1"/>
              <a:t>Remaining</a:t>
            </a:r>
            <a:r>
              <a:rPr lang="fr-FR" sz="2400" dirty="0"/>
              <a:t> </a:t>
            </a:r>
            <a:r>
              <a:rPr lang="fr-FR" sz="2400" dirty="0" err="1"/>
              <a:t>ones</a:t>
            </a:r>
            <a:r>
              <a:rPr lang="fr-FR" sz="2400" dirty="0"/>
              <a:t> sent for CT </a:t>
            </a:r>
            <a:r>
              <a:rPr lang="fr-FR" sz="2400" dirty="0" err="1"/>
              <a:t>decision</a:t>
            </a:r>
            <a:endParaRPr lang="fr-FR" sz="2400" dirty="0"/>
          </a:p>
          <a:p>
            <a:r>
              <a:rPr lang="fr-FR" sz="2400" dirty="0"/>
              <a:t>Kind </a:t>
            </a:r>
            <a:r>
              <a:rPr lang="fr-FR" sz="2400" dirty="0" err="1"/>
              <a:t>reminder</a:t>
            </a:r>
            <a:r>
              <a:rPr lang="fr-FR" sz="2400" dirty="0"/>
              <a:t>:</a:t>
            </a:r>
          </a:p>
          <a:p>
            <a:pPr lvl="1"/>
            <a:r>
              <a:rPr lang="fr-FR" sz="2000" dirty="0"/>
              <a:t>TSG meeting </a:t>
            </a:r>
            <a:r>
              <a:rPr lang="fr-FR" sz="2000" dirty="0" err="1"/>
              <a:t>should</a:t>
            </a:r>
            <a:r>
              <a:rPr lang="fr-FR" sz="2000" dirty="0"/>
              <a:t> not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seen</a:t>
            </a:r>
            <a:r>
              <a:rPr lang="fr-FR" sz="2000" dirty="0"/>
              <a:t> as the continuation of WG meetings</a:t>
            </a:r>
          </a:p>
          <a:p>
            <a:pPr lvl="1"/>
            <a:r>
              <a:rPr lang="fr-FR" sz="2000" dirty="0" err="1"/>
              <a:t>Postponed</a:t>
            </a:r>
            <a:r>
              <a:rPr lang="fr-FR" sz="2000" dirty="0"/>
              <a:t> </a:t>
            </a:r>
            <a:r>
              <a:rPr lang="fr-FR" sz="2000" dirty="0" err="1"/>
              <a:t>CRs</a:t>
            </a:r>
            <a:r>
              <a:rPr lang="fr-FR" sz="2000" dirty="0"/>
              <a:t>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handled</a:t>
            </a:r>
            <a:r>
              <a:rPr lang="fr-FR" sz="2000" dirty="0"/>
              <a:t> at the </a:t>
            </a:r>
            <a:r>
              <a:rPr lang="fr-FR" sz="2000" dirty="0" err="1"/>
              <a:t>next</a:t>
            </a:r>
            <a:r>
              <a:rPr lang="fr-FR" sz="2000" dirty="0"/>
              <a:t> WG meeting</a:t>
            </a:r>
          </a:p>
          <a:p>
            <a:pPr lvl="1"/>
            <a:r>
              <a:rPr lang="fr-FR" sz="2000" dirty="0" err="1"/>
              <a:t>Company</a:t>
            </a:r>
            <a:r>
              <a:rPr lang="fr-FR" sz="2000" dirty="0"/>
              <a:t> </a:t>
            </a:r>
            <a:r>
              <a:rPr lang="fr-FR" sz="2000" dirty="0" err="1"/>
              <a:t>CRs</a:t>
            </a:r>
            <a:r>
              <a:rPr lang="fr-FR" sz="2000" dirty="0"/>
              <a:t> sent to the </a:t>
            </a:r>
            <a:r>
              <a:rPr lang="fr-FR" sz="2000" dirty="0" err="1"/>
              <a:t>plenary</a:t>
            </a:r>
            <a:r>
              <a:rPr lang="fr-FR" sz="2000" dirty="0"/>
              <a:t>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(in </a:t>
            </a:r>
            <a:r>
              <a:rPr lang="fr-FR" sz="2000" dirty="0" err="1"/>
              <a:t>priority</a:t>
            </a:r>
            <a:r>
              <a:rPr lang="fr-FR" sz="2000" dirty="0"/>
              <a:t>):</a:t>
            </a:r>
          </a:p>
          <a:p>
            <a:pPr lvl="2"/>
            <a:r>
              <a:rPr lang="fr-FR" sz="1800" dirty="0" err="1"/>
              <a:t>Proposed</a:t>
            </a:r>
            <a:r>
              <a:rPr lang="fr-FR" sz="1800" dirty="0"/>
              <a:t> </a:t>
            </a:r>
            <a:r>
              <a:rPr lang="fr-FR" sz="1800" dirty="0" err="1"/>
              <a:t>revision</a:t>
            </a:r>
            <a:r>
              <a:rPr lang="fr-FR" sz="1800" dirty="0"/>
              <a:t> of </a:t>
            </a:r>
            <a:r>
              <a:rPr lang="fr-FR" sz="1800" dirty="0" err="1"/>
              <a:t>agreed</a:t>
            </a:r>
            <a:r>
              <a:rPr lang="fr-FR" sz="1800" dirty="0"/>
              <a:t> </a:t>
            </a:r>
            <a:r>
              <a:rPr lang="fr-FR" sz="1800" dirty="0" err="1"/>
              <a:t>CRs</a:t>
            </a:r>
            <a:r>
              <a:rPr lang="fr-FR" sz="1800" dirty="0"/>
              <a:t> (</a:t>
            </a:r>
            <a:r>
              <a:rPr lang="fr-FR" sz="1800" dirty="0" err="1"/>
              <a:t>endorsed</a:t>
            </a:r>
            <a:r>
              <a:rPr lang="fr-FR" sz="1800" dirty="0"/>
              <a:t> or not by the WG)</a:t>
            </a:r>
          </a:p>
          <a:p>
            <a:pPr lvl="2"/>
            <a:r>
              <a:rPr lang="fr-FR" sz="1800" dirty="0" err="1"/>
              <a:t>Late</a:t>
            </a:r>
            <a:r>
              <a:rPr lang="fr-FR" sz="1800" dirty="0"/>
              <a:t> </a:t>
            </a:r>
            <a:r>
              <a:rPr lang="fr-FR" sz="1800" dirty="0" err="1"/>
              <a:t>CRs</a:t>
            </a:r>
            <a:r>
              <a:rPr lang="fr-FR" sz="1800" dirty="0"/>
              <a:t> </a:t>
            </a:r>
            <a:r>
              <a:rPr lang="fr-FR" sz="1800" dirty="0" err="1"/>
              <a:t>pre-endorsed</a:t>
            </a:r>
            <a:r>
              <a:rPr lang="fr-FR" sz="1800" dirty="0"/>
              <a:t> by the WG</a:t>
            </a:r>
          </a:p>
          <a:p>
            <a:pPr lvl="2"/>
            <a:r>
              <a:rPr lang="fr-FR" sz="1800" dirty="0" err="1"/>
              <a:t>CRs</a:t>
            </a:r>
            <a:r>
              <a:rPr lang="fr-FR" sz="1800" dirty="0"/>
              <a:t> </a:t>
            </a:r>
            <a:r>
              <a:rPr lang="fr-FR" sz="1800" dirty="0" err="1"/>
              <a:t>that</a:t>
            </a:r>
            <a:r>
              <a:rPr lang="fr-FR" sz="1800" dirty="0"/>
              <a:t> </a:t>
            </a:r>
            <a:r>
              <a:rPr lang="fr-FR" sz="1800" dirty="0" err="1"/>
              <a:t>need</a:t>
            </a:r>
            <a:r>
              <a:rPr lang="fr-FR" sz="1800" dirty="0"/>
              <a:t> a TSG position</a:t>
            </a:r>
          </a:p>
        </p:txBody>
      </p:sp>
    </p:spTree>
    <p:extLst>
      <p:ext uri="{BB962C8B-B14F-4D97-AF65-F5344CB8AC3E}">
        <p14:creationId xmlns:p14="http://schemas.microsoft.com/office/powerpoint/2010/main" val="6197993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planning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82906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9FD81EA-A658-4C41-8E44-5BC5B33A1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OP#48 </a:t>
            </a:r>
            <a:r>
              <a:rPr lang="fr-FR" dirty="0" err="1"/>
              <a:t>Decisions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3C5492C-F70E-43AE-8D22-E94D01576F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OP#48 decided that the F2F DM Group activities should be merged into MHSG which should be renamed the </a:t>
            </a:r>
            <a:r>
              <a:rPr lang="en-US" sz="2400" b="1" dirty="0"/>
              <a:t>Meeting Hosting and Planning Group (MHPG)</a:t>
            </a:r>
          </a:p>
          <a:p>
            <a:r>
              <a:rPr lang="en-US" sz="2400" dirty="0"/>
              <a:t>The participation in MHPG comprises the participants of both the F2F DM group and MHSG.</a:t>
            </a:r>
          </a:p>
          <a:p>
            <a:pPr lvl="1"/>
            <a:r>
              <a:rPr lang="en-US" sz="2000" dirty="0"/>
              <a:t>OP representatives, TSG/WG chairs, meeting planners</a:t>
            </a:r>
          </a:p>
          <a:p>
            <a:r>
              <a:rPr lang="en-US" sz="2400" dirty="0"/>
              <a:t>Terms of Reference</a:t>
            </a:r>
          </a:p>
          <a:p>
            <a:pPr lvl="1"/>
            <a:r>
              <a:rPr lang="en-US" sz="2000" dirty="0"/>
              <a:t>1)	Re-evaluate the principles of funding and hosting of 3GPP meetings </a:t>
            </a:r>
          </a:p>
          <a:p>
            <a:pPr lvl="1"/>
            <a:r>
              <a:rPr lang="en-US" sz="2000" dirty="0"/>
              <a:t>2)	Determine the desired number and mix of F2F and E-meetings going forward</a:t>
            </a:r>
          </a:p>
          <a:p>
            <a:pPr lvl="1"/>
            <a:r>
              <a:rPr lang="en-US" sz="2000" dirty="0"/>
              <a:t>3)	Undertake meeting planning for 2023 and beyond</a:t>
            </a:r>
          </a:p>
          <a:p>
            <a:r>
              <a:rPr lang="en-US" sz="2400" dirty="0"/>
              <a:t>The first meeting of MHPG was held during the Toulouse mega-meeting (16/11/22)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36397568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Content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CT Officials</a:t>
            </a:r>
          </a:p>
          <a:p>
            <a:r>
              <a:rPr lang="fr-FR" dirty="0" err="1"/>
              <a:t>Workplan</a:t>
            </a:r>
            <a:endParaRPr lang="fr-FR" dirty="0"/>
          </a:p>
          <a:p>
            <a:r>
              <a:rPr lang="fr-FR" dirty="0"/>
              <a:t>IANA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/>
              <a:t>requests</a:t>
            </a:r>
            <a:endParaRPr lang="fr-FR" dirty="0"/>
          </a:p>
          <a:p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r>
              <a:rPr lang="fr-FR" dirty="0"/>
              <a:t> sent to CT</a:t>
            </a:r>
          </a:p>
          <a:p>
            <a:r>
              <a:rPr lang="en-US"/>
              <a:t>Meeting planning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57558088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9AAAEE-7F41-4F16-95E2-6CC0C7AC3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MHPG#1 output		1/2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74D72F-CE81-4177-AB42-2E42E6C49A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30188" marR="0" lvl="0" indent="-230188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Text Light"/>
              </a:rPr>
              <a:t>Proposed 2023 meeting plan 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confirmed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Text Light"/>
              </a:rPr>
              <a:t>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FFFF00"/>
                </a:highlight>
                <a:uLnTx/>
                <a:uFillTx/>
                <a:latin typeface="Nokia Pure Text Light"/>
              </a:rPr>
              <a:t>pending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uLnTx/>
                <a:uFillTx/>
                <a:latin typeface="Nokia Pure Text Light"/>
              </a:rPr>
              <a:t>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68717A"/>
              </a:solidFill>
              <a:effectLst/>
              <a:uLnTx/>
              <a:uFillTx/>
              <a:latin typeface="Nokia Pure Text Light"/>
            </a:endParaRP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February WGs: 		F2F in Europe – Athens (RAN), </a:t>
            </a:r>
            <a:b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				TBD (SA/CT), invitation latest by end of October</a:t>
            </a: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March TSGs: 		F2F in Europe (Rotterdam)</a:t>
            </a: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April WGs: 		Electronic</a:t>
            </a: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May WGs:			F2F in Asia (RAN in Korea, SA/CT in Europe)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68717A"/>
              </a:solidFill>
              <a:effectLst/>
              <a:highlight>
                <a:srgbClr val="FFFF00"/>
              </a:highlight>
              <a:uLnTx/>
              <a:uFillTx/>
              <a:latin typeface="Nokia Pure Text Light"/>
            </a:endParaRP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June TSGs:		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FFFF00"/>
                </a:highlight>
                <a:uLnTx/>
                <a:uFillTx/>
                <a:latin typeface="Nokia Pure Text Light"/>
              </a:rPr>
              <a:t>Electronic / F2F in Taiwan (TBD by Dec)</a:t>
            </a: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August WGs:		F2F in Europe (SA/CT in Gothenburg, RAN Toulouse [TBC])</a:t>
            </a: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September TSGs:	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FFFF00"/>
                </a:highlight>
                <a:uLnTx/>
                <a:uFillTx/>
                <a:latin typeface="Nokia Pure Text Light"/>
              </a:rPr>
              <a:t>Electronic / F2F in Europe/India (TBD by Dec)</a:t>
            </a: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October WGs:		Electronic</a:t>
            </a: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November WGs:	F2F in NA (probably US, invitation latest 9 months ahead, 					preferably earlier)</a:t>
            </a:r>
          </a:p>
          <a:p>
            <a:pPr marL="458788" marR="0" lvl="1" indent="-22860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Lucida Grande"/>
              <a:buChar char="-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00FF00"/>
                </a:highlight>
                <a:uLnTx/>
                <a:uFillTx/>
                <a:latin typeface="Nokia Pure Text Light"/>
              </a:rPr>
              <a:t>December TSGs:	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8717A"/>
                </a:solidFill>
                <a:effectLst/>
                <a:highlight>
                  <a:srgbClr val="FFFF00"/>
                </a:highlight>
                <a:uLnTx/>
                <a:uFillTx/>
                <a:latin typeface="Nokia Pure Text Light"/>
              </a:rPr>
              <a:t>Electronic / F2F in Europe/India (TBD by Dec)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1459350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45BE99-AA64-4E6A-84CE-1DD5C3A25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MHPG#1 output		2/2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FD1A59A-FE1F-4B7A-9653-BB8486492E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Initial 2024 meeting </a:t>
            </a:r>
            <a:r>
              <a:rPr lang="fr-FR" sz="2400" dirty="0" err="1"/>
              <a:t>hosting</a:t>
            </a:r>
            <a:r>
              <a:rPr lang="fr-FR" sz="2400" dirty="0"/>
              <a:t> plan</a:t>
            </a:r>
          </a:p>
          <a:p>
            <a:pPr lvl="1"/>
            <a:r>
              <a:rPr lang="fr-FR" sz="2000" dirty="0" err="1"/>
              <a:t>February</a:t>
            </a:r>
            <a:r>
              <a:rPr lang="fr-FR" sz="2000" dirty="0"/>
              <a:t> </a:t>
            </a:r>
            <a:r>
              <a:rPr lang="fr-FR" sz="2000" dirty="0" err="1"/>
              <a:t>WGs</a:t>
            </a:r>
            <a:r>
              <a:rPr lang="fr-FR" sz="2000" dirty="0"/>
              <a:t>: 	F2F in Europe</a:t>
            </a:r>
          </a:p>
          <a:p>
            <a:pPr lvl="1"/>
            <a:r>
              <a:rPr lang="fr-FR" sz="2000" dirty="0"/>
              <a:t>March </a:t>
            </a:r>
            <a:r>
              <a:rPr lang="fr-FR" sz="2000" dirty="0" err="1"/>
              <a:t>TSGs</a:t>
            </a:r>
            <a:r>
              <a:rPr lang="fr-FR" sz="2000" dirty="0"/>
              <a:t>: 	F2F in Europe</a:t>
            </a:r>
          </a:p>
          <a:p>
            <a:pPr lvl="1"/>
            <a:r>
              <a:rPr lang="fr-FR" sz="2000" dirty="0"/>
              <a:t>April </a:t>
            </a:r>
            <a:r>
              <a:rPr lang="fr-FR" sz="2000" dirty="0" err="1"/>
              <a:t>WGs</a:t>
            </a:r>
            <a:r>
              <a:rPr lang="fr-FR" sz="2000" dirty="0"/>
              <a:t>: 	F2F in China*</a:t>
            </a:r>
          </a:p>
          <a:p>
            <a:pPr lvl="1"/>
            <a:r>
              <a:rPr lang="fr-FR" sz="2000" dirty="0"/>
              <a:t>May </a:t>
            </a:r>
            <a:r>
              <a:rPr lang="fr-FR" sz="2000" dirty="0" err="1"/>
              <a:t>WGs</a:t>
            </a:r>
            <a:r>
              <a:rPr lang="fr-FR" sz="2000" dirty="0"/>
              <a:t>:		F2F (RAN in Japan, SA </a:t>
            </a:r>
            <a:r>
              <a:rPr lang="fr-FR" sz="2000" dirty="0" err="1"/>
              <a:t>Korea</a:t>
            </a:r>
            <a:r>
              <a:rPr lang="fr-FR" sz="2000" dirty="0"/>
              <a:t>, CT </a:t>
            </a:r>
            <a:r>
              <a:rPr lang="fr-FR" sz="2000" dirty="0" err="1"/>
              <a:t>India</a:t>
            </a:r>
            <a:r>
              <a:rPr lang="fr-FR" sz="2000" dirty="0"/>
              <a:t>)</a:t>
            </a:r>
          </a:p>
          <a:p>
            <a:pPr lvl="1"/>
            <a:r>
              <a:rPr lang="fr-FR" sz="2000" dirty="0"/>
              <a:t>June </a:t>
            </a:r>
            <a:r>
              <a:rPr lang="fr-FR" sz="2000" dirty="0" err="1"/>
              <a:t>TSGs</a:t>
            </a:r>
            <a:r>
              <a:rPr lang="fr-FR" sz="2000" dirty="0"/>
              <a:t>:		F2F in China*</a:t>
            </a:r>
          </a:p>
          <a:p>
            <a:pPr lvl="1"/>
            <a:r>
              <a:rPr lang="fr-FR" sz="2000" dirty="0"/>
              <a:t>August </a:t>
            </a:r>
            <a:r>
              <a:rPr lang="fr-FR" sz="2000" dirty="0" err="1"/>
              <a:t>WGs</a:t>
            </a:r>
            <a:r>
              <a:rPr lang="fr-FR" sz="2000" dirty="0"/>
              <a:t>:	F2F in Europe</a:t>
            </a:r>
          </a:p>
          <a:p>
            <a:pPr lvl="1"/>
            <a:r>
              <a:rPr lang="fr-FR" sz="2000" dirty="0" err="1"/>
              <a:t>September</a:t>
            </a:r>
            <a:r>
              <a:rPr lang="fr-FR" sz="2000" dirty="0"/>
              <a:t> </a:t>
            </a:r>
            <a:r>
              <a:rPr lang="fr-FR" sz="2000" dirty="0" err="1"/>
              <a:t>TSGs</a:t>
            </a:r>
            <a:r>
              <a:rPr lang="fr-FR" sz="2000" dirty="0"/>
              <a:t>:	F2F in </a:t>
            </a:r>
            <a:r>
              <a:rPr lang="fr-FR" sz="2000" dirty="0" err="1"/>
              <a:t>Australia</a:t>
            </a:r>
            <a:r>
              <a:rPr lang="fr-FR" sz="2000" dirty="0"/>
              <a:t> (</a:t>
            </a:r>
            <a:r>
              <a:rPr lang="fr-FR" sz="2000" dirty="0" err="1"/>
              <a:t>Telstra</a:t>
            </a:r>
            <a:r>
              <a:rPr lang="fr-FR" sz="2000" dirty="0"/>
              <a:t>)</a:t>
            </a:r>
          </a:p>
          <a:p>
            <a:pPr lvl="1"/>
            <a:r>
              <a:rPr lang="fr-FR" sz="2000" dirty="0" err="1"/>
              <a:t>October</a:t>
            </a:r>
            <a:r>
              <a:rPr lang="fr-FR" sz="2000" dirty="0"/>
              <a:t> </a:t>
            </a:r>
            <a:r>
              <a:rPr lang="fr-FR" sz="2000" dirty="0" err="1"/>
              <a:t>WGs</a:t>
            </a:r>
            <a:r>
              <a:rPr lang="fr-FR" sz="2000" dirty="0"/>
              <a:t>:	F2F (RAN in China*, SA in </a:t>
            </a:r>
            <a:r>
              <a:rPr lang="fr-FR" sz="2000" dirty="0" err="1"/>
              <a:t>India</a:t>
            </a:r>
            <a:r>
              <a:rPr lang="fr-FR" sz="2000" dirty="0"/>
              <a:t>, CT in China*)</a:t>
            </a:r>
          </a:p>
          <a:p>
            <a:pPr lvl="1"/>
            <a:r>
              <a:rPr lang="fr-FR" sz="2000" dirty="0" err="1"/>
              <a:t>November</a:t>
            </a:r>
            <a:r>
              <a:rPr lang="fr-FR" sz="2000" dirty="0"/>
              <a:t> </a:t>
            </a:r>
            <a:r>
              <a:rPr lang="fr-FR" sz="2000" dirty="0" err="1"/>
              <a:t>WGs</a:t>
            </a:r>
            <a:r>
              <a:rPr lang="fr-FR" sz="2000" dirty="0"/>
              <a:t>:	F2F in NA**</a:t>
            </a:r>
          </a:p>
          <a:p>
            <a:pPr lvl="1"/>
            <a:r>
              <a:rPr lang="fr-FR" sz="2000" dirty="0" err="1"/>
              <a:t>December</a:t>
            </a:r>
            <a:r>
              <a:rPr lang="fr-FR" sz="2000" dirty="0"/>
              <a:t> </a:t>
            </a:r>
            <a:r>
              <a:rPr lang="fr-FR" sz="2000" dirty="0" err="1"/>
              <a:t>TSGs</a:t>
            </a:r>
            <a:r>
              <a:rPr lang="fr-FR" sz="2000" dirty="0"/>
              <a:t>:	F2F in NA**</a:t>
            </a:r>
          </a:p>
          <a:p>
            <a:pPr marL="457200" lvl="1" indent="0">
              <a:buNone/>
            </a:pPr>
            <a:r>
              <a:rPr lang="fr-FR" sz="2000" dirty="0"/>
              <a:t>*   </a:t>
            </a:r>
            <a:r>
              <a:rPr lang="fr-FR" sz="1100" dirty="0" err="1"/>
              <a:t>Subject</a:t>
            </a:r>
            <a:r>
              <a:rPr lang="fr-FR" sz="1100" dirty="0"/>
              <a:t> to lifting of Covid-19-related </a:t>
            </a:r>
            <a:r>
              <a:rPr lang="fr-FR" sz="1100" dirty="0" err="1"/>
              <a:t>quarantine</a:t>
            </a:r>
            <a:r>
              <a:rPr lang="fr-FR" sz="1100" dirty="0"/>
              <a:t> and </a:t>
            </a:r>
            <a:r>
              <a:rPr lang="fr-FR" sz="1100" dirty="0" err="1"/>
              <a:t>travel</a:t>
            </a:r>
            <a:r>
              <a:rPr lang="fr-FR" sz="1100" dirty="0"/>
              <a:t> restrictions</a:t>
            </a:r>
            <a:br>
              <a:rPr lang="fr-FR" sz="1100" dirty="0"/>
            </a:br>
            <a:r>
              <a:rPr lang="fr-FR" sz="1100" dirty="0"/>
              <a:t>** </a:t>
            </a:r>
            <a:r>
              <a:rPr lang="fr-FR" sz="1100" dirty="0" err="1"/>
              <a:t>Subject</a:t>
            </a:r>
            <a:r>
              <a:rPr lang="fr-FR" sz="1100" dirty="0"/>
              <a:t> to </a:t>
            </a:r>
            <a:r>
              <a:rPr lang="fr-FR" sz="1100" dirty="0" err="1"/>
              <a:t>funds</a:t>
            </a:r>
            <a:r>
              <a:rPr lang="fr-FR" sz="1100" dirty="0"/>
              <a:t> </a:t>
            </a:r>
            <a:r>
              <a:rPr lang="fr-FR" sz="1100" dirty="0" err="1"/>
              <a:t>being</a:t>
            </a:r>
            <a:r>
              <a:rPr lang="fr-FR" sz="1100" dirty="0"/>
              <a:t> </a:t>
            </a:r>
            <a:r>
              <a:rPr lang="fr-FR" sz="1100" dirty="0" err="1"/>
              <a:t>available</a:t>
            </a:r>
            <a:r>
              <a:rPr lang="fr-FR" sz="1100" dirty="0"/>
              <a:t> </a:t>
            </a:r>
            <a:r>
              <a:rPr lang="fr-FR" sz="1100" dirty="0" err="1"/>
              <a:t>from</a:t>
            </a:r>
            <a:r>
              <a:rPr lang="fr-FR" sz="1100" dirty="0"/>
              <a:t> </a:t>
            </a:r>
            <a:r>
              <a:rPr lang="fr-FR" sz="1100" dirty="0" err="1"/>
              <a:t>overall</a:t>
            </a:r>
            <a:r>
              <a:rPr lang="fr-FR" sz="1100" dirty="0"/>
              <a:t> </a:t>
            </a:r>
            <a:r>
              <a:rPr lang="fr-FR" sz="1100" dirty="0" err="1"/>
              <a:t>funding</a:t>
            </a:r>
            <a:r>
              <a:rPr lang="fr-FR" sz="1100" dirty="0"/>
              <a:t> </a:t>
            </a:r>
            <a:r>
              <a:rPr lang="fr-FR" sz="1100" dirty="0" err="1"/>
              <a:t>work</a:t>
            </a:r>
            <a:r>
              <a:rPr lang="fr-FR" sz="1100" dirty="0"/>
              <a:t> of MHPG </a:t>
            </a:r>
            <a:endParaRPr lang="fr-FR" sz="2000" dirty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2004093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officials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681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1027" name="Picture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66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491769-ACE5-4032-AED4-E21F96A05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82" y="3515028"/>
            <a:ext cx="852554" cy="1065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B522BA7-223D-4566-895C-A5373FAFB93F}"/>
              </a:ext>
            </a:extLst>
          </p:cNvPr>
          <p:cNvSpPr txBox="1">
            <a:spLocks/>
          </p:cNvSpPr>
          <p:nvPr/>
        </p:nvSpPr>
        <p:spPr bwMode="auto">
          <a:xfrm>
            <a:off x="2117429" y="3569124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frederic.firmin@etsi.org</a:t>
            </a:r>
          </a:p>
        </p:txBody>
      </p:sp>
    </p:spTree>
    <p:extLst>
      <p:ext uri="{BB962C8B-B14F-4D97-AF65-F5344CB8AC3E}">
        <p14:creationId xmlns:p14="http://schemas.microsoft.com/office/powerpoint/2010/main" val="109828602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 WG3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yanyali@huawei.com</a:t>
            </a:r>
            <a:r>
              <a:rPr lang="en-US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n.tangudu@samsung.com</a:t>
            </a:r>
            <a:r>
              <a:rPr lang="en-US" altLang="en-US" sz="1800" dirty="0"/>
              <a:t>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susana.fernandez@ericsson.com</a:t>
            </a:r>
            <a:r>
              <a:rPr lang="fr-FR" altLang="en-US" sz="1800" dirty="0"/>
              <a:t>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EC52A-6723-4BDA-8917-B92EE27099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7" name="Picture 6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4FA32BC2-197B-4D2A-A846-611ABAE34BC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3" name="Picture 2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8B07BF5F-4AFA-4A8B-9A03-4B35B048A8C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B718A2B-A0B0-4C00-A9DB-2EA500D97453}"/>
              </a:ext>
            </a:extLst>
          </p:cNvPr>
          <p:cNvSpPr txBox="1">
            <a:spLocks/>
          </p:cNvSpPr>
          <p:nvPr/>
        </p:nvSpPr>
        <p:spPr bwMode="auto">
          <a:xfrm>
            <a:off x="2155391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latin typeface="+mn-lt"/>
              </a:rPr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>
                <a:latin typeface="+mn-lt"/>
              </a:rPr>
              <a:t>Secretary</a:t>
            </a:r>
            <a:endParaRPr lang="fr-FR" altLang="en-US" sz="1800" dirty="0">
              <a:latin typeface="+mn-lt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latin typeface="+mn-lt"/>
              </a:rPr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>
                <a:latin typeface="+mn-lt"/>
                <a:hlinkClick r:id="rId10"/>
              </a:rPr>
              <a:t>Dongwook.Kim@etsi.org</a:t>
            </a:r>
            <a:r>
              <a:rPr lang="de-DE" altLang="en-US" sz="1800" dirty="0">
                <a:latin typeface="+mn-lt"/>
              </a:rPr>
              <a:t> </a:t>
            </a:r>
            <a:endParaRPr lang="en-US" altLang="en-US" sz="1800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2" name="图片 12">
            <a:extLst>
              <a:ext uri="{FF2B5EF4-FFF2-40B4-BE49-F238E27FC236}">
                <a16:creationId xmlns:a16="http://schemas.microsoft.com/office/drawing/2014/main" id="{5C7D66A9-7827-4A67-832D-66B68F2569F5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05513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5268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415594" y="1980142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dirty="0">
                <a:hlinkClick r:id="rId4"/>
              </a:rPr>
              <a:t>peter.schmitt@huawei.com</a:t>
            </a:r>
            <a:endParaRPr lang="en-US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5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>
                <a:hlinkClick r:id="rId9"/>
              </a:rPr>
              <a:t>hiroshi.ishikawa.ev</a:t>
            </a:r>
            <a:r>
              <a:rPr lang="en-US" altLang="en-US" sz="1800" dirty="0">
                <a:hlinkClick r:id="rId9"/>
              </a:rPr>
              <a:t>@nttdocomo.</a:t>
            </a:r>
            <a:r>
              <a:rPr lang="en-US" sz="1800" dirty="0">
                <a:hlinkClick r:id="rId9"/>
              </a:rPr>
              <a:t>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04531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8391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Workplan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2132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36694</TotalTime>
  <Words>1274</Words>
  <Application>Microsoft Office PowerPoint</Application>
  <PresentationFormat>Grand écran</PresentationFormat>
  <Paragraphs>198</Paragraphs>
  <Slides>22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0" baseType="lpstr">
      <vt:lpstr>Arial</vt:lpstr>
      <vt:lpstr>Arial </vt:lpstr>
      <vt:lpstr>Calibri</vt:lpstr>
      <vt:lpstr>Calibri Light</vt:lpstr>
      <vt:lpstr>Lucida Grande</vt:lpstr>
      <vt:lpstr>Nokia Pure Text Light</vt:lpstr>
      <vt:lpstr>Times New Roman</vt:lpstr>
      <vt:lpstr>Office Theme</vt:lpstr>
      <vt:lpstr>CT#98-e Administrivia</vt:lpstr>
      <vt:lpstr>Content</vt:lpstr>
      <vt:lpstr>CT officials</vt:lpstr>
      <vt:lpstr>TSG CT Officials</vt:lpstr>
      <vt:lpstr>TSG CT WG1 Officials</vt:lpstr>
      <vt:lpstr>TSG CT WG3 Officials </vt:lpstr>
      <vt:lpstr>TSG CT4 Officials</vt:lpstr>
      <vt:lpstr>TSG CT WG6 Officials</vt:lpstr>
      <vt:lpstr>Workplan</vt:lpstr>
      <vt:lpstr>Release timeline</vt:lpstr>
      <vt:lpstr>Rel-17 frozen at CT#96   2/2</vt:lpstr>
      <vt:lpstr>Release 18 Planning</vt:lpstr>
      <vt:lpstr>CT view on possible Rel-18  Stage 2 extension</vt:lpstr>
      <vt:lpstr>IANA Assignment requests</vt:lpstr>
      <vt:lpstr>IANA assignment request handling</vt:lpstr>
      <vt:lpstr>Company CRs sent to CT</vt:lpstr>
      <vt:lpstr>Company CRs sent to CT</vt:lpstr>
      <vt:lpstr>Meeting planning</vt:lpstr>
      <vt:lpstr>OP#48 Decisions</vt:lpstr>
      <vt:lpstr>MHPG#1 output  1/2</vt:lpstr>
      <vt:lpstr>MHPG#1 output  2/2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1013</cp:revision>
  <dcterms:created xsi:type="dcterms:W3CDTF">2010-02-05T13:52:04Z</dcterms:created>
  <dcterms:modified xsi:type="dcterms:W3CDTF">2022-12-12T10:03:04Z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