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3"/>
  </p:notesMasterIdLst>
  <p:handoutMasterIdLst>
    <p:handoutMasterId r:id="rId34"/>
  </p:handoutMasterIdLst>
  <p:sldIdLst>
    <p:sldId id="341" r:id="rId3"/>
    <p:sldId id="363" r:id="rId4"/>
    <p:sldId id="366" r:id="rId5"/>
    <p:sldId id="377" r:id="rId6"/>
    <p:sldId id="368" r:id="rId7"/>
    <p:sldId id="456" r:id="rId8"/>
    <p:sldId id="455" r:id="rId9"/>
    <p:sldId id="446" r:id="rId10"/>
    <p:sldId id="457" r:id="rId11"/>
    <p:sldId id="370" r:id="rId12"/>
    <p:sldId id="440" r:id="rId13"/>
    <p:sldId id="407" r:id="rId14"/>
    <p:sldId id="371" r:id="rId15"/>
    <p:sldId id="414" r:id="rId16"/>
    <p:sldId id="410" r:id="rId17"/>
    <p:sldId id="458" r:id="rId18"/>
    <p:sldId id="459" r:id="rId19"/>
    <p:sldId id="441" r:id="rId20"/>
    <p:sldId id="431" r:id="rId21"/>
    <p:sldId id="375" r:id="rId22"/>
    <p:sldId id="400" r:id="rId23"/>
    <p:sldId id="454" r:id="rId24"/>
    <p:sldId id="405" r:id="rId25"/>
    <p:sldId id="365" r:id="rId26"/>
    <p:sldId id="376" r:id="rId27"/>
    <p:sldId id="385" r:id="rId28"/>
    <p:sldId id="460" r:id="rId29"/>
    <p:sldId id="461" r:id="rId30"/>
    <p:sldId id="462" r:id="rId31"/>
    <p:sldId id="398" r:id="rId3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84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CRs!$D$3:$Z$3</c:f>
              <c:strCache>
                <c:ptCount val="2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  <c:pt idx="20">
                  <c:v>August-e_2022</c:v>
                </c:pt>
                <c:pt idx="21">
                  <c:v>October-e_2022</c:v>
                </c:pt>
                <c:pt idx="22">
                  <c:v>Nov 2022</c:v>
                </c:pt>
              </c:strCache>
            </c:strRef>
          </c:cat>
          <c:val>
            <c:numRef>
              <c:f>CRs!$D$4:$Z$4</c:f>
              <c:numCache>
                <c:formatCode>General</c:formatCode>
                <c:ptCount val="23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  <c:pt idx="14">
                  <c:v>134</c:v>
                </c:pt>
                <c:pt idx="15">
                  <c:v>241</c:v>
                </c:pt>
                <c:pt idx="16">
                  <c:v>203</c:v>
                </c:pt>
                <c:pt idx="17">
                  <c:v>323</c:v>
                </c:pt>
                <c:pt idx="18">
                  <c:v>212</c:v>
                </c:pt>
                <c:pt idx="19">
                  <c:v>309</c:v>
                </c:pt>
                <c:pt idx="20">
                  <c:v>272</c:v>
                </c:pt>
                <c:pt idx="21">
                  <c:v>238</c:v>
                </c:pt>
                <c:pt idx="22">
                  <c:v>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01-4427-BCF7-7311F0F50CC5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CRs!$D$3:$Z$3</c:f>
              <c:strCache>
                <c:ptCount val="2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  <c:pt idx="20">
                  <c:v>August-e_2022</c:v>
                </c:pt>
                <c:pt idx="21">
                  <c:v>October-e_2022</c:v>
                </c:pt>
                <c:pt idx="22">
                  <c:v>Nov 2022</c:v>
                </c:pt>
              </c:strCache>
            </c:strRef>
          </c:cat>
          <c:val>
            <c:numRef>
              <c:f>CRs!$D$5:$Z$5</c:f>
              <c:numCache>
                <c:formatCode>General</c:formatCode>
                <c:ptCount val="23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  <c:pt idx="14">
                  <c:v>61</c:v>
                </c:pt>
                <c:pt idx="15">
                  <c:v>56</c:v>
                </c:pt>
                <c:pt idx="16">
                  <c:v>73</c:v>
                </c:pt>
                <c:pt idx="17">
                  <c:v>66</c:v>
                </c:pt>
                <c:pt idx="18">
                  <c:v>25</c:v>
                </c:pt>
                <c:pt idx="19">
                  <c:v>40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1-4427-BCF7-7311F0F50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CT#98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12–14 December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CP-223253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WG1_mm-cc-sm_ex-CN1/TSGC1_139_Toulouse/Docs/C1-226538.zip" TargetMode="External"/><Relationship Id="rId3" Type="http://schemas.openxmlformats.org/officeDocument/2006/relationships/hyperlink" Target="https://www.3gpp.org/ftp/tsg_ct/WG1_mm-cc-sm_ex-CN1/TSGC1_138e/Docs/C1-226240.zip" TargetMode="External"/><Relationship Id="rId7" Type="http://schemas.openxmlformats.org/officeDocument/2006/relationships/hyperlink" Target="https://www.3gpp.org/ftp/tsg_ct/WG1_mm-cc-sm_ex-CN1/TSGC1_138e/Docs/C1-226117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www.3gpp.org/ftp/tsg_ct/WG1_mm-cc-sm_ex-CN1/TSGC1_139_Toulouse/Docs/C1-226913.zip" TargetMode="External"/><Relationship Id="rId5" Type="http://schemas.openxmlformats.org/officeDocument/2006/relationships/hyperlink" Target="https://www.3gpp.org/ftp/tsg_ct/WG1_mm-cc-sm_ex-CN1/TSGC1_139_Toulouse/Docs/C1-226912.zip" TargetMode="External"/><Relationship Id="rId4" Type="http://schemas.openxmlformats.org/officeDocument/2006/relationships/hyperlink" Target="https://www.3gpp.org/ftp/tsg_ct/WG1_mm-cc-sm_ex-CN1/TSGC1_138e/Docs/C1-226235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39_Toulouse/Docs/C1-227002.zip" TargetMode="External"/><Relationship Id="rId2" Type="http://schemas.openxmlformats.org/officeDocument/2006/relationships/hyperlink" Target="https://www.3gpp.org/ftp/tsg_ct/WG1_mm-cc-sm_ex-CN1/TSGC1_139_Toulouse/Docs/C1-22700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1_mm-cc-sm_ex-CN1/TSGC1_139_Toulouse/Docs/C1-227132.zip" TargetMode="External"/><Relationship Id="rId4" Type="http://schemas.openxmlformats.org/officeDocument/2006/relationships/hyperlink" Target="https://www.3gpp.org/ftp/tsg_ct/WG1_mm-cc-sm_ex-CN1/TSGC1_138e/Docs/C1-226137.zip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CT#98e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785915"/>
              </p:ext>
            </p:extLst>
          </p:nvPr>
        </p:nvGraphicFramePr>
        <p:xfrm>
          <a:off x="838200" y="2056493"/>
          <a:ext cx="10411095" cy="2322165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528595"/>
              </p:ext>
            </p:extLst>
          </p:nvPr>
        </p:nvGraphicFramePr>
        <p:xfrm>
          <a:off x="838200" y="2056493"/>
          <a:ext cx="8895193" cy="3613257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9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64296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9284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803703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42042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</a:t>
            </a:r>
          </a:p>
          <a:p>
            <a:pPr lvl="1"/>
            <a:r>
              <a:rPr lang="en-US" sz="2000" dirty="0"/>
              <a:t>1 CAT F CR for Mission Critical work items agreed </a:t>
            </a:r>
          </a:p>
          <a:p>
            <a:pPr lvl="1"/>
            <a:r>
              <a:rPr lang="en-US" sz="2000" dirty="0"/>
              <a:t>1 CAT F CR for </a:t>
            </a:r>
            <a:r>
              <a:rPr lang="en-US" sz="2000" dirty="0" err="1"/>
              <a:t>nonIMS</a:t>
            </a:r>
            <a:r>
              <a:rPr lang="en-US" sz="2000" dirty="0"/>
              <a:t> work items agreed</a:t>
            </a:r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2 CAT F CRs against Rel-16 agreed </a:t>
            </a:r>
          </a:p>
          <a:p>
            <a:pPr lvl="1"/>
            <a:r>
              <a:rPr lang="en-US" altLang="de-DE" sz="2000" dirty="0">
                <a:cs typeface="Arial" panose="020B0604020202020204" pitchFamily="34" charset="0"/>
              </a:rPr>
              <a:t>CRs are backward compatible</a:t>
            </a: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</a:t>
            </a:r>
            <a:r>
              <a:rPr lang="en-US">
                <a:highlight>
                  <a:srgbClr val="FFFFFF"/>
                </a:highlight>
              </a:rPr>
              <a:t>Changes Rel-16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as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expected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CT1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was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very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busy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with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maintenance</a:t>
            </a:r>
            <a:endParaRPr lang="es-ES" sz="2400" dirty="0"/>
          </a:p>
          <a:p>
            <a:r>
              <a:rPr lang="es-ES" sz="2400" dirty="0"/>
              <a:t>180 CAT F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 (186 in Q3). </a:t>
            </a:r>
          </a:p>
          <a:p>
            <a:r>
              <a:rPr lang="en-US" sz="2400" dirty="0"/>
              <a:t> 0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0</a:t>
            </a:r>
            <a:r>
              <a:rPr lang="en-US" sz="2400" dirty="0"/>
              <a:t> new work items under CT1 lead was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1825"/>
              </p:ext>
            </p:extLst>
          </p:nvPr>
        </p:nvGraphicFramePr>
        <p:xfrm>
          <a:off x="215757" y="2282825"/>
          <a:ext cx="11736531" cy="3567447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C1-226240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Mandatory inclusion of 5GPRUK ID in the RELAY KEY ACCEPT message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Nokia, Nokia Shanghai Bell,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, OPPO, 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 4787​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24.501​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C1-226235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Rename 5GPRUK ID and 5GPRUK in CP based solution and rename PRUK and PRUK ID in UP based solution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Ericsson, China Telecom,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, 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0190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24.554​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C1-226912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Optional to provision N3IWF selection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infomation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to the UE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0190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24.554​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C1-226913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Optional to provision N3IWF selection information – coding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0027​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24.555​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hlinkClick r:id="rId7"/>
                        </a:rPr>
                        <a:t>C1-226117</a:t>
                      </a:r>
                      <a:r>
                        <a:rPr lang="en-US" sz="1000" b="0" i="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</a:rPr>
                        <a:t>​</a:t>
                      </a:r>
                      <a:endParaRPr lang="en-US" sz="1000" b="0" i="0" dirty="0">
                        <a:solidFill>
                          <a:srgbClr val="124191"/>
                        </a:solidFill>
                        <a:effectLst/>
                        <a:latin typeface="Nokia Pure Text Light" panose="020B03040406020603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Correction on unused value of payload type​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Incorporated, Nokia, Nokia Shanghai Bell,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HiSilicon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 4750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24.501​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02309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C1-226538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Added PLMN List with AAA connectivity to 5GC IE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Lenovo, Nokia, Nokia Shanghai Bell, Ericsson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 0206​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24.502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889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897306"/>
              </p:ext>
            </p:extLst>
          </p:nvPr>
        </p:nvGraphicFramePr>
        <p:xfrm>
          <a:off x="215757" y="2282825"/>
          <a:ext cx="11736531" cy="2546081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C1-227000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PLMN lists for non-3GPP </a:t>
                      </a:r>
                      <a:r>
                        <a:rPr lang="en-US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</a:t>
                      </a:r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Lenovo, Nokia, Nokia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Shanghi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Bell,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0211​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24.502</a:t>
                      </a:r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C1-227002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Connectivity for NSWO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authentication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Lenovo, Nokia, Nokia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Shanghi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Bell, Ericsson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0731​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24.302</a:t>
                      </a:r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C1-226137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for MCPTT private call forwarding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Kontron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 Transportation France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0843​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24.379​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9009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algn="l" defTabSz="914400" rtl="0" eaLnBrk="1" fontAlgn="auto" latinLnBrk="0" hangingPunct="1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C1-226065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and minimum length of NSAG information IE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Ericsson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4678​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24.501​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939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C1-227132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auto"/>
                      <a:endParaRPr lang="en-US" sz="1000" b="1" i="0" u="sng" strike="noStrike" kern="1200" dirty="0">
                        <a:solidFill>
                          <a:srgbClr val="12419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Correction of IEI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4970​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24.501​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5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10 new work items have been agreed for Rel-18</a:t>
            </a:r>
          </a:p>
          <a:p>
            <a:r>
              <a:rPr lang="en-GB" sz="2000" dirty="0"/>
              <a:t> Significant work on Rel-18 CRs in Q4</a:t>
            </a:r>
          </a:p>
          <a:p>
            <a:r>
              <a:rPr lang="en-GB" sz="2000" dirty="0"/>
              <a:t> roughly 195 CAT F/B CRs for Rel-18 agreed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000" dirty="0"/>
              <a:t>For the work on V2X/</a:t>
            </a:r>
            <a:r>
              <a:rPr lang="en-GB" sz="2000" dirty="0" err="1"/>
              <a:t>ProSe</a:t>
            </a:r>
            <a:r>
              <a:rPr lang="en-GB" sz="2000" dirty="0"/>
              <a:t> policy request during registration procedure, CT1 has informed SA2 and CT3 that we will not implement the requirement, please see LS in C1-227137</a:t>
            </a:r>
          </a:p>
          <a:p>
            <a:pPr marL="457200" lvl="1" indent="0">
              <a:buNone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F6491769-ACE5-4032-AED4-E21F96A05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62" y="5023413"/>
            <a:ext cx="852554" cy="106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B522BA7-223D-4566-895C-A5373FAFB93F}"/>
              </a:ext>
            </a:extLst>
          </p:cNvPr>
          <p:cNvSpPr txBox="1">
            <a:spLocks/>
          </p:cNvSpPr>
          <p:nvPr/>
        </p:nvSpPr>
        <p:spPr bwMode="auto">
          <a:xfrm>
            <a:off x="2158409" y="507750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/>
              <a:t>High </a:t>
            </a:r>
            <a:r>
              <a:rPr lang="en-GB" sz="2000" dirty="0"/>
              <a:t>number of emails resulted in a very busy meeting:</a:t>
            </a:r>
          </a:p>
          <a:p>
            <a:pPr lvl="1"/>
            <a:r>
              <a:rPr lang="en-GB" sz="1800" dirty="0"/>
              <a:t>CT1#138-e roughly 3050 emails</a:t>
            </a:r>
          </a:p>
          <a:p>
            <a:r>
              <a:rPr lang="en-GB" sz="2000" dirty="0"/>
              <a:t>Conference calls </a:t>
            </a:r>
          </a:p>
          <a:p>
            <a:pPr lvl="1"/>
            <a:r>
              <a:rPr lang="en-GB" sz="1800" dirty="0"/>
              <a:t>Used </a:t>
            </a:r>
            <a:r>
              <a:rPr lang="en-GB" sz="1800" dirty="0" err="1"/>
              <a:t>GoTo</a:t>
            </a:r>
            <a:r>
              <a:rPr lang="en-GB" sz="1800" dirty="0"/>
              <a:t> Meeting</a:t>
            </a:r>
          </a:p>
          <a:p>
            <a:pPr lvl="1"/>
            <a:r>
              <a:rPr lang="en-GB" sz="1800" dirty="0"/>
              <a:t>Useful to find way forward </a:t>
            </a:r>
          </a:p>
          <a:p>
            <a:r>
              <a:rPr lang="en-GB" sz="2000" dirty="0"/>
              <a:t>Decision making over email not always </a:t>
            </a:r>
            <a:r>
              <a:rPr lang="de-DE" sz="2000" dirty="0"/>
              <a:t>easy</a:t>
            </a:r>
          </a:p>
          <a:p>
            <a:pPr lvl="1"/>
            <a:r>
              <a:rPr lang="en-GB" sz="1800" dirty="0"/>
              <a:t>sometimes slow (different </a:t>
            </a:r>
            <a:r>
              <a:rPr lang="en-GB" sz="1800" dirty="0" err="1"/>
              <a:t>timezones</a:t>
            </a:r>
            <a:r>
              <a:rPr lang="en-GB" sz="1800" dirty="0"/>
              <a:t>), no f2f offline discussion</a:t>
            </a:r>
          </a:p>
          <a:p>
            <a:pPr lvl="1"/>
            <a:r>
              <a:rPr lang="en-US" sz="1800" dirty="0"/>
              <a:t>as a consequence, complex topics are more easily shifted out of the meeting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Experience with Face to Face </a:t>
            </a:r>
            <a:r>
              <a:rPr lang="en-GB" dirty="0">
                <a:highlight>
                  <a:srgbClr val="FFFFFF"/>
                </a:highlight>
              </a:rPr>
              <a:t>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This was the first CT1 F2F meeting since November 2019</a:t>
            </a:r>
          </a:p>
          <a:p>
            <a:r>
              <a:rPr lang="en-GB" sz="2000" dirty="0"/>
              <a:t>It was great to meet delegates in person!</a:t>
            </a:r>
          </a:p>
          <a:p>
            <a:r>
              <a:rPr lang="en-GB" sz="2000" dirty="0"/>
              <a:t>F2F meeting enabled easier decision making and consensus finding, even in the last 15 minutes on Friday CRs were revised and agreed</a:t>
            </a:r>
          </a:p>
          <a:p>
            <a:r>
              <a:rPr lang="en-GB" sz="2000" dirty="0"/>
              <a:t> After some issues with audio for remote participants were solved on Monday, the meeting went smoothly </a:t>
            </a:r>
          </a:p>
          <a:p>
            <a:r>
              <a:rPr lang="en-GB" sz="3200" b="1" dirty="0"/>
              <a:t>Big Thank You </a:t>
            </a:r>
            <a:r>
              <a:rPr lang="en-GB" sz="2000" dirty="0"/>
              <a:t>to all people that made the meeting in Toulouse possible!!!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37793171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>
                <a:highlight>
                  <a:srgbClr val="FFFFFF"/>
                </a:highlight>
              </a:rPr>
              <a:t>agreed</a:t>
            </a:r>
            <a:r>
              <a:rPr lang="de-DE" dirty="0">
                <a:highlight>
                  <a:srgbClr val="FFFFFF"/>
                </a:highlight>
              </a:rPr>
              <a:t> CRs/</a:t>
            </a:r>
            <a:r>
              <a:rPr lang="de-DE" dirty="0" err="1">
                <a:highlight>
                  <a:srgbClr val="FFFFFF"/>
                </a:highlight>
              </a:rPr>
              <a:t>pCRs</a:t>
            </a:r>
            <a:endParaRPr lang="de-DE" dirty="0">
              <a:highlight>
                <a:srgbClr val="FFFFFF"/>
              </a:highlight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2496620"/>
            <a:ext cx="2600325" cy="36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 not show</a:t>
            </a:r>
            <a:r>
              <a:rPr lang="de-DE" sz="1600" dirty="0"/>
              <a:t>n, </a:t>
            </a:r>
            <a:r>
              <a:rPr lang="en-GB" sz="1600" dirty="0"/>
              <a:t>February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/ 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 err="1"/>
              <a:t>January</a:t>
            </a:r>
            <a:r>
              <a:rPr lang="de-DE" sz="1600" dirty="0"/>
              <a:t> / April 2022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3056407"/>
              </p:ext>
            </p:extLst>
          </p:nvPr>
        </p:nvGraphicFramePr>
        <p:xfrm>
          <a:off x="302559" y="2066925"/>
          <a:ext cx="8079441" cy="3977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meetings. Andrijana will support SA4 in the future, </a:t>
            </a:r>
            <a:r>
              <a:rPr lang="en-US" altLang="ja-JP" sz="2600" b="1" dirty="0">
                <a:ea typeface="MS PGothic" panose="020B0600070205080204" pitchFamily="34" charset="-128"/>
              </a:rPr>
              <a:t>ALL THE BEST FOR YOUR NEW ROLE!!! 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Frederic Firmin for excellent support before, during and after the Toulouse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889944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in UAC configuration validity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configuration with protection scheme for concealing the SUPI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configuration with protection scheme for concealing the SUPI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in SNPN selection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23.501 CR 3714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Introducing the secondary DN authentication and authorization over EPC support indicator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23.401 CR 2997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Indicating the capability of supporting SDNAEPC during the PDN connectivity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Rejecting PDN connectivity procedure due to SDNAEPC is not supported by the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Exchanging the SDNAEPC EAP message in ESM procedures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discovery of SNPNs with 5G connectivity support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C1-226713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WLANSP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provisioning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(I) 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761254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SNPNs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usage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for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a-DK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SNPNs usage for NSAG information storage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SNPNs usage for congestion control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to indicate its support for Slice-based N3IWF selection to the network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in UAC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conditions for using SPI for UE derived QoS rules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conditions for using SPI for UE derived QoS rules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Indicating the capability of supporting SDNAEPC during the PDU session establishment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Rejecting the UE Registration due to the selected N3IWF by the UE is not compatible with the used slices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Registration procedure triggered by a change of UE Requested T3512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24.501 CR 4758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(II) </a:t>
            </a:r>
          </a:p>
        </p:txBody>
      </p:sp>
    </p:spTree>
    <p:extLst>
      <p:ext uri="{BB962C8B-B14F-4D97-AF65-F5344CB8AC3E}">
        <p14:creationId xmlns:p14="http://schemas.microsoft.com/office/powerpoint/2010/main" val="2456899806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68467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Registration procedure triggered by a change of UE Requested T3512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24.501 CR 4758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Providing Equivalent SNPNs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SNPNs usage in 5GMM-CONNECTED mode with RRC inactive indication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Providing registered SNPNs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3730, TS 23.502 CR 3569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Unavailability Period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CR3749, TS 23.502 CR3598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N3IWF with slice capability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#3578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for mobile identity selection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payload and payload type for UUAA and C2 authorization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29.256 CR 0008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payload and payload type for UUAA and C2 authorization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29.256 CR 0008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Handling of pending NSSAI in NSSRG procedure Rel18 - option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23.501 CR 3693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(III) </a:t>
            </a:r>
          </a:p>
        </p:txBody>
      </p:sp>
    </p:spTree>
    <p:extLst>
      <p:ext uri="{BB962C8B-B14F-4D97-AF65-F5344CB8AC3E}">
        <p14:creationId xmlns:p14="http://schemas.microsoft.com/office/powerpoint/2010/main" val="1179927843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12844"/>
              </p:ext>
            </p:extLst>
          </p:nvPr>
        </p:nvGraphicFramePr>
        <p:xfrm>
          <a:off x="800100" y="2016000"/>
          <a:ext cx="10467975" cy="397609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Handling of pending NSSAI in NSSRG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23,501 CR 3693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PLMN lists for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23.003 CR#0642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for trusted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WLAN discovery and selection procedure in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3714, TS 23.502 CR 3565, 23.503 CR 0745, TS 23.402 CR 2997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selection procedures for using trusted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CR3565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 Home N3IWF identifier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23.503 CR0751, TS 23.501 CR3707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Default DRX for direct link establishment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Providing all the mapped NR Tx Profiles for groupcast and broadcast mode 5G ProSe communication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handling of authentication synchronisation error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33.503 CR 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Default DRX for direct link establishment - coding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23.304 CR 0118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(IV) </a:t>
            </a:r>
          </a:p>
        </p:txBody>
      </p:sp>
    </p:spTree>
    <p:extLst>
      <p:ext uri="{BB962C8B-B14F-4D97-AF65-F5344CB8AC3E}">
        <p14:creationId xmlns:p14="http://schemas.microsoft.com/office/powerpoint/2010/main" val="29992120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CT1#138-e (electronic)</a:t>
            </a:r>
          </a:p>
          <a:p>
            <a:pPr lvl="1"/>
            <a:r>
              <a:rPr lang="en-US" dirty="0"/>
              <a:t>CT1#139 Toulouse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CT1#140, Athens</a:t>
            </a:r>
          </a:p>
          <a:p>
            <a:pPr lvl="2"/>
            <a:r>
              <a:rPr lang="en-US" altLang="fr-FR" dirty="0"/>
              <a:t>Begin	February 27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r>
              <a:rPr lang="en-US" altLang="fr-FR" dirty="0"/>
              <a:t>End	March 03</a:t>
            </a:r>
            <a:r>
              <a:rPr lang="en-US" altLang="fr-FR" baseline="30000" dirty="0"/>
              <a:t>rd</a:t>
            </a:r>
            <a:r>
              <a:rPr lang="en-US" altLang="fr-FR" dirty="0"/>
              <a:t>  2023</a:t>
            </a:r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 788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CT1#139: 907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</a:t>
            </a:r>
            <a:r>
              <a:rPr lang="en-US" sz="1800" dirty="0">
                <a:highlight>
                  <a:srgbClr val="FFFFFF"/>
                </a:highlight>
              </a:rPr>
              <a:t> Cat B/C/F: 187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CT1#139 Cat B/C/F: 197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 0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CT1#139: 0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CT1#138-e: 242  attended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CT1#139: 279 attended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CT1#138-e and CT1#139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407107"/>
              </p:ext>
            </p:extLst>
          </p:nvPr>
        </p:nvGraphicFramePr>
        <p:xfrm>
          <a:off x="209550" y="2282827"/>
          <a:ext cx="11341319" cy="37260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Enhanced support of Non-Public Networks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provide stage-2 and stage-3 requirements in specifications under remit of CT WGs for the stage 2 requirements agreed under the stage 2 work item eNPN_Ph2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mission critical system migration and interconnection enhancements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define the stage 3 aspects for stage 2 technical specifications developed by SA6 under the parent work-items. The WI focus is on the necessary updates of stage-3 specifications to ensure support of migrations and the railway-specific requirements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Application Layer Support for Uncrewed Aerial Systems (UAS),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InterDigital</a:t>
                      </a: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the CT aspects and update the CT WGs specifications to support the stage 2 requirements on Application layer support for Uncrewed Aerial System (UAS) defined in 3GPP TS 23.255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application layer support for V2X services; Phase 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application layer support for V2X services; Phase 3 in order to enhance the CT WGs specifications based on the stage 2 requirements developed by the SA WG6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SEAL data delivery enabler for vertical applications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SEAL data delivery enabler for vertical applications in order to define the necessary protocol aspects based on the stage 2 requirements developed by the SA WG6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proximity based services in 5GS Phase 2 in order to enhance the CT WGs specifications based on the stage-2 requirements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CP-223111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Secondary DN authentication and authorization in EPC IWK cases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the secondary DN authentication and authorization in EPC IWK cases, to support the stage 2 requirements developed by the SA WGs for TEI18_SDNAEPC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9113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CP-223112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Enhanced Service Enabler Architecture Layer for Verticals Phase 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SEAL based upon the normative Stage 2 technical specifications developed by SA6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41374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87839"/>
              </p:ext>
            </p:extLst>
          </p:nvPr>
        </p:nvGraphicFramePr>
        <p:xfrm>
          <a:off x="209550" y="2282827"/>
          <a:ext cx="11341319" cy="9828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CP-223113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 of Seamless UE context recovery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Seamless UE context recovery in order to enhance the CT WGs specifications based on the stage-2 requirements developed by SA2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264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CP-223114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support for 5WWC,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wireless and wireline convergence for the 5G system, phase 2, to support the stage 2 requirements developed by the SA WGs for 5WWC_Ph2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323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56395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776540"/>
              </p:ext>
            </p:extLst>
          </p:nvPr>
        </p:nvGraphicFramePr>
        <p:xfrm>
          <a:off x="209550" y="2282827"/>
          <a:ext cx="11341319" cy="2260360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IMS Stage-3 IETF Protocol Alignment</a:t>
                      </a:r>
                      <a:endParaRPr lang="de-DE" sz="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Nokia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CP-223102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Protocol enhancements for Mission Critical Services 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Ericsson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105315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413747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2640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323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82568"/>
              </p:ext>
            </p:extLst>
          </p:nvPr>
        </p:nvGraphicFramePr>
        <p:xfrm>
          <a:off x="657054" y="1816740"/>
          <a:ext cx="10178859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664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2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59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052982"/>
              </p:ext>
            </p:extLst>
          </p:nvPr>
        </p:nvGraphicFramePr>
        <p:xfrm>
          <a:off x="657054" y="1816740"/>
          <a:ext cx="10178859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664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2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59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 dirty="0">
                        <a:effectLst/>
                        <a:latin typeface="Arial 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800" dirty="0">
                        <a:effectLst/>
                        <a:latin typeface="Arial 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 dirty="0">
                        <a:effectLst/>
                        <a:latin typeface="Arial 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 dirty="0">
                        <a:effectLst/>
                        <a:latin typeface="Arial 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2487</Words>
  <Application>Microsoft Office PowerPoint</Application>
  <PresentationFormat>Widescreen</PresentationFormat>
  <Paragraphs>585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Arial </vt:lpstr>
      <vt:lpstr>Calibri</vt:lpstr>
      <vt:lpstr>Calibri Light</vt:lpstr>
      <vt:lpstr>Nokia Pure Headline Light</vt:lpstr>
      <vt:lpstr>Nokia Pure Text Light</vt:lpstr>
      <vt:lpstr>Times New Roman</vt:lpstr>
      <vt:lpstr>Office Theme</vt:lpstr>
      <vt:lpstr>Custom Design</vt:lpstr>
      <vt:lpstr>CT WG1 Status Report  to TSG CT#98e</vt:lpstr>
      <vt:lpstr>TSG CT WG1 Officials</vt:lpstr>
      <vt:lpstr>Meeting Calendar</vt:lpstr>
      <vt:lpstr>TSG CT WG1 Statistics</vt:lpstr>
      <vt:lpstr>New agreed  Study/Work Items led by CT1</vt:lpstr>
      <vt:lpstr>New agreed  Study/Work Items led by CT1</vt:lpstr>
      <vt:lpstr>Revised Study/Work Items led by CT1</vt:lpstr>
      <vt:lpstr>Work Plan Rel-18</vt:lpstr>
      <vt:lpstr>Work Plan Rel-18</vt:lpstr>
      <vt:lpstr>TS/TR sent to CT plenary</vt:lpstr>
      <vt:lpstr>Work Item Exception Sheets </vt:lpstr>
      <vt:lpstr>Status of older releases</vt:lpstr>
      <vt:lpstr>Release 16 Status</vt:lpstr>
      <vt:lpstr>Backward Incompatible Changes Rel-16</vt:lpstr>
      <vt:lpstr>Release 17 Status </vt:lpstr>
      <vt:lpstr>Backward Incompatible Changes Rel-17</vt:lpstr>
      <vt:lpstr>Backward Incompatible Changes Rel-17</vt:lpstr>
      <vt:lpstr>Release 18 Status </vt:lpstr>
      <vt:lpstr>For Information to CT</vt:lpstr>
      <vt:lpstr>For Action to CT</vt:lpstr>
      <vt:lpstr>Experience with e-meeting </vt:lpstr>
      <vt:lpstr>Experience with Face to Face meeting</vt:lpstr>
      <vt:lpstr>Some stats, agreed CRs/pCRs</vt:lpstr>
      <vt:lpstr>Acknowledgement</vt:lpstr>
      <vt:lpstr>Annex</vt:lpstr>
      <vt:lpstr>CRs for conditional approval (I) </vt:lpstr>
      <vt:lpstr>CRs for conditional approval (II) </vt:lpstr>
      <vt:lpstr>CRs for conditional approval (III) </vt:lpstr>
      <vt:lpstr>CRs for conditional approval (IV)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1217</cp:revision>
  <dcterms:created xsi:type="dcterms:W3CDTF">2010-02-05T13:52:04Z</dcterms:created>
  <dcterms:modified xsi:type="dcterms:W3CDTF">2022-12-09T07:50:13Z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