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80" r:id="rId13"/>
    <p:sldId id="370" r:id="rId14"/>
    <p:sldId id="391" r:id="rId15"/>
    <p:sldId id="381" r:id="rId16"/>
    <p:sldId id="371" r:id="rId17"/>
    <p:sldId id="372" r:id="rId18"/>
    <p:sldId id="373" r:id="rId19"/>
    <p:sldId id="374" r:id="rId20"/>
    <p:sldId id="375" r:id="rId21"/>
    <p:sldId id="365" r:id="rId22"/>
    <p:sldId id="376" r:id="rId23"/>
    <p:sldId id="378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86393" autoAdjust="0"/>
  </p:normalViewPr>
  <p:slideViewPr>
    <p:cSldViewPr snapToGrid="0">
      <p:cViewPr varScale="1">
        <p:scale>
          <a:sx n="124" d="100"/>
          <a:sy n="124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</a:t>
            </a:r>
            <a:r>
              <a:rPr lang="sv-SE" altLang="en-US" sz="1200" b="1" dirty="0" smtClean="0">
                <a:latin typeface="Arial "/>
              </a:rPr>
              <a:t>98-e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Online, 12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- </a:t>
            </a:r>
            <a:r>
              <a:rPr lang="en-US" altLang="en-US" sz="1200" b="1" baseline="0" dirty="0" smtClean="0">
                <a:latin typeface="Arial "/>
              </a:rPr>
              <a:t>14 </a:t>
            </a:r>
            <a:r>
              <a:rPr lang="en-US" altLang="en-US" sz="1200" b="1" baseline="0" dirty="0" smtClean="0">
                <a:latin typeface="Arial "/>
              </a:rPr>
              <a:t>December </a:t>
            </a:r>
            <a:r>
              <a:rPr lang="en-US" altLang="en-US" sz="1200" b="1" dirty="0">
                <a:latin typeface="Arial "/>
              </a:rPr>
              <a:t>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</a:t>
            </a:r>
            <a:r>
              <a:rPr lang="sv-SE" altLang="en-US" sz="1200" b="1" baseline="0" dirty="0" smtClean="0">
                <a:latin typeface="Arial "/>
              </a:rPr>
              <a:t>23019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CT#98-e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</a:t>
            </a:r>
            <a:r>
              <a:rPr lang="en-US" dirty="0" smtClean="0"/>
              <a:t>progress this meeting on study items</a:t>
            </a:r>
          </a:p>
          <a:p>
            <a:r>
              <a:rPr lang="en-US" dirty="0" smtClean="0"/>
              <a:t>First Rel-18 CR agreed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work items completed.</a:t>
            </a:r>
          </a:p>
          <a:p>
            <a:endParaRPr lang="en-GB" dirty="0"/>
          </a:p>
          <a:p>
            <a:r>
              <a:rPr lang="en-GB" dirty="0"/>
              <a:t>Additionally, work on testing for non-removable UICC ongoing. </a:t>
            </a:r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progress on work </a:t>
            </a:r>
            <a:r>
              <a:rPr lang="en-US" dirty="0"/>
              <a:t>item for conformance test specification enhancements for </a:t>
            </a:r>
            <a:r>
              <a:rPr lang="en-US" dirty="0" smtClean="0"/>
              <a:t>Rel-16.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correction to </a:t>
            </a:r>
            <a:r>
              <a:rPr lang="en-GB" dirty="0"/>
              <a:t>31.111 </a:t>
            </a:r>
            <a:r>
              <a:rPr lang="en-GB" dirty="0" smtClean="0"/>
              <a:t>to </a:t>
            </a:r>
            <a:r>
              <a:rPr lang="en-GB" dirty="0"/>
              <a:t>SMS PP DL via 5G NAS </a:t>
            </a:r>
            <a:r>
              <a:rPr lang="en-GB" dirty="0" smtClean="0"/>
              <a:t>messages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Company contribution to replace C6-220690, CR#0663r1 to TS 31.124 Rel-16 in CR-pack CP-223080 </a:t>
            </a:r>
          </a:p>
          <a:p>
            <a:pPr lvl="1"/>
            <a:r>
              <a:rPr lang="en-US" dirty="0" smtClean="0"/>
              <a:t>CP-223151</a:t>
            </a:r>
            <a:endParaRPr lang="en-US" dirty="0"/>
          </a:p>
          <a:p>
            <a:r>
              <a:rPr lang="en-US" dirty="0" smtClean="0"/>
              <a:t>Company </a:t>
            </a:r>
            <a:r>
              <a:rPr lang="en-US" dirty="0"/>
              <a:t>contribution to </a:t>
            </a:r>
            <a:r>
              <a:rPr lang="en-US" dirty="0" smtClean="0"/>
              <a:t>replace C6-220640, CR#0659 to TS 31.124</a:t>
            </a:r>
            <a:r>
              <a:rPr lang="en-US" dirty="0"/>
              <a:t>, Rel-16</a:t>
            </a:r>
            <a:r>
              <a:rPr lang="en-US" dirty="0" smtClean="0"/>
              <a:t>, in </a:t>
            </a:r>
            <a:r>
              <a:rPr lang="en-US" dirty="0"/>
              <a:t>CR-pack </a:t>
            </a:r>
            <a:r>
              <a:rPr lang="en-US" dirty="0" smtClean="0"/>
              <a:t>CP-223081</a:t>
            </a:r>
          </a:p>
          <a:p>
            <a:pPr lvl="1"/>
            <a:r>
              <a:rPr lang="en-US" dirty="0" smtClean="0"/>
              <a:t>CP-223153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CT6#109-e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744355"/>
              </p:ext>
            </p:extLst>
          </p:nvPr>
        </p:nvGraphicFramePr>
        <p:xfrm>
          <a:off x="666572" y="1800441"/>
          <a:ext cx="10767702" cy="4365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7171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29743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CP-223019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CP-223020</a:t>
                      </a: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effectLst/>
                        </a:rPr>
                        <a:t>report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meeting reports after previous plenary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b="0" i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CP-223076</a:t>
                      </a:r>
                      <a:endParaRPr lang="de-DE" sz="1400" b="0" i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31.111 Rel-15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CP-223077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31.124 UE Conformance Test Aspects - CT6 aspects of 5G System Phase 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CP-223078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31.111 Rel-16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CP-223079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31.121 Rel-16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31.124 Rel-16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CP-223081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on UE Conformance Test Aspects Release 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CP-223081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31.102 Rel-16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CP-223083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31.102 Rel-17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CP-223084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31.130 Rel-17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CP-223085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5G_ProSe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CP-223086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CR-pack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31.111 Rel-18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31490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CT6#113</a:t>
            </a:r>
            <a:endParaRPr lang="en-US" altLang="fr-FR" dirty="0"/>
          </a:p>
          <a:p>
            <a:pPr lvl="3"/>
            <a:r>
              <a:rPr lang="en-US" altLang="fr-FR" dirty="0" smtClean="0"/>
              <a:t>(</a:t>
            </a:r>
            <a:r>
              <a:rPr lang="en-US" altLang="fr-FR" dirty="0" smtClean="0"/>
              <a:t>15</a:t>
            </a:r>
            <a:r>
              <a:rPr lang="en-US" altLang="fr-FR" dirty="0" smtClean="0"/>
              <a:t> </a:t>
            </a:r>
            <a:r>
              <a:rPr lang="en-US" altLang="fr-FR" dirty="0"/>
              <a:t>– </a:t>
            </a:r>
            <a:r>
              <a:rPr lang="en-US" altLang="fr-FR" dirty="0" smtClean="0"/>
              <a:t>18 November 2022, Toulouse, FR)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CT6#114</a:t>
            </a:r>
            <a:endParaRPr lang="en-US" altLang="fr-FR" dirty="0"/>
          </a:p>
          <a:p>
            <a:pPr lvl="3"/>
            <a:r>
              <a:rPr lang="en-US" altLang="fr-FR" dirty="0" smtClean="0"/>
              <a:t>(</a:t>
            </a:r>
            <a:r>
              <a:rPr lang="en-US" altLang="fr-FR" dirty="0" smtClean="0"/>
              <a:t>28 </a:t>
            </a:r>
            <a:r>
              <a:rPr lang="en-US" altLang="fr-FR" dirty="0" err="1" smtClean="0"/>
              <a:t>Februar</a:t>
            </a:r>
            <a:r>
              <a:rPr lang="en-US" altLang="fr-FR" dirty="0" smtClean="0"/>
              <a:t> </a:t>
            </a:r>
            <a:r>
              <a:rPr lang="en-US" altLang="fr-FR" dirty="0"/>
              <a:t>– </a:t>
            </a:r>
            <a:r>
              <a:rPr lang="en-US" altLang="fr-FR" dirty="0" smtClean="0"/>
              <a:t>03 March 2022, Athens, GR)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25625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126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34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A(4)/</a:t>
            </a:r>
            <a:r>
              <a:rPr lang="en-US" dirty="0"/>
              <a:t>B </a:t>
            </a:r>
            <a:r>
              <a:rPr lang="en-US" dirty="0" smtClean="0"/>
              <a:t>(10)/</a:t>
            </a:r>
            <a:r>
              <a:rPr lang="en-US" dirty="0"/>
              <a:t>C </a:t>
            </a:r>
            <a:r>
              <a:rPr lang="en-US" dirty="0" smtClean="0"/>
              <a:t>(1)/</a:t>
            </a:r>
            <a:r>
              <a:rPr lang="en-US" dirty="0"/>
              <a:t>F </a:t>
            </a:r>
            <a:r>
              <a:rPr lang="en-US" dirty="0" smtClean="0"/>
              <a:t>(</a:t>
            </a:r>
            <a:r>
              <a:rPr lang="en-US" dirty="0" smtClean="0"/>
              <a:t>17</a:t>
            </a:r>
            <a:r>
              <a:rPr lang="en-US" dirty="0" smtClean="0"/>
              <a:t>)/</a:t>
            </a:r>
            <a:r>
              <a:rPr lang="en-US" dirty="0"/>
              <a:t>D </a:t>
            </a:r>
            <a:r>
              <a:rPr lang="en-US" dirty="0" smtClean="0"/>
              <a:t>(2) </a:t>
            </a:r>
            <a:endParaRPr lang="en-US" dirty="0"/>
          </a:p>
          <a:p>
            <a:pPr lvl="1"/>
            <a:r>
              <a:rPr lang="en-US" dirty="0" smtClean="0"/>
              <a:t>Rel-15(6) </a:t>
            </a:r>
            <a:r>
              <a:rPr lang="en-US" dirty="0"/>
              <a:t>/ </a:t>
            </a:r>
            <a:r>
              <a:rPr lang="en-US" dirty="0" smtClean="0"/>
              <a:t>Rel-16(24) </a:t>
            </a:r>
            <a:r>
              <a:rPr lang="en-US" dirty="0"/>
              <a:t>/ </a:t>
            </a:r>
            <a:r>
              <a:rPr lang="en-US" dirty="0" smtClean="0"/>
              <a:t>Rel-17(3) / Rel-18 (1)</a:t>
            </a:r>
            <a:endParaRPr lang="en-US" dirty="0"/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US" dirty="0"/>
              <a:t>2</a:t>
            </a:r>
            <a:r>
              <a:rPr lang="en-GB" dirty="0" smtClean="0"/>
              <a:t> </a:t>
            </a:r>
            <a:r>
              <a:rPr lang="en-GB" dirty="0" smtClean="0"/>
              <a:t>CRs </a:t>
            </a:r>
            <a:r>
              <a:rPr lang="en-GB" dirty="0"/>
              <a:t>for </a:t>
            </a:r>
            <a:r>
              <a:rPr lang="de-DE" dirty="0" err="1" smtClean="0"/>
              <a:t>updates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ISIM </a:t>
            </a:r>
            <a:r>
              <a:rPr lang="de-DE" dirty="0" err="1" smtClean="0"/>
              <a:t>and</a:t>
            </a:r>
            <a:r>
              <a:rPr lang="de-DE" dirty="0" smtClean="0"/>
              <a:t> USIM APIs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0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CT6#113: 114 registered (100 F2F, 14 online), </a:t>
            </a:r>
            <a:r>
              <a:rPr lang="en-US" altLang="fr-FR" dirty="0" smtClean="0"/>
              <a:t>82</a:t>
            </a:r>
            <a:r>
              <a:rPr lang="en-US" altLang="fr-FR" dirty="0" smtClean="0"/>
              <a:t> </a:t>
            </a:r>
            <a:r>
              <a:rPr lang="en-US" altLang="fr-FR" dirty="0"/>
              <a:t>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dirty="0" smtClean="0"/>
              <a:t>none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809243"/>
              </p:ext>
            </p:extLst>
          </p:nvPr>
        </p:nvGraphicFramePr>
        <p:xfrm>
          <a:off x="209550" y="2282825"/>
          <a:ext cx="11742738" cy="152816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331081"/>
              </p:ext>
            </p:extLst>
          </p:nvPr>
        </p:nvGraphicFramePr>
        <p:xfrm>
          <a:off x="209550" y="1917065"/>
          <a:ext cx="11742738" cy="273068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C6-220716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proximity based services in 5GS Phase 2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(CATT)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support of proximity based services in 5GS Phase 2 by means of using the USIM, e.g. configuration for 5G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UE-to-UE relay.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82426"/>
              </p:ext>
            </p:extLst>
          </p:nvPr>
        </p:nvGraphicFramePr>
        <p:xfrm>
          <a:off x="662530" y="1855068"/>
          <a:ext cx="10691270" cy="3392714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45%</a:t>
                      </a:r>
                      <a:endParaRPr lang="en-US" sz="9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592968"/>
              </p:ext>
            </p:extLst>
          </p:nvPr>
        </p:nvGraphicFramePr>
        <p:xfrm>
          <a:off x="662530" y="1855068"/>
          <a:ext cx="10691270" cy="1562973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  <a:endParaRPr 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970057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CP-222237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932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CP-223110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2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957</Words>
  <Application>Microsoft Office PowerPoint</Application>
  <PresentationFormat>Breitbild</PresentationFormat>
  <Paragraphs>309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9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CT#98-e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653</cp:revision>
  <dcterms:created xsi:type="dcterms:W3CDTF">2010-02-05T13:52:04Z</dcterms:created>
  <dcterms:modified xsi:type="dcterms:W3CDTF">2022-12-01T11:56:30Z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