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363" r:id="rId3"/>
    <p:sldId id="366" r:id="rId4"/>
    <p:sldId id="377" r:id="rId5"/>
    <p:sldId id="411" r:id="rId6"/>
    <p:sldId id="416" r:id="rId7"/>
    <p:sldId id="431" r:id="rId8"/>
    <p:sldId id="369" r:id="rId9"/>
    <p:sldId id="412" r:id="rId10"/>
    <p:sldId id="405" r:id="rId11"/>
    <p:sldId id="370" r:id="rId12"/>
    <p:sldId id="394" r:id="rId13"/>
    <p:sldId id="372" r:id="rId14"/>
    <p:sldId id="432" r:id="rId15"/>
    <p:sldId id="395" r:id="rId16"/>
    <p:sldId id="433" r:id="rId17"/>
    <p:sldId id="437" r:id="rId18"/>
    <p:sldId id="436" r:id="rId19"/>
    <p:sldId id="438" r:id="rId20"/>
    <p:sldId id="419" r:id="rId21"/>
    <p:sldId id="429" r:id="rId22"/>
    <p:sldId id="430" r:id="rId23"/>
    <p:sldId id="434" r:id="rId24"/>
    <p:sldId id="439" r:id="rId25"/>
    <p:sldId id="373" r:id="rId26"/>
    <p:sldId id="418" r:id="rId27"/>
    <p:sldId id="375" r:id="rId28"/>
    <p:sldId id="365" r:id="rId29"/>
    <p:sldId id="376" r:id="rId30"/>
    <p:sldId id="426" r:id="rId31"/>
    <p:sldId id="379" r:id="rId32"/>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33CC33"/>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1" autoAdjust="0"/>
    <p:restoredTop sz="96513" autoAdjust="0"/>
  </p:normalViewPr>
  <p:slideViewPr>
    <p:cSldViewPr snapToGrid="0">
      <p:cViewPr varScale="1">
        <p:scale>
          <a:sx n="106" d="100"/>
          <a:sy n="106" d="100"/>
        </p:scale>
        <p:origin x="100" y="1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CT#98e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12</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14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CP-223017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image" Target="../media/image5.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CP-221083.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CP-22108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CP-222238.zip" TargetMode="External"/><Relationship Id="rId7" Type="http://schemas.openxmlformats.org/officeDocument/2006/relationships/hyperlink" Target="https://www.3gpp.org/ftp/Information/WI_Sheet/CP-160645.zip"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s://www.3gpp.org/ftp/Information/WI_Sheet/CP-221088.zip" TargetMode="External"/><Relationship Id="rId5" Type="http://schemas.openxmlformats.org/officeDocument/2006/relationships/hyperlink" Target="https://www.3gpp.org/ftp/Information/WI_Sheet/CP-183245.zip" TargetMode="External"/><Relationship Id="rId4" Type="http://schemas.openxmlformats.org/officeDocument/2006/relationships/hyperlink" Target="https://www.3gpp.org/ftp/Information/WI_Sheet/CP-221083.zip"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CT#98e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a:t>
            </a:r>
            <a:r>
              <a:rPr lang="en-US" dirty="0" smtClean="0"/>
              <a:t>3/3)</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567479284"/>
              </p:ext>
            </p:extLst>
          </p:nvPr>
        </p:nvGraphicFramePr>
        <p:xfrm>
          <a:off x="607774" y="1845609"/>
          <a:ext cx="9861285" cy="2325624"/>
        </p:xfrm>
        <a:graphic>
          <a:graphicData uri="http://schemas.openxmlformats.org/drawingml/2006/table">
            <a:tbl>
              <a:tblPr firstRow="1" firstCol="1" bandRow="1"/>
              <a:tblGrid>
                <a:gridCol w="536740"/>
                <a:gridCol w="3356774"/>
                <a:gridCol w="813417"/>
                <a:gridCol w="813417"/>
                <a:gridCol w="537886"/>
                <a:gridCol w="537886"/>
                <a:gridCol w="487477"/>
                <a:gridCol w="2777688"/>
              </a:tblGrid>
              <a:tr h="40578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Target</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gn="l" fontAlgn="b"/>
                      <a:r>
                        <a:rPr lang="en-US" sz="1100" b="0" i="0" u="none" strike="noStrike" dirty="0">
                          <a:solidFill>
                            <a:srgbClr val="FF0000"/>
                          </a:solidFill>
                          <a:effectLst/>
                          <a:latin typeface="Calibri" panose="020F050202020403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General Support of IPv6 Prefix Delegation in 5GS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CP-223203</a:t>
                      </a:r>
                      <a:endParaRPr lang="en-US"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a:t>
                      </a:r>
                    </a:p>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CT3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gn="l" fontAlgn="b"/>
                      <a:r>
                        <a:rPr lang="en-US" sz="1100" b="0" i="0" u="none" strike="noStrike" dirty="0">
                          <a:solidFill>
                            <a:srgbClr val="FF0000"/>
                          </a:solidFill>
                          <a:effectLst/>
                          <a:latin typeface="Calibri" panose="020F050202020403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5G System with Satellite Backhaul</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5GSATB</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CP-223204</a:t>
                      </a:r>
                      <a:endParaRPr lang="en-US" sz="1000" b="0" i="0" u="none" strike="noStrike" dirty="0" smtClean="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CATT, </a:t>
                      </a:r>
                    </a:p>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CT3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gn="l" fontAlgn="b"/>
                      <a:r>
                        <a:rPr lang="en-US" sz="1100" b="0" i="0" u="none" strike="noStrike" dirty="0">
                          <a:solidFill>
                            <a:srgbClr val="FF0000"/>
                          </a:solidFill>
                          <a:effectLst/>
                          <a:latin typeface="Calibri" panose="020F050202020403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5G</a:t>
                      </a:r>
                      <a:r>
                        <a:rPr lang="en-US" sz="1000" b="0" i="0" u="none" strike="noStrike"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Timing </a:t>
                      </a:r>
                      <a:r>
                        <a:rPr lang="en-US" sz="1000" b="0" i="0" u="none" strike="noStrike" dirty="0">
                          <a:solidFill>
                            <a:srgbClr val="FF0000"/>
                          </a:solidFill>
                          <a:effectLst/>
                          <a:latin typeface="Arial" panose="020B0604020202020204" pitchFamily="34" charset="0"/>
                          <a:cs typeface="Arial" panose="020B0604020202020204" pitchFamily="34" charset="0"/>
                        </a:rPr>
                        <a:t>Resilience and URLLC enhancements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CP-223205</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Nokia,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CT3Lead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gn="l" fontAlgn="b"/>
                      <a:r>
                        <a:rPr lang="en-US" sz="1100" b="0" i="0" u="none" strike="noStrike" dirty="0">
                          <a:solidFill>
                            <a:srgbClr val="FF0000"/>
                          </a:solidFill>
                          <a:effectLst/>
                          <a:latin typeface="Calibri" panose="020F050202020403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Extensions to the TSC Framework to support DetNet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DetNet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CP-223206</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CT3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gn="l" fontAlgn="b"/>
                      <a:r>
                        <a:rPr lang="en-US" sz="1100" b="0" i="0" u="none" strike="noStrike" dirty="0">
                          <a:solidFill>
                            <a:srgbClr val="FF0000"/>
                          </a:solidFill>
                          <a:effectLst/>
                          <a:latin typeface="Calibri" panose="020F050202020403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5G System Enabler for Service Function Chaining</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SFC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CP-223210</a:t>
                      </a:r>
                      <a:endParaRPr lang="en-US"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Intel, </a:t>
                      </a:r>
                    </a:p>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CT3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endParaRPr lang="en-GB" dirty="0"/>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691839752"/>
              </p:ext>
            </p:extLst>
          </p:nvPr>
        </p:nvGraphicFramePr>
        <p:xfrm>
          <a:off x="776032" y="1855410"/>
          <a:ext cx="10411095" cy="769538"/>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42785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Title</a:t>
                      </a:r>
                      <a:r>
                        <a:rPr lang="fr-FR" sz="1400" b="1" baseline="0"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marR="0">
                        <a:spcBef>
                          <a:spcPts val="0"/>
                        </a:spcBef>
                        <a:spcAft>
                          <a:spcPts val="0"/>
                        </a:spcAft>
                      </a:pP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
        <p:nvSpPr>
          <p:cNvPr id="6" name="TextBox 5"/>
          <p:cNvSpPr txBox="1"/>
          <p:nvPr/>
        </p:nvSpPr>
        <p:spPr>
          <a:xfrm rot="20522904">
            <a:off x="4496462" y="2533995"/>
            <a:ext cx="1659429" cy="369332"/>
          </a:xfrm>
          <a:prstGeom prst="rect">
            <a:avLst/>
          </a:prstGeom>
          <a:noFill/>
        </p:spPr>
        <p:txBody>
          <a:bodyPr wrap="none" rtlCol="0">
            <a:spAutoFit/>
          </a:bodyPr>
          <a:lstStyle/>
          <a:p>
            <a:r>
              <a:rPr lang="en-GB" dirty="0" smtClean="0">
                <a:solidFill>
                  <a:srgbClr val="FF0000"/>
                </a:solidFill>
              </a:rPr>
              <a:t>None this time</a:t>
            </a:r>
            <a:endParaRPr lang="en-GB" dirty="0">
              <a:solidFill>
                <a:srgbClr val="FF0000"/>
              </a:solidFill>
            </a:endParaRP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90293966"/>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 xmlns:a16="http://schemas.microsoft.com/office/drawing/2014/main" val="20000"/>
                    </a:ext>
                  </a:extLst>
                </a:gridCol>
                <a:gridCol w="4893280">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94501">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350063">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5" name="TextBox 4"/>
          <p:cNvSpPr txBox="1"/>
          <p:nvPr/>
        </p:nvSpPr>
        <p:spPr>
          <a:xfrm rot="20522904">
            <a:off x="3910590" y="2736587"/>
            <a:ext cx="1659429" cy="369332"/>
          </a:xfrm>
          <a:prstGeom prst="rect">
            <a:avLst/>
          </a:prstGeom>
          <a:noFill/>
        </p:spPr>
        <p:txBody>
          <a:bodyPr wrap="none" rtlCol="0">
            <a:spAutoFit/>
          </a:bodyPr>
          <a:lstStyle/>
          <a:p>
            <a:r>
              <a:rPr lang="en-GB" dirty="0" smtClean="0">
                <a:solidFill>
                  <a:srgbClr val="FF0000"/>
                </a:solidFill>
              </a:rPr>
              <a:t>None this time</a:t>
            </a:r>
            <a:endParaRPr lang="en-GB"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14 </a:t>
            </a:r>
            <a:r>
              <a:rPr lang="en-US" dirty="0"/>
              <a:t>Status</a:t>
            </a:r>
          </a:p>
        </p:txBody>
      </p:sp>
      <p:sp>
        <p:nvSpPr>
          <p:cNvPr id="3" name="Espace réservé du contenu 2"/>
          <p:cNvSpPr>
            <a:spLocks noGrp="1"/>
          </p:cNvSpPr>
          <p:nvPr>
            <p:ph idx="1"/>
          </p:nvPr>
        </p:nvSpPr>
        <p:spPr>
          <a:xfrm>
            <a:off x="747592" y="2201130"/>
            <a:ext cx="10515600" cy="3840895"/>
          </a:xfrm>
        </p:spPr>
        <p:txBody>
          <a:bodyPr/>
          <a:lstStyle/>
          <a:p>
            <a:pPr marL="0" indent="0">
              <a:buNone/>
            </a:pPr>
            <a:r>
              <a:rPr lang="en-US" sz="1600" dirty="0">
                <a:latin typeface="Arial" panose="020B0604020202020204" pitchFamily="34" charset="0"/>
                <a:cs typeface="Arial" panose="020B0604020202020204" pitchFamily="34" charset="0"/>
              </a:rPr>
              <a:t>Overall </a:t>
            </a:r>
            <a:r>
              <a:rPr lang="en-US" sz="1600" dirty="0" smtClean="0">
                <a:latin typeface="Arial" panose="020B0604020202020204" pitchFamily="34" charset="0"/>
                <a:cs typeface="Arial" panose="020B0604020202020204" pitchFamily="34" charset="0"/>
              </a:rPr>
              <a:t>Rel-14  </a:t>
            </a:r>
            <a:r>
              <a:rPr lang="en-US" sz="1600" dirty="0">
                <a:latin typeface="Arial" panose="020B0604020202020204" pitchFamily="34" charset="0"/>
                <a:cs typeface="Arial" panose="020B0604020202020204" pitchFamily="34" charset="0"/>
              </a:rPr>
              <a:t>(no Change to the </a:t>
            </a:r>
            <a:r>
              <a:rPr lang="en-US" sz="1600" dirty="0" smtClean="0">
                <a:latin typeface="Arial" panose="020B0604020202020204" pitchFamily="34" charset="0"/>
                <a:cs typeface="Arial" panose="020B0604020202020204" pitchFamily="34" charset="0"/>
              </a:rPr>
              <a:t>work plan)</a:t>
            </a:r>
            <a:r>
              <a:rPr lang="de-DE" sz="1600" dirty="0" smtClean="0">
                <a:latin typeface="Arial "/>
              </a:rPr>
              <a:t> </a:t>
            </a:r>
          </a:p>
          <a:p>
            <a:r>
              <a:rPr lang="de-DE" sz="1600" dirty="0" smtClean="0">
                <a:latin typeface="Arial "/>
              </a:rPr>
              <a:t>1 </a:t>
            </a:r>
            <a:r>
              <a:rPr lang="" sz="1600" smtClean="0">
                <a:latin typeface="Arial "/>
              </a:rPr>
              <a:t>essential corrections is agreed for Rel14 </a:t>
            </a:r>
            <a:r>
              <a:rPr lang="en-US" sz="1600" dirty="0" smtClean="0">
                <a:latin typeface="Arial "/>
              </a:rPr>
              <a:t>(first CR this year</a:t>
            </a:r>
            <a:r>
              <a:rPr lang="en-US" sz="1600" dirty="0" smtClean="0">
                <a:latin typeface="Arial" panose="020B0604020202020204" pitchFamily="34" charset="0"/>
                <a:cs typeface="Arial" panose="020B0604020202020204" pitchFamily="34" charset="0"/>
              </a:rPr>
              <a:t>) </a:t>
            </a:r>
            <a:r>
              <a:rPr lang="" sz="1600" smtClean="0">
                <a:latin typeface="Arial "/>
              </a:rPr>
              <a:t>on the WID </a:t>
            </a:r>
            <a:r>
              <a:rPr lang="en-US" sz="1600" dirty="0">
                <a:latin typeface="Arial "/>
              </a:rPr>
              <a:t>MCImp-eMCPTT-CT.</a:t>
            </a:r>
            <a:endParaRPr lang="en-US" sz="1600" dirty="0" smtClean="0">
              <a:latin typeface="Arial "/>
            </a:endParaRPr>
          </a:p>
          <a:p>
            <a:pPr marL="449263">
              <a:tabLst>
                <a:tab pos="449263" algn="l"/>
              </a:tabLst>
            </a:pPr>
            <a:r>
              <a:rPr lang="en-GB" sz="1600" dirty="0" smtClean="0"/>
              <a:t> </a:t>
            </a:r>
            <a:r>
              <a:rPr lang="en-GB" sz="1600" dirty="0">
                <a:latin typeface="Arial" panose="020B0604020202020204" pitchFamily="34" charset="0"/>
                <a:cs typeface="Arial" panose="020B0604020202020204" pitchFamily="34" charset="0"/>
              </a:rPr>
              <a:t>Added User-Data-Id to "Data Pull Request" </a:t>
            </a:r>
            <a:r>
              <a:rPr lang="en-GB" sz="1600" dirty="0" smtClean="0">
                <a:latin typeface="Arial" panose="020B0604020202020204" pitchFamily="34" charset="0"/>
                <a:cs typeface="Arial" panose="020B0604020202020204" pitchFamily="34" charset="0"/>
              </a:rPr>
              <a:t>command to be able to request a specific user profile of an MCX user. This was identified  during an ETSI Plugtest, that if a MCX user has more than  one user profile a  specific profile could not be fetched.</a:t>
            </a:r>
          </a:p>
          <a:p>
            <a:pPr marL="220663" indent="0">
              <a:buNone/>
              <a:tabLst>
                <a:tab pos="449263" algn="l"/>
              </a:tabLst>
            </a:pPr>
            <a:endParaRPr lang="en-US" sz="1600" dirty="0" smtClean="0"/>
          </a:p>
          <a:p>
            <a:pPr>
              <a:tabLst>
                <a:tab pos="449263" algn="l"/>
              </a:tabLst>
            </a:pPr>
            <a:r>
              <a:rPr lang="en-US" sz="1600" dirty="0" smtClean="0">
                <a:latin typeface="Arial "/>
              </a:rPr>
              <a:t>The CR is agreed by consensus and we agreed that it fulfill FASMO criteria.</a:t>
            </a:r>
            <a:endParaRPr lang="de-DE" sz="1600" dirty="0" smtClean="0">
              <a:latin typeface="Arial "/>
            </a:endParaRPr>
          </a:p>
          <a:p>
            <a:pPr marL="220663" indent="0">
              <a:buNone/>
              <a:tabLst>
                <a:tab pos="449263" algn="l"/>
              </a:tabLst>
            </a:pP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pPr marL="0" indent="0">
              <a:buNone/>
            </a:pPr>
            <a:r>
              <a:rPr lang="en-US" sz="1600" dirty="0">
                <a:latin typeface="Arial" panose="020B0604020202020204" pitchFamily="34" charset="0"/>
                <a:cs typeface="Arial" panose="020B0604020202020204" pitchFamily="34" charset="0"/>
              </a:rPr>
              <a:t>Overall </a:t>
            </a:r>
            <a:r>
              <a:rPr lang="en-US" sz="1600" dirty="0" smtClean="0">
                <a:latin typeface="Arial" panose="020B0604020202020204" pitchFamily="34" charset="0"/>
                <a:cs typeface="Arial" panose="020B0604020202020204" pitchFamily="34" charset="0"/>
              </a:rPr>
              <a:t>Rel-15  </a:t>
            </a:r>
            <a:r>
              <a:rPr lang="en-US" sz="1600" dirty="0">
                <a:latin typeface="Arial" panose="020B0604020202020204" pitchFamily="34" charset="0"/>
                <a:cs typeface="Arial" panose="020B0604020202020204" pitchFamily="34" charset="0"/>
              </a:rPr>
              <a:t>(no Change to the </a:t>
            </a:r>
            <a:r>
              <a:rPr lang="en-US" sz="1600" dirty="0" smtClean="0">
                <a:latin typeface="Arial" panose="020B0604020202020204" pitchFamily="34" charset="0"/>
                <a:cs typeface="Arial" panose="020B0604020202020204" pitchFamily="34" charset="0"/>
              </a:rPr>
              <a:t>work plan)</a:t>
            </a:r>
            <a:endParaRPr lang="de-DE" sz="1600" dirty="0" smtClean="0">
              <a:latin typeface="Arial "/>
            </a:endParaRPr>
          </a:p>
          <a:p>
            <a:r>
              <a:rPr lang="de-DE" sz="1600" dirty="0" smtClean="0">
                <a:latin typeface="Arial "/>
              </a:rPr>
              <a:t>no </a:t>
            </a:r>
            <a:r>
              <a:rPr lang="" sz="1600" smtClean="0">
                <a:latin typeface="Arial "/>
              </a:rPr>
              <a:t>essential correction is agreed for Rel15 this time </a:t>
            </a:r>
            <a:r>
              <a:rPr lang="en-US" sz="1600" dirty="0" smtClean="0">
                <a:latin typeface="Arial "/>
              </a:rPr>
              <a:t>(1 for CT#97, 3 for CT#96, 3 for CT#95</a:t>
            </a:r>
            <a:r>
              <a:rPr lang="en-US" sz="1600" dirty="0" smtClean="0">
                <a:latin typeface="Arial" panose="020B0604020202020204" pitchFamily="34" charset="0"/>
                <a:cs typeface="Arial" panose="020B0604020202020204" pitchFamily="34" charset="0"/>
              </a:rPr>
              <a:t>)</a:t>
            </a:r>
            <a:r>
              <a:rPr lang="en-US" sz="1600" dirty="0" smtClean="0">
                <a:latin typeface="Arial "/>
              </a:rPr>
              <a:t>.</a:t>
            </a:r>
          </a:p>
          <a:p>
            <a:pPr marL="220663" indent="0">
              <a:buNone/>
              <a:tabLst>
                <a:tab pos="449263" algn="l"/>
              </a:tabLst>
            </a:pPr>
            <a:endParaRPr lang="en-US" sz="1600" dirty="0"/>
          </a:p>
        </p:txBody>
      </p:sp>
    </p:spTree>
    <p:extLst>
      <p:ext uri="{BB962C8B-B14F-4D97-AF65-F5344CB8AC3E}">
        <p14:creationId xmlns:p14="http://schemas.microsoft.com/office/powerpoint/2010/main" val="20156189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pPr marL="0" indent="0">
              <a:buNone/>
            </a:pPr>
            <a:r>
              <a:rPr lang="en-US" sz="1600" dirty="0">
                <a:latin typeface="Arial" panose="020B0604020202020204" pitchFamily="34" charset="0"/>
                <a:cs typeface="Arial" panose="020B0604020202020204" pitchFamily="34" charset="0"/>
              </a:rPr>
              <a:t>Overall </a:t>
            </a:r>
            <a:r>
              <a:rPr lang="en-US" sz="1600" dirty="0" smtClean="0">
                <a:latin typeface="Arial" panose="020B0604020202020204" pitchFamily="34" charset="0"/>
                <a:cs typeface="Arial" panose="020B0604020202020204" pitchFamily="34" charset="0"/>
              </a:rPr>
              <a:t>Rel-16 (no Change to the work plan)</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11 essential corrections are  agreed for Rel-16  (26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CT#97, 23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CT#96, 47 for CT#95)</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corrections were in the area of the following WIs:</a:t>
            </a:r>
          </a:p>
          <a:p>
            <a:pPr lvl="1"/>
            <a:r>
              <a:rPr lang="en-US" sz="1000" dirty="0" smtClean="0">
                <a:latin typeface="Arial" panose="020B0604020202020204" pitchFamily="34" charset="0"/>
                <a:cs typeface="Arial" panose="020B0604020202020204" pitchFamily="34" charset="0"/>
              </a:rPr>
              <a:t>5G_CIoT, 5G_eLCS, 5GS_Ph1-CT, MONTE-CT, TEI16. </a:t>
            </a:r>
            <a:endParaRPr lang="en-US" sz="1000" dirty="0">
              <a:latin typeface="Arial" panose="020B0604020202020204" pitchFamily="34" charset="0"/>
              <a:cs typeface="Arial" panose="020B0604020202020204" pitchFamily="34" charset="0"/>
            </a:endParaRPr>
          </a:p>
          <a:p>
            <a:pPr marL="0" indent="0">
              <a:buNone/>
            </a:pPr>
            <a:endParaRPr lang="de-DE" sz="1200" dirty="0" smtClean="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a:t>
            </a:r>
            <a:r>
              <a:rPr lang="en-US" sz="1600" dirty="0">
                <a:latin typeface="Arial" panose="020B0604020202020204" pitchFamily="34" charset="0"/>
                <a:cs typeface="Arial" panose="020B0604020202020204" pitchFamily="34" charset="0"/>
              </a:rPr>
              <a:t>Rel-17  (no Change to the </a:t>
            </a:r>
            <a:r>
              <a:rPr lang="en-US" sz="1600" dirty="0" smtClean="0">
                <a:latin typeface="Arial" panose="020B0604020202020204" pitchFamily="34" charset="0"/>
                <a:cs typeface="Arial" panose="020B0604020202020204" pitchFamily="34" charset="0"/>
              </a:rPr>
              <a:t>work plan)</a:t>
            </a:r>
          </a:p>
          <a:p>
            <a:r>
              <a:rPr lang="en-US" sz="1600" dirty="0" smtClean="0">
                <a:latin typeface="Arial" panose="020B0604020202020204" pitchFamily="34" charset="0"/>
                <a:cs typeface="Arial" panose="020B0604020202020204" pitchFamily="34" charset="0"/>
              </a:rPr>
              <a:t> 81 category F CRs are  agreed for Rel-17  </a:t>
            </a:r>
            <a:r>
              <a:rPr lang="en-US" sz="1600" dirty="0">
                <a:latin typeface="Arial" panose="020B0604020202020204" pitchFamily="34" charset="0"/>
                <a:cs typeface="Arial" panose="020B0604020202020204" pitchFamily="34" charset="0"/>
              </a:rPr>
              <a:t>(</a:t>
            </a:r>
            <a:r>
              <a:rPr lang="en-US" sz="1600" dirty="0" smtClean="0">
                <a:latin typeface="Arial" panose="020B0604020202020204" pitchFamily="34" charset="0"/>
                <a:cs typeface="Arial" panose="020B0604020202020204" pitchFamily="34" charset="0"/>
              </a:rPr>
              <a:t>187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CT#97e, 128 for CT#96 and 152 for CT#95)</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The correction were in the area of the following </a:t>
            </a:r>
            <a:r>
              <a:rPr lang="en-US" sz="1600" dirty="0" smtClean="0">
                <a:latin typeface="Arial" panose="020B0604020202020204" pitchFamily="34" charset="0"/>
                <a:cs typeface="Arial" panose="020B0604020202020204" pitchFamily="34" charset="0"/>
              </a:rPr>
              <a:t>WIs:</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5MBS</a:t>
            </a:r>
            <a:r>
              <a:rPr lang="en-US" sz="1200" dirty="0">
                <a:latin typeface="Arial" panose="020B0604020202020204" pitchFamily="34" charset="0"/>
                <a:cs typeface="Arial" panose="020B0604020202020204" pitchFamily="34" charset="0"/>
              </a:rPr>
              <a:t>, 5G_ProSe, SBIProtoc17, eEDGE_5GC, IoT_SAT_ARCH_EPS, eNPN, ID_UAS, MINT, RepUDR, NSWO_5G, IoT, eNS-Ph2 </a:t>
            </a:r>
            <a:r>
              <a:rPr lang="en-US" sz="1200" dirty="0" smtClean="0">
                <a:latin typeface="Arial" panose="020B0604020202020204" pitchFamily="34" charset="0"/>
                <a:cs typeface="Arial" panose="020B0604020202020204" pitchFamily="34" charset="0"/>
              </a:rPr>
              <a:t>,TEI17</a:t>
            </a:r>
            <a:r>
              <a:rPr lang="en-US" sz="1200" dirty="0">
                <a:latin typeface="Arial" panose="020B0604020202020204" pitchFamily="34" charset="0"/>
                <a:cs typeface="Arial" panose="020B0604020202020204" pitchFamily="34" charset="0"/>
              </a:rPr>
              <a:t>, 5G_CIoT-Ph1. </a:t>
            </a:r>
          </a:p>
          <a:p>
            <a:r>
              <a:rPr lang="en-US" sz="1600" dirty="0" smtClean="0">
                <a:latin typeface="Arial" panose="020B0604020202020204" pitchFamily="34" charset="0"/>
                <a:cs typeface="Arial" panose="020B0604020202020204" pitchFamily="34" charset="0"/>
              </a:rPr>
              <a:t> The slides 17 to 19 provides an extract of the work  which might be of interest by CT</a:t>
            </a:r>
          </a:p>
          <a:p>
            <a:pPr marL="0" indent="0">
              <a:buNone/>
            </a:pPr>
            <a:endParaRPr lang="en-US" sz="1600" dirty="0" smtClean="0">
              <a:latin typeface="Arial" panose="020B0604020202020204" pitchFamily="34" charset="0"/>
              <a:cs typeface="Arial" panose="020B0604020202020204" pitchFamily="34" charset="0"/>
            </a:endParaRPr>
          </a:p>
          <a:p>
            <a:pPr marL="457200" lvl="1" indent="0">
              <a:buNone/>
            </a:pPr>
            <a:endParaRPr lang="de-DE" sz="1200" dirty="0" smtClean="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443637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smtClean="0">
                <a:latin typeface="Arial" panose="020B0604020202020204" pitchFamily="34" charset="0"/>
                <a:cs typeface="Arial" panose="020B0604020202020204" pitchFamily="34" charset="0"/>
              </a:rPr>
              <a:t>[5MBS]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t>MB-SMF may not request MB-UPF to start/stop delivery of data to restarted/failed NG-RAN Node if multiple NG-RAN nodes share a common user-plane entity</a:t>
            </a:r>
            <a:r>
              <a:rPr lang="en-GB" sz="1200" dirty="0" smtClean="0"/>
              <a:t>.</a:t>
            </a:r>
          </a:p>
          <a:p>
            <a:pPr lvl="1"/>
            <a:r>
              <a:rPr lang="en-US" sz="1200" dirty="0" smtClean="0">
                <a:latin typeface="Arial" panose="020B0604020202020204" pitchFamily="34" charset="0"/>
                <a:cs typeface="Arial" panose="020B0604020202020204" pitchFamily="34" charset="0"/>
              </a:rPr>
              <a:t>description is added how MB-SMF performs </a:t>
            </a:r>
            <a:r>
              <a:rPr lang="en-GB" sz="1200" dirty="0"/>
              <a:t>Activation and Deactivation of a Multicast MBS </a:t>
            </a:r>
            <a:r>
              <a:rPr lang="en-GB" sz="1200" dirty="0" smtClean="0"/>
              <a:t>session towards the MB-UPF</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Work is seen as completed</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263640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smtClean="0">
                <a:latin typeface="Arial "/>
              </a:rPr>
              <a:t>of </a:t>
            </a:r>
            <a:r>
              <a:rPr lang="en-GB" sz="1200" dirty="0">
                <a:latin typeface="Arial "/>
              </a:rPr>
              <a:t>proximity based services in </a:t>
            </a:r>
            <a:r>
              <a:rPr lang="en-GB" sz="1200" dirty="0" smtClean="0">
                <a:latin typeface="Arial "/>
              </a:rPr>
              <a:t>5GS </a:t>
            </a:r>
            <a:r>
              <a:rPr lang="en-US" sz="1200" dirty="0" smtClean="0">
                <a:latin typeface="Arial "/>
                <a:cs typeface="Arial" panose="020B0604020202020204" pitchFamily="34" charset="0"/>
              </a:rPr>
              <a:t>[</a:t>
            </a:r>
            <a:r>
              <a:rPr lang="en-US" sz="1200" dirty="0" smtClean="0">
                <a:latin typeface="Arial "/>
                <a:ea typeface="Calibri" panose="020F0502020204030204" pitchFamily="34" charset="0"/>
                <a:cs typeface="Times New Roman" panose="02020603050405020304" pitchFamily="18" charset="0"/>
              </a:rPr>
              <a:t>5G_ProSe</a:t>
            </a:r>
            <a:r>
              <a:rPr lang="en-US" sz="1200" dirty="0" smtClean="0">
                <a:latin typeface="Arial "/>
                <a:cs typeface="Arial" panose="020B0604020202020204" pitchFamily="34" charset="0"/>
              </a:rPr>
              <a:t>] </a:t>
            </a:r>
            <a:r>
              <a:rPr lang="en-US" sz="1200" dirty="0">
                <a:latin typeface="Arial "/>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This </a:t>
            </a:r>
            <a:r>
              <a:rPr lang="en-GB" sz="1200" dirty="0"/>
              <a:t>work is to specify the CT aspects of proximity based services in </a:t>
            </a:r>
            <a:r>
              <a:rPr lang="en-GB" sz="1200" dirty="0" smtClean="0"/>
              <a:t>5GS, a new </a:t>
            </a:r>
            <a:r>
              <a:rPr lang="en-GB" altLang="zh-CN" sz="1200" dirty="0"/>
              <a:t>5G ProSe Anchor </a:t>
            </a:r>
            <a:r>
              <a:rPr lang="en-GB" altLang="zh-CN" sz="1200" dirty="0" smtClean="0"/>
              <a:t>Function is introduced by stage 2</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t>The 5G DDNMF FQDN shall be constructed as follows: "ddnmf.5gc.mnc&lt;MNC&gt;.mcc&lt;MCC&gt;.pub.3gppnetwork.org"</a:t>
            </a:r>
            <a:endParaRPr lang="de-DE" sz="1200" dirty="0"/>
          </a:p>
          <a:p>
            <a:pPr lvl="1"/>
            <a:r>
              <a:rPr lang="en-GB" sz="1200" dirty="0"/>
              <a:t>Align the name of PRUK ID and 5GPRUK ID </a:t>
            </a:r>
            <a:r>
              <a:rPr lang="en-GB" sz="1200" dirty="0" smtClean="0"/>
              <a:t>with SA3 agreement</a:t>
            </a:r>
            <a:r>
              <a:rPr lang="en-GB" sz="1200" dirty="0"/>
              <a:t> </a:t>
            </a:r>
            <a:r>
              <a:rPr lang="en-GB" sz="1200" dirty="0" smtClean="0"/>
              <a:t>(UP PRUK ID , CP PRUK ID)</a:t>
            </a:r>
            <a:r>
              <a:rPr lang="en-GB" sz="1200" dirty="0" smtClean="0">
                <a:latin typeface="Arial" panose="020B0604020202020204" pitchFamily="34" charset="0"/>
                <a:cs typeface="Arial" panose="020B0604020202020204" pitchFamily="34" charset="0"/>
              </a:rPr>
              <a:t>.</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t>Work is seen as completed</a:t>
            </a:r>
            <a:endParaRPr lang="en-US" altLang="zh-CN" sz="1200" dirty="0"/>
          </a:p>
          <a:p>
            <a:pPr lvl="1"/>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61465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3gpp-Sbi-Originating-Network-Id header which identifies the source of the message is  enhanced by an FQDN indicating the node which has inderted the header.</a:t>
            </a: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Work is seen as completed</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473679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hlinkClick r:id="rId6"/>
              </a:rPr>
              <a:t>kimmo.kymalainen@3gpp.org</a:t>
            </a:r>
            <a:endParaRPr lang="en-US" altLang="en-US" sz="1800" dirty="0" smtClean="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1948" y="1980142"/>
            <a:ext cx="976477" cy="1369700"/>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Rel-18</a:t>
            </a:r>
          </a:p>
          <a:p>
            <a:r>
              <a:rPr lang="en-US" sz="1600" dirty="0" smtClean="0">
                <a:latin typeface="Arial" panose="020B0604020202020204" pitchFamily="34" charset="0"/>
                <a:cs typeface="Arial" panose="020B0604020202020204" pitchFamily="34" charset="0"/>
              </a:rPr>
              <a:t> 103 category F and D CRs are  agreed for Rel-18  (8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CT#97e)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18 category B CRs were agreed for Rel-18 </a:t>
            </a:r>
            <a:r>
              <a:rPr lang="en-US" sz="1600" dirty="0" smtClean="0">
                <a:latin typeface="Arial" panose="020B0604020202020204" pitchFamily="34" charset="0"/>
                <a:cs typeface="Arial" panose="020B0604020202020204" pitchFamily="34" charset="0"/>
              </a:rPr>
              <a:t>(9 </a:t>
            </a:r>
            <a:r>
              <a:rPr lang="en-US" sz="1600" dirty="0">
                <a:latin typeface="Arial" panose="020B0604020202020204" pitchFamily="34" charset="0"/>
                <a:cs typeface="Arial" panose="020B0604020202020204" pitchFamily="34" charset="0"/>
              </a:rPr>
              <a:t>for CT#97e</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The work plan provides an overview of the work items we are currently active on (see slide 8 to 10) </a:t>
            </a:r>
          </a:p>
          <a:p>
            <a:r>
              <a:rPr lang="en-US" sz="1600" dirty="0" smtClean="0">
                <a:latin typeface="Arial" panose="020B0604020202020204" pitchFamily="34" charset="0"/>
                <a:cs typeface="Arial" panose="020B0604020202020204" pitchFamily="34" charset="0"/>
              </a:rPr>
              <a:t> The slides 21 to 23 provides an extract of the work  which might be of interest by CT</a:t>
            </a:r>
          </a:p>
          <a:p>
            <a:pPr marL="0" indent="0">
              <a:buNone/>
            </a:pPr>
            <a:endParaRPr lang="en-US" sz="1600" dirty="0" smtClean="0">
              <a:latin typeface="Arial" panose="020B0604020202020204" pitchFamily="34" charset="0"/>
              <a:cs typeface="Arial" panose="020B0604020202020204" pitchFamily="34" charset="0"/>
            </a:endParaRPr>
          </a:p>
          <a:p>
            <a:pPr marL="457200" lvl="1" indent="0">
              <a:buNone/>
            </a:pPr>
            <a:endParaRPr lang="de-DE" sz="1200" dirty="0" smtClean="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xfrm>
            <a:off x="613250" y="2567786"/>
            <a:ext cx="10515600" cy="3448531"/>
          </a:xfrm>
          <a:noFill/>
        </p:spPr>
        <p:txBody>
          <a:bodyPr/>
          <a:lstStyle/>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CT#97e </a:t>
            </a:r>
            <a:r>
              <a:rPr lang="de-DE" sz="1600" dirty="0" smtClean="0">
                <a:latin typeface="Arial" panose="020B0604020202020204" pitchFamily="34" charset="0"/>
                <a:cs typeface="Arial" panose="020B0604020202020204" pitchFamily="34" charset="0"/>
              </a:rPr>
              <a:t>:</a:t>
            </a:r>
          </a:p>
          <a:p>
            <a:pPr lvl="1"/>
            <a:r>
              <a:rPr lang="en-US" sz="1200" dirty="0" smtClean="0"/>
              <a:t>62 </a:t>
            </a:r>
            <a:r>
              <a:rPr lang="en-US" sz="1200" dirty="0"/>
              <a:t>CRs for TS 29.501</a:t>
            </a:r>
            <a:r>
              <a:rPr lang="en-US" sz="1200" dirty="0" smtClean="0"/>
              <a:t>, TS 29.501</a:t>
            </a:r>
            <a:r>
              <a:rPr lang="en-US" sz="1200" dirty="0"/>
              <a:t>, TS </a:t>
            </a:r>
            <a:r>
              <a:rPr lang="en-US" sz="1200" dirty="0" smtClean="0"/>
              <a:t>29.502</a:t>
            </a:r>
            <a:r>
              <a:rPr lang="en-US" sz="1200" dirty="0"/>
              <a:t>, TS </a:t>
            </a:r>
            <a:r>
              <a:rPr lang="en-US" sz="1200" dirty="0" smtClean="0"/>
              <a:t>29.503</a:t>
            </a:r>
            <a:r>
              <a:rPr lang="en-US" sz="1200" dirty="0"/>
              <a:t>, TS </a:t>
            </a:r>
            <a:r>
              <a:rPr lang="en-US" sz="1200" dirty="0" smtClean="0"/>
              <a:t>29.504</a:t>
            </a:r>
            <a:r>
              <a:rPr lang="en-US" sz="1200" dirty="0"/>
              <a:t>, TS </a:t>
            </a:r>
            <a:r>
              <a:rPr lang="en-US" sz="1200" dirty="0" smtClean="0"/>
              <a:t>29.505</a:t>
            </a:r>
            <a:r>
              <a:rPr lang="en-US" sz="1200" dirty="0"/>
              <a:t>, TS </a:t>
            </a:r>
            <a:r>
              <a:rPr lang="en-US" sz="1200" dirty="0" smtClean="0"/>
              <a:t>29.509</a:t>
            </a:r>
            <a:r>
              <a:rPr lang="en-US" sz="1200" dirty="0"/>
              <a:t>, TS </a:t>
            </a:r>
            <a:r>
              <a:rPr lang="en-US" sz="1200" dirty="0" smtClean="0"/>
              <a:t>29.510</a:t>
            </a:r>
            <a:r>
              <a:rPr lang="en-US" sz="1200" dirty="0"/>
              <a:t>, TS </a:t>
            </a:r>
            <a:r>
              <a:rPr lang="en-US" sz="1200" dirty="0" smtClean="0"/>
              <a:t>29.511</a:t>
            </a:r>
            <a:r>
              <a:rPr lang="en-US" sz="1200" dirty="0"/>
              <a:t>, TS </a:t>
            </a:r>
            <a:r>
              <a:rPr lang="en-US" sz="1200" dirty="0" smtClean="0"/>
              <a:t>29.515</a:t>
            </a:r>
            <a:r>
              <a:rPr lang="en-US" sz="1200" dirty="0"/>
              <a:t>, TS </a:t>
            </a:r>
            <a:r>
              <a:rPr lang="en-US" sz="1200" dirty="0" smtClean="0"/>
              <a:t>29.518</a:t>
            </a:r>
            <a:r>
              <a:rPr lang="en-US" sz="1200" dirty="0"/>
              <a:t>, TS </a:t>
            </a:r>
            <a:r>
              <a:rPr lang="en-US" sz="1200" dirty="0" smtClean="0"/>
              <a:t>29.526</a:t>
            </a:r>
            <a:r>
              <a:rPr lang="en-US" sz="1200" dirty="0"/>
              <a:t>, TS </a:t>
            </a:r>
            <a:r>
              <a:rPr lang="en-US" sz="1200" dirty="0" smtClean="0"/>
              <a:t>29.531, </a:t>
            </a:r>
            <a:r>
              <a:rPr lang="en-US" sz="1200" dirty="0"/>
              <a:t>TS </a:t>
            </a:r>
            <a:r>
              <a:rPr lang="en-US" sz="1200" dirty="0" smtClean="0"/>
              <a:t>29.536</a:t>
            </a:r>
            <a:r>
              <a:rPr lang="en-US" sz="1200" dirty="0"/>
              <a:t>, TS </a:t>
            </a:r>
            <a:r>
              <a:rPr lang="en-US" sz="1200" dirty="0" smtClean="0"/>
              <a:t>29.540</a:t>
            </a:r>
            <a:r>
              <a:rPr lang="en-US" sz="1200" dirty="0"/>
              <a:t>, TS </a:t>
            </a:r>
            <a:r>
              <a:rPr lang="en-US" sz="1200" dirty="0" smtClean="0"/>
              <a:t>29.541</a:t>
            </a:r>
            <a:r>
              <a:rPr lang="en-US" sz="1200" dirty="0"/>
              <a:t>, TS </a:t>
            </a:r>
            <a:r>
              <a:rPr lang="en-US" sz="1200" dirty="0" smtClean="0"/>
              <a:t>29.542</a:t>
            </a:r>
            <a:r>
              <a:rPr lang="en-US" sz="1200" dirty="0"/>
              <a:t>, TS </a:t>
            </a:r>
            <a:r>
              <a:rPr lang="en-US" sz="1200" dirty="0" smtClean="0"/>
              <a:t>29.544, </a:t>
            </a:r>
            <a:r>
              <a:rPr lang="en-US" sz="1200" dirty="0"/>
              <a:t>TS </a:t>
            </a:r>
            <a:r>
              <a:rPr lang="en-US" sz="1200" dirty="0" smtClean="0"/>
              <a:t>29.950</a:t>
            </a:r>
            <a:r>
              <a:rPr lang="en-US" sz="1200" dirty="0"/>
              <a:t>, TS </a:t>
            </a:r>
            <a:r>
              <a:rPr lang="en-US" sz="1200" dirty="0" smtClean="0"/>
              <a:t>29.553, </a:t>
            </a:r>
            <a:r>
              <a:rPr lang="en-US" sz="1200" dirty="0"/>
              <a:t>TS </a:t>
            </a:r>
            <a:r>
              <a:rPr lang="en-US" sz="1200" dirty="0" smtClean="0"/>
              <a:t>29.556</a:t>
            </a:r>
            <a:r>
              <a:rPr lang="en-US" sz="1200" dirty="0"/>
              <a:t>, TS </a:t>
            </a:r>
            <a:r>
              <a:rPr lang="en-US" sz="1200" dirty="0" smtClean="0"/>
              <a:t>29.562</a:t>
            </a:r>
            <a:r>
              <a:rPr lang="en-US" sz="1200" dirty="0"/>
              <a:t>, TS </a:t>
            </a:r>
            <a:r>
              <a:rPr lang="en-US" sz="1200" dirty="0" smtClean="0"/>
              <a:t>29.563</a:t>
            </a:r>
            <a:r>
              <a:rPr lang="en-US" sz="1200" dirty="0"/>
              <a:t>, TS </a:t>
            </a:r>
            <a:r>
              <a:rPr lang="en-US" sz="1200" dirty="0" smtClean="0"/>
              <a:t>29.571</a:t>
            </a:r>
            <a:r>
              <a:rPr lang="en-US" sz="1200" dirty="0"/>
              <a:t>, TS </a:t>
            </a:r>
            <a:r>
              <a:rPr lang="en-US" sz="1200" dirty="0" smtClean="0"/>
              <a:t>29.572</a:t>
            </a:r>
            <a:r>
              <a:rPr lang="en-US" sz="1200" dirty="0"/>
              <a:t>, TS </a:t>
            </a:r>
            <a:r>
              <a:rPr lang="en-US" sz="1200" dirty="0" smtClean="0"/>
              <a:t>29.573</a:t>
            </a:r>
            <a:r>
              <a:rPr lang="en-US" sz="1200" dirty="0"/>
              <a:t>, TS </a:t>
            </a:r>
            <a:r>
              <a:rPr lang="en-US" sz="1200" dirty="0" smtClean="0"/>
              <a:t>29.577</a:t>
            </a:r>
            <a:r>
              <a:rPr lang="en-US" sz="1200" dirty="0"/>
              <a:t>, TS </a:t>
            </a:r>
            <a:r>
              <a:rPr lang="en-US" sz="1200" dirty="0" smtClean="0"/>
              <a:t>29.578</a:t>
            </a:r>
            <a:r>
              <a:rPr lang="en-US" sz="1200" dirty="0"/>
              <a:t>, TS </a:t>
            </a:r>
            <a:r>
              <a:rPr lang="en-US" sz="1200" dirty="0" smtClean="0"/>
              <a:t>29.579</a:t>
            </a:r>
            <a:r>
              <a:rPr lang="en-US" sz="1200" dirty="0"/>
              <a:t>, TS </a:t>
            </a:r>
            <a:r>
              <a:rPr lang="en-US" sz="1200" dirty="0" smtClean="0"/>
              <a:t>29.598</a:t>
            </a:r>
            <a:r>
              <a:rPr lang="en-US" sz="1200" dirty="0"/>
              <a:t>, TS </a:t>
            </a:r>
            <a:r>
              <a:rPr lang="en-US" sz="1200" dirty="0" smtClean="0"/>
              <a:t>29.673 were agreed. </a:t>
            </a:r>
            <a:endParaRPr lang="en-US" sz="1200" dirty="0"/>
          </a:p>
          <a:p>
            <a:pPr lvl="2"/>
            <a:r>
              <a:rPr lang="en-US" sz="1000" dirty="0" smtClean="0"/>
              <a:t>In TS 29.500 we list Mandatory status  codes for service operations when comparing our TSs we noted a number of missing </a:t>
            </a:r>
            <a:r>
              <a:rPr lang="en-US" sz="1000" dirty="0"/>
              <a:t>Mandatory Status Codes in </a:t>
            </a:r>
            <a:r>
              <a:rPr lang="en-US" sz="1000" dirty="0" smtClean="0"/>
              <a:t>OpenAPIs</a:t>
            </a:r>
            <a:endParaRPr lang="en-GB" sz="1000" dirty="0" smtClean="0"/>
          </a:p>
          <a:p>
            <a:pPr lvl="2"/>
            <a:r>
              <a:rPr lang="en-US" sz="1000" dirty="0" smtClean="0"/>
              <a:t>The </a:t>
            </a:r>
            <a:r>
              <a:rPr lang="en-GB" sz="1000" dirty="0" smtClean="0"/>
              <a:t>A </a:t>
            </a:r>
            <a:r>
              <a:rPr lang="en-GB" sz="1000" dirty="0"/>
              <a:t>new optional 3gpp-Sbi-Retry-Info header is defined to enable an NF service consumer </a:t>
            </a:r>
            <a:r>
              <a:rPr lang="en-GB" sz="1000" dirty="0" smtClean="0"/>
              <a:t>to </a:t>
            </a:r>
            <a:r>
              <a:rPr lang="en-GB" sz="1000" dirty="0"/>
              <a:t>indicate that the request shall only be sent once and shall not be </a:t>
            </a:r>
            <a:r>
              <a:rPr lang="en-GB" sz="1000" dirty="0" smtClean="0"/>
              <a:t>retried. </a:t>
            </a:r>
            <a:endParaRPr lang="en-GB" sz="1000" dirty="0"/>
          </a:p>
          <a:p>
            <a:pPr lvl="1"/>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Capture optimizations' and improvements which are not covered by any other Rel-18 WID and which are not seen as essential to be introduced in an earlier release.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en-US" sz="1200" dirty="0">
                <a:latin typeface="Arial" panose="020B0604020202020204" pitchFamily="34" charset="0"/>
                <a:cs typeface="Arial" panose="020B0604020202020204" pitchFamily="34" charset="0"/>
              </a:rPr>
              <a:t>Impacts and dependencies on other WGs:</a:t>
            </a:r>
          </a:p>
          <a:p>
            <a:pPr lvl="1"/>
            <a:r>
              <a:rPr lang="en-US" sz="1050" dirty="0">
                <a:latin typeface="Arial" panose="020B0604020202020204" pitchFamily="34" charset="0"/>
                <a:cs typeface="Arial" panose="020B0604020202020204" pitchFamily="34" charset="0"/>
              </a:rPr>
              <a:t>None</a:t>
            </a:r>
            <a:endParaRPr lang="de-DE" sz="1050" dirty="0">
              <a:latin typeface="Arial" panose="020B0604020202020204" pitchFamily="34" charset="0"/>
              <a:cs typeface="Arial" panose="020B0604020202020204" pitchFamily="34" charset="0"/>
            </a:endParaRPr>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549791766"/>
              </p:ext>
            </p:extLst>
          </p:nvPr>
        </p:nvGraphicFramePr>
        <p:xfrm>
          <a:off x="613250" y="1905989"/>
          <a:ext cx="9145297" cy="661797"/>
        </p:xfrm>
        <a:graphic>
          <a:graphicData uri="http://schemas.openxmlformats.org/drawingml/2006/table">
            <a:tbl>
              <a:tblPr firstRow="1" firstCol="1" bandRow="1"/>
              <a:tblGrid>
                <a:gridCol w="598664"/>
                <a:gridCol w="3820793"/>
                <a:gridCol w="925541"/>
                <a:gridCol w="681121"/>
                <a:gridCol w="612031"/>
                <a:gridCol w="612031"/>
                <a:gridCol w="554673"/>
                <a:gridCol w="1340443"/>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ctr" fontAlgn="b"/>
                      <a:r>
                        <a:rPr lang="en-US" sz="800" b="0" i="0" u="none" strike="noStrike" dirty="0">
                          <a:solidFill>
                            <a:srgbClr val="000000"/>
                          </a:solidFill>
                          <a:effectLst/>
                          <a:latin typeface="Arial" panose="020B0604020202020204" pitchFamily="34" charset="0"/>
                        </a:rPr>
                        <a:t>960001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cs typeface="Arial" panose="020B0604020202020204" pitchFamily="34" charset="0"/>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CP-221083</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FF0000"/>
                          </a:solidFill>
                          <a:effectLst/>
                          <a:latin typeface="Arial" panose="020B0604020202020204" pitchFamily="34" charset="0"/>
                        </a:rPr>
                        <a:t>10%</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
                          <a:cs typeface="Times New Roman" panose="02020603050405020304" pitchFamily="18" charset="0"/>
                        </a:rPr>
                        <a:t>Rapporteur:</a:t>
                      </a:r>
                      <a:r>
                        <a:rPr lang="en-US" sz="1000" baseline="0" dirty="0" smtClean="0">
                          <a:effectLst/>
                          <a:latin typeface="Arial "/>
                          <a:cs typeface="Times New Roman" panose="02020603050405020304" pitchFamily="18" charset="0"/>
                        </a:rPr>
                        <a:t> </a:t>
                      </a:r>
                      <a:r>
                        <a:rPr lang="en-US" sz="1000" dirty="0" smtClean="0">
                          <a:effectLst/>
                          <a:latin typeface="Arial "/>
                          <a:cs typeface="Times New Roman" panose="02020603050405020304" pitchFamily="18" charset="0"/>
                        </a:rPr>
                        <a:t>China Mobile</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9104856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xfrm>
            <a:off x="701314" y="2506662"/>
            <a:ext cx="10515600" cy="3746471"/>
          </a:xfrm>
          <a:noFill/>
        </p:spPr>
        <p:txBody>
          <a:bodyPr/>
          <a:lstStyle/>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Progress since CT#97e</a:t>
            </a:r>
            <a:r>
              <a:rPr lang="de-DE" sz="1600" dirty="0" smtClean="0">
                <a:latin typeface="Arial" panose="020B0604020202020204" pitchFamily="34" charset="0"/>
                <a:cs typeface="Arial" panose="020B0604020202020204" pitchFamily="34" charset="0"/>
              </a:rPr>
              <a:t>:</a:t>
            </a:r>
          </a:p>
          <a:p>
            <a:pPr lvl="1"/>
            <a:r>
              <a:rPr lang="en-US" sz="1200" dirty="0"/>
              <a:t>11 </a:t>
            </a:r>
            <a:r>
              <a:rPr lang="en-US" sz="1200" dirty="0" smtClean="0"/>
              <a:t>PCRs for  TR 29.831 were </a:t>
            </a:r>
            <a:r>
              <a:rPr lang="en-US" sz="1200" dirty="0"/>
              <a:t>agreed </a:t>
            </a:r>
          </a:p>
          <a:p>
            <a:pPr lvl="2"/>
            <a:r>
              <a:rPr lang="en-US" sz="1000" dirty="0" smtClean="0">
                <a:latin typeface="Arial" panose="020B0604020202020204" pitchFamily="34" charset="0"/>
                <a:cs typeface="Arial" panose="020B0604020202020204" pitchFamily="34" charset="0"/>
              </a:rPr>
              <a:t>Key </a:t>
            </a:r>
            <a:r>
              <a:rPr lang="en-US" sz="1000" dirty="0">
                <a:latin typeface="Arial" panose="020B0604020202020204" pitchFamily="34" charset="0"/>
                <a:cs typeface="Arial" panose="020B0604020202020204" pitchFamily="34" charset="0"/>
              </a:rPr>
              <a:t>Issue </a:t>
            </a:r>
            <a:r>
              <a:rPr lang="en-US" sz="1000" dirty="0" smtClean="0">
                <a:latin typeface="Arial" panose="020B0604020202020204" pitchFamily="34" charset="0"/>
                <a:cs typeface="Arial" panose="020B0604020202020204" pitchFamily="34" charset="0"/>
              </a:rPr>
              <a:t>on </a:t>
            </a:r>
            <a:r>
              <a:rPr lang="en-GB" sz="1000" dirty="0">
                <a:latin typeface="Arial" panose="020B0604020202020204" pitchFamily="34" charset="0"/>
                <a:cs typeface="Arial" panose="020B0604020202020204" pitchFamily="34" charset="0"/>
              </a:rPr>
              <a:t>Avoid Duplicate Configuration, Storage and Transmission of Shareable Data</a:t>
            </a:r>
            <a:r>
              <a:rPr lang="en-US" sz="1000" dirty="0" smtClean="0">
                <a:latin typeface="Arial" panose="020B0604020202020204" pitchFamily="34" charset="0"/>
                <a:cs typeface="Arial" panose="020B0604020202020204" pitchFamily="34" charset="0"/>
              </a:rPr>
              <a:t> is enhanced  by storage  of data</a:t>
            </a:r>
          </a:p>
          <a:p>
            <a:pPr lvl="2"/>
            <a:r>
              <a:rPr lang="en-US" sz="1000" dirty="0" smtClean="0">
                <a:latin typeface="Arial" panose="020B0604020202020204" pitchFamily="34" charset="0"/>
                <a:cs typeface="Arial" panose="020B0604020202020204" pitchFamily="34" charset="0"/>
              </a:rPr>
              <a:t>A new Key issue on Signaling</a:t>
            </a:r>
            <a:r>
              <a:rPr lang="en-GB" sz="1000" dirty="0" smtClean="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overhead of NF discovery responses between </a:t>
            </a:r>
            <a:r>
              <a:rPr lang="en-GB" sz="1000" dirty="0" smtClean="0">
                <a:latin typeface="Arial" panose="020B0604020202020204" pitchFamily="34" charset="0"/>
                <a:cs typeface="Arial" panose="020B0604020202020204" pitchFamily="34" charset="0"/>
              </a:rPr>
              <a:t>PLMNs is added</a:t>
            </a:r>
          </a:p>
          <a:p>
            <a:pPr lvl="2"/>
            <a:r>
              <a:rPr lang="en-US" sz="1000" dirty="0" smtClean="0">
                <a:latin typeface="Arial" panose="020B0604020202020204" pitchFamily="34" charset="0"/>
                <a:cs typeface="Arial" panose="020B0604020202020204" pitchFamily="34" charset="0"/>
              </a:rPr>
              <a:t>Several solutions with pros and cons are added</a:t>
            </a:r>
            <a:endParaRPr lang="en-US" sz="1000" dirty="0">
              <a:latin typeface="Arial" panose="020B0604020202020204" pitchFamily="34" charset="0"/>
              <a:cs typeface="Arial" panose="020B0604020202020204" pitchFamily="34" charset="0"/>
            </a:endParaRPr>
          </a:p>
          <a:p>
            <a:pPr lvl="1"/>
            <a:r>
              <a:rPr lang="en-US" sz="1200" dirty="0"/>
              <a:t>new  version of TR 29.831 0.2.0 is agreed as basis for future </a:t>
            </a:r>
            <a:r>
              <a:rPr lang="en-US" sz="1200" dirty="0" smtClean="0"/>
              <a:t>work.</a:t>
            </a:r>
            <a:endParaRPr lang="en-US" sz="1200" dirty="0"/>
          </a:p>
          <a:p>
            <a:pPr lvl="1"/>
            <a:endParaRPr lang="en-GB" sz="1200" dirty="0" smtClean="0"/>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Continue working on the key issues and the possible solutions.</a:t>
            </a:r>
          </a:p>
          <a:p>
            <a:pPr marL="457200" lvl="1" indent="0">
              <a:buNone/>
            </a:pPr>
            <a:endParaRPr lang="en-US"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r>
              <a:rPr lang="en-US" sz="1600" dirty="0" smtClean="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463920179"/>
              </p:ext>
            </p:extLst>
          </p:nvPr>
        </p:nvGraphicFramePr>
        <p:xfrm>
          <a:off x="701314" y="1834809"/>
          <a:ext cx="9145297" cy="637286"/>
        </p:xfrm>
        <a:graphic>
          <a:graphicData uri="http://schemas.openxmlformats.org/drawingml/2006/table">
            <a:tbl>
              <a:tblPr firstRow="1" firstCol="1" bandRow="1"/>
              <a:tblGrid>
                <a:gridCol w="598664"/>
                <a:gridCol w="3820793"/>
                <a:gridCol w="925541"/>
                <a:gridCol w="681121"/>
                <a:gridCol w="612031"/>
                <a:gridCol w="612031"/>
                <a:gridCol w="554673"/>
                <a:gridCol w="1340443"/>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ctr" fontAlgn="b"/>
                      <a:r>
                        <a:rPr lang="en-US" sz="800" b="0" i="0" u="none" strike="noStrike" dirty="0">
                          <a:solidFill>
                            <a:srgbClr val="000000"/>
                          </a:solidFill>
                          <a:effectLst/>
                          <a:latin typeface="Arial" panose="020B0604020202020204" pitchFamily="34" charset="0"/>
                        </a:rPr>
                        <a:t>960002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NRF API enhancements to avoid </a:t>
                      </a:r>
                      <a:r>
                        <a:rPr lang="en-US" sz="1000" b="0" i="0" u="none" strike="noStrike" dirty="0" smtClean="0">
                          <a:solidFill>
                            <a:schemeClr val="tx1"/>
                          </a:solidFill>
                          <a:effectLst/>
                          <a:latin typeface="Arial" panose="020B0604020202020204" pitchFamily="34" charset="0"/>
                          <a:cs typeface="Arial" panose="020B0604020202020204" pitchFamily="34" charset="0"/>
                        </a:rPr>
                        <a:t>signaling </a:t>
                      </a:r>
                      <a:r>
                        <a:rPr lang="en-US" sz="1000" b="0" i="0" u="none" strike="noStrike" dirty="0">
                          <a:solidFill>
                            <a:schemeClr val="tx1"/>
                          </a:solidFill>
                          <a:effectLst/>
                          <a:latin typeface="Arial" panose="020B0604020202020204" pitchFamily="34" charset="0"/>
                          <a:cs typeface="Arial" panose="020B0604020202020204" pitchFamily="34" charset="0"/>
                        </a:rPr>
                        <a:t>and storing of redundant data</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FS_NRFe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08/06/2023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cs typeface="Arial" panose="020B0604020202020204" pitchFamily="34" charset="0"/>
                        </a:rPr>
                        <a:t>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CP-221088</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FF0000"/>
                          </a:solidFill>
                          <a:effectLst/>
                          <a:latin typeface="Arial" panose="020B0604020202020204" pitchFamily="34" charset="0"/>
                        </a:rPr>
                        <a:t>25%</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
                          <a:cs typeface="Times New Roman" panose="02020603050405020304" pitchFamily="18" charset="0"/>
                        </a:rPr>
                        <a:t>Rapporteur:</a:t>
                      </a:r>
                      <a:r>
                        <a:rPr lang="en-US" sz="1000" baseline="0" dirty="0" smtClean="0">
                          <a:effectLst/>
                          <a:latin typeface="Arial "/>
                          <a:cs typeface="Times New Roman" panose="02020603050405020304" pitchFamily="18" charset="0"/>
                        </a:rPr>
                        <a:t> </a:t>
                      </a:r>
                      <a:r>
                        <a:rPr lang="en-US" sz="1000" dirty="0" smtClean="0">
                          <a:effectLst/>
                          <a:latin typeface="Arial "/>
                          <a:cs typeface="Times New Roman" panose="02020603050405020304" pitchFamily="18" charset="0"/>
                        </a:rPr>
                        <a:t>Nokia, </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21864138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xfrm>
            <a:off x="892498" y="2602891"/>
            <a:ext cx="9199979" cy="3536651"/>
          </a:xfrm>
        </p:spPr>
        <p:txBody>
          <a:bodyPr/>
          <a:lstStyle/>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
                <a:ea typeface="Calibri" panose="020F0502020204030204" pitchFamily="34" charset="0"/>
                <a:cs typeface="Times New Roman" panose="02020603050405020304" pitchFamily="18" charset="0"/>
              </a:rPr>
              <a:t>Enhancements for MT data/signalling handling during UE unreachable time due to long eDRX </a:t>
            </a:r>
            <a:r>
              <a:rPr lang="en-GB" sz="1200" dirty="0" smtClean="0">
                <a:latin typeface="Arial "/>
                <a:ea typeface="Calibri" panose="020F0502020204030204" pitchFamily="34" charset="0"/>
                <a:cs typeface="Times New Roman" panose="02020603050405020304" pitchFamily="18" charset="0"/>
              </a:rPr>
              <a:t>(i.e</a:t>
            </a:r>
            <a:r>
              <a:rPr lang="en-GB" sz="1200" dirty="0">
                <a:latin typeface="Arial "/>
                <a:ea typeface="Calibri" panose="020F0502020204030204" pitchFamily="34" charset="0"/>
                <a:cs typeface="Times New Roman" panose="02020603050405020304" pitchFamily="18" charset="0"/>
              </a:rPr>
              <a:t>., &gt;10.24s) for UE in CM-CONNECTED with RRC_INACTIVE state</a:t>
            </a:r>
            <a:endParaRPr lang="en-GB"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CT#97e </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2 CRs for </a:t>
            </a:r>
            <a:r>
              <a:rPr lang="en-US" sz="1200" dirty="0"/>
              <a:t>TS </a:t>
            </a:r>
            <a:r>
              <a:rPr lang="en-GB" sz="1200" dirty="0" smtClean="0"/>
              <a:t>29.502 and TS </a:t>
            </a:r>
            <a:r>
              <a:rPr lang="" sz="1200" smtClean="0"/>
              <a:t>29.518 were agreed.</a:t>
            </a:r>
            <a:endParaRPr lang="en-GB" sz="1200" dirty="0" smtClean="0"/>
          </a:p>
          <a:p>
            <a:pPr lvl="2"/>
            <a:r>
              <a:rPr lang="en-GB" sz="1000" dirty="0" smtClean="0">
                <a:latin typeface="Arial" panose="020B0604020202020204" pitchFamily="34" charset="0"/>
                <a:cs typeface="Arial" panose="020B0604020202020204" pitchFamily="34" charset="0"/>
              </a:rPr>
              <a:t>EnableUEReachability </a:t>
            </a:r>
            <a:r>
              <a:rPr lang="en-GB" sz="1000" dirty="0">
                <a:latin typeface="Arial" panose="020B0604020202020204" pitchFamily="34" charset="0"/>
                <a:cs typeface="Arial" panose="020B0604020202020204" pitchFamily="34" charset="0"/>
              </a:rPr>
              <a:t>service operation </a:t>
            </a:r>
            <a:r>
              <a:rPr lang="en-GB" sz="1000" dirty="0" smtClean="0">
                <a:latin typeface="Arial" panose="020B0604020202020204" pitchFamily="34" charset="0"/>
                <a:cs typeface="Arial" panose="020B0604020202020204" pitchFamily="34" charset="0"/>
              </a:rPr>
              <a:t>is enhanced by a new </a:t>
            </a:r>
            <a:r>
              <a:rPr lang="en-GB" sz="1000" dirty="0">
                <a:latin typeface="Arial" panose="020B0604020202020204" pitchFamily="34" charset="0"/>
                <a:cs typeface="Arial" panose="020B0604020202020204" pitchFamily="34" charset="0"/>
              </a:rPr>
              <a:t>cause code UE_NOT_REACHABLE </a:t>
            </a:r>
            <a:r>
              <a:rPr lang="en-GB" sz="1000" dirty="0" smtClean="0">
                <a:latin typeface="Arial" panose="020B0604020202020204" pitchFamily="34" charset="0"/>
                <a:cs typeface="Arial" panose="020B0604020202020204" pitchFamily="34" charset="0"/>
              </a:rPr>
              <a:t>it is used </a:t>
            </a:r>
            <a:r>
              <a:rPr lang="en-US" sz="1000" dirty="0" smtClean="0">
                <a:latin typeface="Arial" panose="020B0604020202020204" pitchFamily="34" charset="0"/>
                <a:cs typeface="Arial" panose="020B0604020202020204" pitchFamily="34" charset="0"/>
              </a:rPr>
              <a:t>when the UE is </a:t>
            </a:r>
            <a:r>
              <a:rPr lang="en-GB" sz="1000" dirty="0" smtClean="0">
                <a:latin typeface="Arial" panose="020B0604020202020204" pitchFamily="34" charset="0"/>
                <a:cs typeface="Arial" panose="020B0604020202020204" pitchFamily="34" charset="0"/>
              </a:rPr>
              <a:t>in </a:t>
            </a:r>
            <a:r>
              <a:rPr lang="en-GB" sz="1000" dirty="0">
                <a:latin typeface="Arial" panose="020B0604020202020204" pitchFamily="34" charset="0"/>
                <a:cs typeface="Arial" panose="020B0604020202020204" pitchFamily="34" charset="0"/>
              </a:rPr>
              <a:t>MICO mode or in RRC_Inactive mode or CM-IDLE with eDRX </a:t>
            </a:r>
            <a:r>
              <a:rPr lang="en-GB" sz="1000" dirty="0" smtClean="0">
                <a:latin typeface="Arial" panose="020B0604020202020204" pitchFamily="34" charset="0"/>
                <a:cs typeface="Arial" panose="020B0604020202020204" pitchFamily="34" charset="0"/>
              </a:rPr>
              <a:t>and not reachable.</a:t>
            </a:r>
          </a:p>
          <a:p>
            <a:pPr marL="457200" lvl="1" indent="0">
              <a:buNone/>
            </a:pP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Analyse further impacts on EnableUEReachabilityReqData and further possible alignments with stage 2.</a:t>
            </a:r>
            <a:endParaRPr lang="de-DE"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290436042"/>
              </p:ext>
            </p:extLst>
          </p:nvPr>
        </p:nvGraphicFramePr>
        <p:xfrm>
          <a:off x="892498" y="1812907"/>
          <a:ext cx="9145297" cy="667766"/>
        </p:xfrm>
        <a:graphic>
          <a:graphicData uri="http://schemas.openxmlformats.org/drawingml/2006/table">
            <a:tbl>
              <a:tblPr firstRow="1" firstCol="1" bandRow="1"/>
              <a:tblGrid>
                <a:gridCol w="598664"/>
                <a:gridCol w="3820793"/>
                <a:gridCol w="925541"/>
                <a:gridCol w="681121"/>
                <a:gridCol w="612031"/>
                <a:gridCol w="612031"/>
                <a:gridCol w="554673"/>
                <a:gridCol w="1340443"/>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ctr" fontAlgn="b"/>
                      <a:r>
                        <a:rPr lang="en-US" sz="800" b="0" i="0" u="none" strike="noStrike" dirty="0">
                          <a:solidFill>
                            <a:srgbClr val="FF0000"/>
                          </a:solidFill>
                          <a:effectLst/>
                          <a:latin typeface="Arial" panose="020B0604020202020204" pitchFamily="34" charset="0"/>
                          <a:cs typeface="Arial" panose="020B0604020202020204" pitchFamily="34" charset="0"/>
                        </a:rPr>
                        <a:t>980001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5GS support of NR RedCap UE with long eDRX for RRC_INACTIVE State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FF0000"/>
                          </a:solidFill>
                          <a:effectLst/>
                          <a:latin typeface="Arial" panose="020B0604020202020204" pitchFamily="34" charset="0"/>
                          <a:cs typeface="Arial" panose="020B0604020202020204" pitchFamily="34" charset="0"/>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smtClean="0">
                          <a:solidFill>
                            <a:srgbClr val="FF0000"/>
                          </a:solidFill>
                          <a:effectLst/>
                          <a:latin typeface="Arial" panose="020B0604020202020204" pitchFamily="34" charset="0"/>
                        </a:rPr>
                        <a:t>12/12/2023</a:t>
                      </a:r>
                      <a:endParaRPr lang="en-US" sz="8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800" dirty="0" smtClean="0">
                          <a:solidFill>
                            <a:srgbClr val="FF0000"/>
                          </a:solidFill>
                          <a:latin typeface="Arial" panose="020B0604020202020204" pitchFamily="34" charset="0"/>
                          <a:ea typeface="Times New Roman" panose="02020603050405020304" pitchFamily="18" charset="0"/>
                        </a:rPr>
                        <a:t>CP-223021</a:t>
                      </a:r>
                      <a:endParaRPr lang="en-US" sz="8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FF0000"/>
                          </a:solidFill>
                          <a:effectLst/>
                          <a:latin typeface="Calibri" panose="020F0502020204030204" pitchFamily="34" charset="0"/>
                        </a:rPr>
                        <a:t>50%</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dirty="0" smtClean="0">
                          <a:solidFill>
                            <a:srgbClr val="FF0000"/>
                          </a:solidFill>
                          <a:effectLst/>
                          <a:latin typeface="Arial "/>
                          <a:cs typeface="Times New Roman" panose="02020603050405020304" pitchFamily="18" charset="0"/>
                        </a:rPr>
                        <a:t>Rapporteur:</a:t>
                      </a:r>
                      <a:r>
                        <a:rPr lang="en-US" sz="1100" baseline="0" dirty="0" smtClean="0">
                          <a:solidFill>
                            <a:srgbClr val="FF0000"/>
                          </a:solidFill>
                          <a:effectLst/>
                          <a:latin typeface="Arial "/>
                          <a:cs typeface="Times New Roman" panose="02020603050405020304" pitchFamily="18" charset="0"/>
                        </a:rPr>
                        <a:t> </a:t>
                      </a:r>
                      <a:r>
                        <a:rPr lang="en-US" sz="1100" b="0" i="0" u="none" strike="noStrike" dirty="0" smtClean="0">
                          <a:solidFill>
                            <a:srgbClr val="FF0000"/>
                          </a:solidFill>
                          <a:effectLst/>
                          <a:latin typeface="Calibri" panose="020F0502020204030204" pitchFamily="34" charset="0"/>
                        </a:rPr>
                        <a:t>Ericsson, CT4 lead</a:t>
                      </a:r>
                      <a:endParaRPr lang="en-US" sz="1100" b="0" i="0" u="none" strike="noStrike" dirty="0">
                        <a:solidFill>
                          <a:srgbClr val="FF0000"/>
                        </a:solidFill>
                        <a:effectLst/>
                        <a:latin typeface="Calibri" panose="020F0502020204030204" pitchFamily="34" charset="0"/>
                      </a:endParaRPr>
                    </a:p>
                  </a:txBody>
                  <a:tcPr marL="6350" marR="6350" marT="635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893434342"/>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18 </a:t>
            </a:r>
            <a:r>
              <a:rPr lang="en-US" dirty="0"/>
              <a:t>Status</a:t>
            </a:r>
          </a:p>
        </p:txBody>
      </p:sp>
      <p:sp>
        <p:nvSpPr>
          <p:cNvPr id="3" name="Espace réservé du contenu 2"/>
          <p:cNvSpPr>
            <a:spLocks noGrp="1"/>
          </p:cNvSpPr>
          <p:nvPr>
            <p:ph idx="1"/>
          </p:nvPr>
        </p:nvSpPr>
        <p:spPr>
          <a:xfrm>
            <a:off x="892498" y="2602891"/>
            <a:ext cx="9199979" cy="3536651"/>
          </a:xfrm>
        </p:spPr>
        <p:txBody>
          <a:bodyPr/>
          <a:lstStyle/>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solidFill>
                  <a:srgbClr val="000000"/>
                </a:solidFill>
                <a:latin typeface="Arial" panose="020B0604020202020204" pitchFamily="34" charset="0"/>
                <a:ea typeface="Times New Roman" panose="02020603050405020304" pitchFamily="18" charset="0"/>
              </a:rPr>
              <a:t>Continuation  of work in </a:t>
            </a:r>
            <a:r>
              <a:rPr lang="en-GB" sz="1200" dirty="0" smtClean="0">
                <a:solidFill>
                  <a:srgbClr val="000000"/>
                </a:solidFill>
                <a:latin typeface="Arial" panose="020B0604020202020204" pitchFamily="34" charset="0"/>
                <a:ea typeface="Times New Roman" panose="02020603050405020304" pitchFamily="18" charset="0"/>
              </a:rPr>
              <a:t>Rel-17 on </a:t>
            </a:r>
            <a:r>
              <a:rPr lang="en-US" sz="1200" dirty="0"/>
              <a:t>5G Wireless Wireline Convergence (5WWC)</a:t>
            </a:r>
            <a:r>
              <a:rPr lang="en-GB" sz="1200" dirty="0" smtClean="0">
                <a:solidFill>
                  <a:srgbClr val="000000"/>
                </a:solidFill>
                <a:latin typeface="Arial" panose="020B0604020202020204" pitchFamily="34" charset="0"/>
                <a:ea typeface="Times New Roman" panose="02020603050405020304" pitchFamily="18" charset="0"/>
              </a:rPr>
              <a:t>, </a:t>
            </a:r>
            <a:r>
              <a:rPr lang="en-GB" sz="1200" dirty="0">
                <a:solidFill>
                  <a:srgbClr val="000000"/>
                </a:solidFill>
                <a:latin typeface="Arial" panose="020B0604020202020204" pitchFamily="34" charset="0"/>
                <a:ea typeface="Times New Roman" panose="02020603050405020304" pitchFamily="18" charset="0"/>
              </a:rPr>
              <a:t>CT4 part covers: e.g</a:t>
            </a:r>
            <a:r>
              <a:rPr lang="en-GB" sz="1200" dirty="0" smtClean="0">
                <a:solidFill>
                  <a:srgbClr val="000000"/>
                </a:solidFill>
                <a:latin typeface="Arial" panose="020B0604020202020204" pitchFamily="34" charset="0"/>
                <a:ea typeface="Times New Roman" panose="02020603050405020304" pitchFamily="18" charset="0"/>
              </a:rPr>
              <a:t>..</a:t>
            </a:r>
            <a:endParaRPr lang="en-GB"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CT#97e </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1 CR for </a:t>
            </a:r>
            <a:r>
              <a:rPr lang="en-US" sz="1200" dirty="0">
                <a:latin typeface="Arial" panose="020B0604020202020204" pitchFamily="34" charset="0"/>
                <a:cs typeface="Arial" panose="020B0604020202020204" pitchFamily="34" charset="0"/>
              </a:rPr>
              <a:t>TS </a:t>
            </a:r>
            <a:r>
              <a:rPr lang="en-GB" sz="1200" dirty="0" smtClean="0">
                <a:latin typeface="Arial" panose="020B0604020202020204" pitchFamily="34" charset="0"/>
                <a:cs typeface="Arial" panose="020B0604020202020204" pitchFamily="34" charset="0"/>
              </a:rPr>
              <a:t>23.003</a:t>
            </a:r>
            <a:r>
              <a:rPr lang="" sz="1200" smtClean="0">
                <a:latin typeface="Arial" panose="020B0604020202020204" pitchFamily="34" charset="0"/>
                <a:cs typeface="Arial" panose="020B0604020202020204" pitchFamily="34" charset="0"/>
              </a:rPr>
              <a:t> w</a:t>
            </a:r>
            <a:r>
              <a:rPr lang="en-US" sz="1200" dirty="0" smtClean="0">
                <a:latin typeface="Arial" panose="020B0604020202020204" pitchFamily="34" charset="0"/>
                <a:cs typeface="Arial" panose="020B0604020202020204" pitchFamily="34" charset="0"/>
              </a:rPr>
              <a:t>as</a:t>
            </a:r>
            <a:r>
              <a:rPr lang="" sz="1200" smtClean="0">
                <a:latin typeface="Arial" panose="020B0604020202020204" pitchFamily="34" charset="0"/>
                <a:cs typeface="Arial" panose="020B0604020202020204" pitchFamily="34" charset="0"/>
              </a:rPr>
              <a:t> agreed.</a:t>
            </a:r>
            <a:endParaRPr lang="en-US" sz="1200" dirty="0" smtClean="0">
              <a:latin typeface="Arial" panose="020B0604020202020204" pitchFamily="34" charset="0"/>
              <a:cs typeface="Arial" panose="020B0604020202020204" pitchFamily="34" charset="0"/>
            </a:endParaRPr>
          </a:p>
          <a:p>
            <a:pPr lvl="2"/>
            <a:r>
              <a:rPr lang="en-US" sz="1000" dirty="0">
                <a:latin typeface="Arial" panose="020B0604020202020204" pitchFamily="34" charset="0"/>
                <a:cs typeface="Arial" panose="020B0604020202020204" pitchFamily="34" charset="0"/>
              </a:rPr>
              <a:t>new </a:t>
            </a:r>
            <a:r>
              <a:rPr lang="en-GB" sz="1000" dirty="0">
                <a:latin typeface="Arial" panose="020B0604020202020204" pitchFamily="34" charset="0"/>
                <a:cs typeface="Arial" panose="020B0604020202020204" pitchFamily="34" charset="0"/>
              </a:rPr>
              <a:t>Prefixed Operator Identifier based N3IWF FQDN and Prefixed Tracking Area Identity based N3IWF FQDN  are defined</a:t>
            </a:r>
          </a:p>
          <a:p>
            <a:pPr lvl="2"/>
            <a:endParaRPr lang="en-GB" sz="10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defRPr/>
            </a:pPr>
            <a:r>
              <a:rPr lang="en-GB" sz="1200" dirty="0">
                <a:latin typeface="Arial" panose="020B0604020202020204" pitchFamily="34" charset="0"/>
                <a:cs typeface="Arial" panose="020B0604020202020204" pitchFamily="34" charset="0"/>
              </a:rPr>
              <a:t>Stage 2 work is still progressing further impacts may </a:t>
            </a:r>
            <a:r>
              <a:rPr lang="en-GB" sz="1200" dirty="0" smtClean="0">
                <a:latin typeface="Arial" panose="020B0604020202020204" pitchFamily="34" charset="0"/>
                <a:cs typeface="Arial" panose="020B0604020202020204" pitchFamily="34" charset="0"/>
              </a:rPr>
              <a:t>follow.</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997454028"/>
              </p:ext>
            </p:extLst>
          </p:nvPr>
        </p:nvGraphicFramePr>
        <p:xfrm>
          <a:off x="892498" y="1812907"/>
          <a:ext cx="9145297" cy="637286"/>
        </p:xfrm>
        <a:graphic>
          <a:graphicData uri="http://schemas.openxmlformats.org/drawingml/2006/table">
            <a:tbl>
              <a:tblPr firstRow="1" firstCol="1" bandRow="1"/>
              <a:tblGrid>
                <a:gridCol w="598664"/>
                <a:gridCol w="3820793"/>
                <a:gridCol w="925541"/>
                <a:gridCol w="681121"/>
                <a:gridCol w="612031"/>
                <a:gridCol w="612031"/>
                <a:gridCol w="554673"/>
                <a:gridCol w="1340443"/>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gn="ctr" fontAlgn="b"/>
                      <a:endParaRPr lang="en-US" sz="8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Support </a:t>
                      </a:r>
                      <a:r>
                        <a:rPr lang="en-US" sz="1000" b="0" i="0" u="none" strike="noStrike" kern="1200" dirty="0" smtClean="0">
                          <a:solidFill>
                            <a:srgbClr val="FF0000"/>
                          </a:solidFill>
                          <a:effectLst/>
                          <a:latin typeface="Arial" panose="020B0604020202020204" pitchFamily="34" charset="0"/>
                          <a:ea typeface="+mn-ea"/>
                          <a:cs typeface="Arial" panose="020B0604020202020204" pitchFamily="34" charset="0"/>
                        </a:rPr>
                        <a:t>for 5G Wireless Wireline Convergence (</a:t>
                      </a:r>
                      <a:r>
                        <a:rPr lang="en-US" sz="1000" b="0" i="0" u="none" strike="noStrike" dirty="0" smtClean="0">
                          <a:solidFill>
                            <a:srgbClr val="FF0000"/>
                          </a:solidFill>
                          <a:effectLst/>
                          <a:latin typeface="Arial" panose="020B0604020202020204" pitchFamily="34" charset="0"/>
                          <a:cs typeface="Arial" panose="020B0604020202020204" pitchFamily="34" charset="0"/>
                        </a:rPr>
                        <a:t>5WWC) </a:t>
                      </a:r>
                      <a:r>
                        <a:rPr lang="en-US" sz="1000" b="0" i="0" u="none" strike="noStrike" dirty="0">
                          <a:solidFill>
                            <a:srgbClr val="FF0000"/>
                          </a:solidFill>
                          <a:effectLst/>
                          <a:latin typeface="Arial" panose="020B0604020202020204" pitchFamily="34" charset="0"/>
                          <a:cs typeface="Arial" panose="020B0604020202020204" pitchFamily="34" charset="0"/>
                        </a:rPr>
                        <a:t>Phase2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CP-223114</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40%</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Nokia,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08616137"/>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 Rel-17 </a:t>
            </a:r>
            <a:r>
              <a:rPr lang="en-GB" sz="2000" dirty="0" smtClean="0">
                <a:latin typeface="Arial" panose="020B0604020202020204" pitchFamily="34" charset="0"/>
                <a:ea typeface="MS PGothic" panose="020B0600070205080204" pitchFamily="34" charset="-128"/>
                <a:cs typeface="Arial" panose="020B0604020202020204" pitchFamily="34" charset="0"/>
              </a:rPr>
              <a:t>and</a:t>
            </a:r>
            <a:r>
              <a:rPr lang="de-DE" sz="2000" dirty="0" smtClean="0">
                <a:latin typeface="Arial" panose="020B0604020202020204" pitchFamily="34" charset="0"/>
                <a:ea typeface="MS PGothic" panose="020B0600070205080204" pitchFamily="34" charset="-128"/>
                <a:cs typeface="Arial" panose="020B0604020202020204" pitchFamily="34" charset="0"/>
              </a:rPr>
              <a:t> earlier releases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a:t>
            </a:r>
            <a:r>
              <a:rPr lang="de-DE" sz="1600" dirty="0" smtClean="0">
                <a:latin typeface="Arial" panose="020B0604020202020204" pitchFamily="34" charset="0"/>
                <a:cs typeface="Arial" panose="020B0604020202020204" pitchFamily="34" charset="0"/>
              </a:rPr>
              <a:t>Rel-14, Rel-16 </a:t>
            </a:r>
            <a:r>
              <a:rPr lang="en-GB" sz="1600" dirty="0" smtClean="0">
                <a:latin typeface="Arial" panose="020B0604020202020204" pitchFamily="34" charset="0"/>
                <a:cs typeface="Arial" panose="020B0604020202020204" pitchFamily="34" charset="0"/>
              </a:rPr>
              <a:t>and</a:t>
            </a:r>
            <a:r>
              <a:rPr lang="de-DE" sz="1600" dirty="0" smtClean="0">
                <a:latin typeface="Arial" panose="020B0604020202020204" pitchFamily="34" charset="0"/>
                <a:cs typeface="Arial" panose="020B0604020202020204" pitchFamily="34" charset="0"/>
              </a:rPr>
              <a:t> Rel-17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r>
              <a:rPr lang="en-US" sz="2000" dirty="0" smtClean="0">
                <a:latin typeface="Arial" panose="020B0604020202020204" pitchFamily="34" charset="0"/>
                <a:cs typeface="Arial" panose="020B0604020202020204" pitchFamily="34" charset="0"/>
              </a:rPr>
              <a:t> Rel-18</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Work on Rel-18 items is progressing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A number of new WI were  agreed work is expected to start in next Meeting depending on stage 2 progress.</a:t>
            </a:r>
            <a:endParaRPr lang="en-US" sz="2000" dirty="0" smtClean="0">
              <a:latin typeface="Arial" panose="020B0604020202020204" pitchFamily="34" charset="0"/>
              <a:cs typeface="Arial" panose="020B0604020202020204" pitchFamily="34" charset="0"/>
            </a:endParaRPr>
          </a:p>
          <a:p>
            <a:pPr marL="260350"/>
            <a:r>
              <a:rPr lang="en-US" sz="1800" dirty="0" smtClean="0">
                <a:latin typeface="Arial" panose="020B0604020202020204" pitchFamily="34" charset="0"/>
                <a:cs typeface="Arial" panose="020B0604020202020204" pitchFamily="34" charset="0"/>
              </a:rPr>
              <a:t>Rapporteurs of 5G TSs with OpenAPI part have checked/ pre implemented all CRs which have impacts to the OpenAPI in their TSs and in case off identified </a:t>
            </a:r>
            <a:r>
              <a:rPr lang="en-US" sz="1800" dirty="0" smtClean="0">
                <a:latin typeface="Arial" panose="020B0604020202020204" pitchFamily="34" charset="0"/>
                <a:cs typeface="Arial" panose="020B0604020202020204" pitchFamily="34" charset="0"/>
              </a:rPr>
              <a:t>issues, </a:t>
            </a:r>
            <a:r>
              <a:rPr lang="en-US" sz="1800" dirty="0" smtClean="0">
                <a:latin typeface="Arial" panose="020B0604020202020204" pitchFamily="34" charset="0"/>
                <a:cs typeface="Arial" panose="020B0604020202020204" pitchFamily="34" charset="0"/>
              </a:rPr>
              <a:t>asked the source of the CRs to provide an update of their CR(s) to correct the identified issue. All the CRs were distributed on CT4 reflector and provided to CT plenary as company contributions.</a:t>
            </a:r>
          </a:p>
          <a:p>
            <a:pPr marL="260350"/>
            <a:r>
              <a:rPr lang="en-US" sz="1800" dirty="0" smtClean="0">
                <a:latin typeface="Arial" panose="020B0604020202020204" pitchFamily="34" charset="0"/>
                <a:cs typeface="Arial" panose="020B0604020202020204" pitchFamily="34" charset="0"/>
              </a:rPr>
              <a:t>This F2F meeting showed that F2F meetings are more efficient and delegates were happy to have offline discussions.</a:t>
            </a:r>
          </a:p>
          <a:p>
            <a:pPr marL="260350"/>
            <a:r>
              <a:rPr lang="en-US" sz="1800" dirty="0">
                <a:latin typeface="Arial" panose="020B0604020202020204" pitchFamily="34" charset="0"/>
                <a:cs typeface="Arial" panose="020B0604020202020204" pitchFamily="34" charset="0"/>
              </a:rPr>
              <a:t>Only a few delegates followed the discussions via Microsoft teams, those delegates were </a:t>
            </a:r>
            <a:r>
              <a:rPr lang="en-US" sz="1800" dirty="0" smtClean="0">
                <a:latin typeface="Arial" panose="020B0604020202020204" pitchFamily="34" charset="0"/>
                <a:cs typeface="Arial" panose="020B0604020202020204" pitchFamily="34" charset="0"/>
              </a:rPr>
              <a:t>excluded </a:t>
            </a:r>
            <a:r>
              <a:rPr lang="en-US" sz="1800" dirty="0">
                <a:latin typeface="Arial" panose="020B0604020202020204" pitchFamily="34" charset="0"/>
                <a:cs typeface="Arial" panose="020B0604020202020204" pitchFamily="34" charset="0"/>
              </a:rPr>
              <a:t>from the offline </a:t>
            </a:r>
            <a:r>
              <a:rPr lang="en-US" sz="1800" dirty="0" smtClean="0">
                <a:latin typeface="Arial" panose="020B0604020202020204" pitchFamily="34" charset="0"/>
                <a:cs typeface="Arial" panose="020B0604020202020204" pitchFamily="34" charset="0"/>
              </a:rPr>
              <a:t>discussions.</a:t>
            </a:r>
            <a:endParaRPr lang="en-US" sz="1800" dirty="0">
              <a:latin typeface="Arial" panose="020B0604020202020204" pitchFamily="34" charset="0"/>
              <a:cs typeface="Arial" panose="020B0604020202020204" pitchFamily="34" charset="0"/>
            </a:endParaRPr>
          </a:p>
          <a:p>
            <a:pPr marL="260350"/>
            <a:endParaRPr lang="en-US" sz="2000" dirty="0">
              <a:latin typeface="Arial" panose="020B0604020202020204" pitchFamily="34" charset="0"/>
              <a:cs typeface="Arial" panose="020B0604020202020204" pitchFamily="34" charset="0"/>
            </a:endParaRPr>
          </a:p>
          <a:p>
            <a:pPr marL="488950" lvl="1" indent="0">
              <a:spcBef>
                <a:spcPts val="1000"/>
              </a:spcBef>
              <a:buNone/>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 None this time</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a:t>
            </a:r>
            <a:r>
              <a:rPr lang="en-US" altLang="ja-JP" sz="3200" dirty="0" smtClean="0">
                <a:ea typeface="MS PGothic" pitchFamily="34" charset="-128"/>
                <a:cs typeface="Arial" pitchFamily="34" charset="0"/>
              </a:rPr>
              <a:t>Chair </a:t>
            </a:r>
            <a:r>
              <a:rPr lang="en-US" altLang="ja-JP" sz="3200" dirty="0">
                <a:ea typeface="MS PGothic" pitchFamily="34" charset="-128"/>
                <a:cs typeface="Arial" pitchFamily="34" charset="0"/>
              </a:rPr>
              <a:t>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and in the offline discussion.</a:t>
            </a:r>
          </a:p>
          <a:p>
            <a:pPr lvl="1"/>
            <a:r>
              <a:rPr lang="en-GB" altLang="ja-JP" sz="2000" dirty="0" smtClean="0">
                <a:latin typeface="Arial "/>
                <a:ea typeface="MS PGothic" pitchFamily="34" charset="-128"/>
                <a:cs typeface="Arial" pitchFamily="34" charset="0"/>
              </a:rPr>
              <a:t>Thanks the CT4 vice chairs for chairing the parallel sessions, their support  before and during the meeting.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The number of open API files are increasing but handled by the  same number of delegates</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smtClean="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a:t>
            </a:r>
            <a:r>
              <a:rPr lang="en-GB" altLang="ja-JP" sz="2000" dirty="0" smtClean="0">
                <a:latin typeface="Arial "/>
                <a:ea typeface="MS PGothic" pitchFamily="34" charset="-128"/>
                <a:cs typeface="Arial" pitchFamily="34" charset="0"/>
              </a:rPr>
              <a:t>the Host of the meeting (EF3 and NAV3)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smtClean="0"/>
              <a:t>CT4#113 Toulouse (France)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smtClean="0"/>
              <a:t>none</a:t>
            </a: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CT4#114 Athens </a:t>
            </a:r>
            <a:r>
              <a:rPr lang="en-US" altLang="fr-FR" dirty="0"/>
              <a:t>(</a:t>
            </a:r>
            <a:r>
              <a:rPr lang="en-US" altLang="fr-FR" dirty="0" smtClean="0"/>
              <a:t>Greek)</a:t>
            </a:r>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none</a:t>
            </a:r>
          </a:p>
          <a:p>
            <a:pPr marL="457200" lvl="1" indent="0">
              <a:buNone/>
            </a:pPr>
            <a:r>
              <a:rPr lang="en-US" altLang="fr-FR" sz="2000" dirty="0" smtClean="0"/>
              <a:t>CT4 </a:t>
            </a:r>
            <a:r>
              <a:rPr lang="en-US" altLang="fr-FR" sz="2000" dirty="0"/>
              <a:t>agreed to </a:t>
            </a:r>
            <a:r>
              <a:rPr lang="en-US" altLang="fr-FR" sz="2000" dirty="0" smtClean="0"/>
              <a:t>cancel CT4#116bis (June) meeting.</a:t>
            </a:r>
          </a:p>
          <a:p>
            <a:pPr marL="457200" lvl="1" indent="0">
              <a:buNone/>
            </a:pPr>
            <a:r>
              <a:rPr lang="en-US" altLang="fr-FR" sz="1800" dirty="0" smtClean="0"/>
              <a:t>The Meeting was  seen to close to plenary and baseline TSs would not be ready early enough to prepare contributions. So one F2F meeting should be sufficient in Q3 for Rel-18 at that point in time.</a:t>
            </a:r>
            <a:endParaRPr lang="en-US" altLang="fr-FR" sz="1800"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CRs outside CT4.</a:t>
            </a:r>
            <a:endParaRPr lang="en-GB" sz="2000" dirty="0"/>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788533011"/>
              </p:ext>
            </p:extLst>
          </p:nvPr>
        </p:nvGraphicFramePr>
        <p:xfrm>
          <a:off x="838200" y="2387241"/>
          <a:ext cx="9554658" cy="3786785"/>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C4-225317</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Slice-specific N3IWF FQDNs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23.003</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0647</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23.501-3707</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C4-225555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Impact of Shared NG-U Termination on MBS Restoration Procedures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23.527</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0064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23.247-0141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C4-225391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Support of RRC_INACTIVE with long eDRX</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29.502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0588</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23.502-3555</a:t>
                      </a:r>
                      <a:br>
                        <a:rPr lang="en-US" sz="1100" dirty="0">
                          <a:effectLst/>
                          <a:latin typeface="Calibri" panose="020F0502020204030204" pitchFamily="34" charset="0"/>
                          <a:ea typeface="Calibri" panose="020F0502020204030204" pitchFamily="34" charset="0"/>
                        </a:rPr>
                      </a:br>
                      <a:r>
                        <a:rPr lang="en-US" sz="1100" dirty="0">
                          <a:effectLst/>
                          <a:latin typeface="Calibri" panose="020F0502020204030204" pitchFamily="34" charset="0"/>
                          <a:ea typeface="Calibri" panose="020F0502020204030204" pitchFamily="34" charset="0"/>
                        </a:rPr>
                        <a:t>23.501-3705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br>
                        <a:rPr lang="en-US" sz="1100" b="1" dirty="0">
                          <a:solidFill>
                            <a:srgbClr val="FF0000"/>
                          </a:solidFill>
                          <a:effectLst/>
                          <a:latin typeface="Calibri" panose="020F0502020204030204" pitchFamily="34" charset="0"/>
                          <a:ea typeface="Calibri" panose="020F0502020204030204" pitchFamily="34" charset="0"/>
                        </a:rPr>
                      </a:b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C4-225162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Handling of PDU sessions for Emergency services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29.502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0591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23.501-3711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C4-225163</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Handling of PDU sessions for Emergency services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29.502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0592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23.501-3711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C4-225455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Inter AMF mobility when UE is registered in SNPN with different access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29.518</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0800</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23.502-3565</a:t>
                      </a:r>
                      <a:br>
                        <a:rPr lang="en-US" sz="1100" dirty="0">
                          <a:effectLst/>
                          <a:latin typeface="Calibri" panose="020F0502020204030204" pitchFamily="34" charset="0"/>
                          <a:ea typeface="Calibri" panose="020F0502020204030204" pitchFamily="34" charset="0"/>
                        </a:rPr>
                      </a:br>
                      <a:r>
                        <a:rPr lang="en-US" sz="1100" dirty="0">
                          <a:effectLst/>
                          <a:latin typeface="Calibri" panose="020F0502020204030204" pitchFamily="34" charset="0"/>
                          <a:ea typeface="Calibri" panose="020F0502020204030204" pitchFamily="34" charset="0"/>
                        </a:rPr>
                        <a:t>23.501-3714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br>
                        <a:rPr lang="en-US" sz="1100" b="1" dirty="0">
                          <a:solidFill>
                            <a:srgbClr val="FF0000"/>
                          </a:solidFill>
                          <a:effectLst/>
                          <a:latin typeface="Calibri" panose="020F0502020204030204" pitchFamily="34" charset="0"/>
                          <a:ea typeface="Calibri" panose="020F0502020204030204" pitchFamily="34" charset="0"/>
                        </a:rPr>
                      </a:b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C4-225390</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Support of RRC_INACTIVE with long eDRX</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29.518</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0803</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23.502-3555</a:t>
                      </a:r>
                      <a:br>
                        <a:rPr lang="en-US" sz="1100" dirty="0">
                          <a:effectLst/>
                          <a:latin typeface="Calibri" panose="020F0502020204030204" pitchFamily="34" charset="0"/>
                          <a:ea typeface="Calibri" panose="020F0502020204030204" pitchFamily="34" charset="0"/>
                        </a:rPr>
                      </a:br>
                      <a:r>
                        <a:rPr lang="en-US" sz="1100" dirty="0">
                          <a:effectLst/>
                          <a:latin typeface="Calibri" panose="020F0502020204030204" pitchFamily="34" charset="0"/>
                          <a:ea typeface="Calibri" panose="020F0502020204030204" pitchFamily="34" charset="0"/>
                        </a:rPr>
                        <a:t>23.501-3705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br>
                        <a:rPr lang="en-US" sz="1100" b="1" dirty="0">
                          <a:solidFill>
                            <a:srgbClr val="FF0000"/>
                          </a:solidFill>
                          <a:effectLst/>
                          <a:latin typeface="Calibri" panose="020F0502020204030204" pitchFamily="34" charset="0"/>
                          <a:ea typeface="Calibri" panose="020F0502020204030204" pitchFamily="34" charset="0"/>
                        </a:rPr>
                      </a:b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C4-225145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Multicast MBS session (de)activation or update after an AMF failure</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29.518</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0804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23.527-0063</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C4-225630</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Clarification on MB-SMF behaviour on handling shared NG-U tunnel</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29.532</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0045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23.247-0141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spcAft>
                          <a:spcPts val="0"/>
                        </a:spcAft>
                      </a:pPr>
                      <a:r>
                        <a:rPr lang="en-US" sz="1100" dirty="0">
                          <a:effectLst/>
                          <a:latin typeface="Calibri" panose="020F0502020204030204" pitchFamily="34" charset="0"/>
                          <a:ea typeface="Calibri" panose="020F0502020204030204" pitchFamily="34" charset="0"/>
                        </a:rPr>
                        <a:t>C4-225441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Add mbmsGwTunAddr attibute in DistSession data type</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29.581</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0015</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dirty="0">
                          <a:effectLst/>
                          <a:latin typeface="Calibri" panose="020F0502020204030204" pitchFamily="34" charset="0"/>
                          <a:ea typeface="Calibri" panose="020F0502020204030204" pitchFamily="34" charset="0"/>
                        </a:rPr>
                        <a:t>23.247-0129</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dirty="0">
                          <a:solidFill>
                            <a:srgbClr val="FF0000"/>
                          </a:solidFill>
                          <a:effectLst/>
                          <a:latin typeface="Calibri" panose="020F0502020204030204" pitchFamily="34" charset="0"/>
                          <a:ea typeface="Calibri" panose="020F0502020204030204" pitchFamily="34" charset="0"/>
                        </a:rPr>
                        <a:t>SA2</a:t>
                      </a:r>
                      <a:endParaRPr lang="en-US" sz="1100" dirty="0">
                        <a:effectLst/>
                        <a:latin typeface="Calibri" panose="020F0502020204030204" pitchFamily="34" charset="0"/>
                        <a:ea typeface="Calibri" panose="020F0502020204030204" pitchFamily="34"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657 in CT4#113</a:t>
            </a:r>
          </a:p>
          <a:p>
            <a:pPr lvl="1"/>
            <a:endParaRPr lang="en-GB" sz="1200" dirty="0" smtClean="0"/>
          </a:p>
          <a:p>
            <a:r>
              <a:rPr lang="en-US" sz="2400" dirty="0" smtClean="0"/>
              <a:t>Agreed CRs </a:t>
            </a:r>
          </a:p>
          <a:p>
            <a:pPr lvl="1"/>
            <a:r>
              <a:rPr lang="en-US" sz="1600" dirty="0" smtClean="0"/>
              <a:t>Cat B(18)/F(198)/D(1) CT4#113</a:t>
            </a:r>
          </a:p>
          <a:p>
            <a:r>
              <a:rPr lang="en-US" sz="2400" dirty="0" smtClean="0"/>
              <a:t>Agreed </a:t>
            </a:r>
            <a:r>
              <a:rPr lang="en-US" sz="2400" dirty="0"/>
              <a:t>pCRs</a:t>
            </a:r>
          </a:p>
          <a:p>
            <a:pPr lvl="1"/>
            <a:r>
              <a:rPr lang="en-US" sz="1600" dirty="0" smtClean="0"/>
              <a:t>10 </a:t>
            </a:r>
            <a:r>
              <a:rPr lang="de-DE" sz="1600" dirty="0" smtClean="0"/>
              <a:t>CT4#113</a:t>
            </a:r>
            <a:endParaRPr lang="de-DE" sz="1600" dirty="0"/>
          </a:p>
          <a:p>
            <a:r>
              <a:rPr lang="en-US" sz="2400" dirty="0" smtClean="0"/>
              <a:t>Attendances</a:t>
            </a:r>
            <a:endParaRPr lang="en-US" sz="2400" dirty="0"/>
          </a:p>
          <a:p>
            <a:pPr marL="630238" lvl="2"/>
            <a:r>
              <a:rPr lang="en-US" altLang="fr-FR" sz="1600" dirty="0" smtClean="0"/>
              <a:t>CT4#113 </a:t>
            </a:r>
            <a:r>
              <a:rPr lang="en-US" altLang="fr-FR" sz="1600" dirty="0"/>
              <a:t>(</a:t>
            </a:r>
            <a:r>
              <a:rPr lang="de-DE" sz="1600" dirty="0"/>
              <a:t>E-Meeting</a:t>
            </a:r>
            <a:r>
              <a:rPr lang="en-US" altLang="fr-FR" sz="1600" dirty="0"/>
              <a:t>): </a:t>
            </a:r>
            <a:r>
              <a:rPr lang="en-US" altLang="fr-FR" sz="1600" dirty="0" smtClean="0"/>
              <a:t>209  (+39 remote attendance)</a:t>
            </a:r>
            <a:r>
              <a:rPr lang="en-US" altLang="fr-FR" sz="1600" dirty="0"/>
              <a:t/>
            </a:r>
            <a:br>
              <a:rPr lang="en-US" altLang="fr-FR" sz="1600" dirty="0"/>
            </a:br>
            <a:endParaRPr lang="en-US" altLang="fr-FR" sz="1000" dirty="0"/>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en-US" sz="2000" dirty="0" smtClean="0"/>
              <a:t>In Meeting rooms  we  had 10 to 50 delegates depending on the topic.</a:t>
            </a:r>
          </a:p>
          <a:p>
            <a:pPr lvl="1"/>
            <a:r>
              <a:rPr lang="en-US" sz="2000" dirty="0" smtClean="0"/>
              <a:t>Up to 10 delegates followed the  CT4 meeting</a:t>
            </a:r>
            <a:r>
              <a:rPr lang="de-DE" sz="2000" dirty="0" smtClean="0"/>
              <a:t> using Microsoft Teams</a:t>
            </a:r>
          </a:p>
          <a:p>
            <a:pPr lvl="1"/>
            <a:r>
              <a:rPr lang="de-DE" sz="2000" dirty="0" smtClean="0"/>
              <a:t>CT4#113 was 5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751374338"/>
              </p:ext>
            </p:extLst>
          </p:nvPr>
        </p:nvGraphicFramePr>
        <p:xfrm>
          <a:off x="215900" y="1859492"/>
          <a:ext cx="11726054" cy="3957344"/>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074824">
                  <a:extLst>
                    <a:ext uri="{9D8B030D-6E8A-4147-A177-3AD203B41FA5}">
                      <a16:colId xmlns="" xmlns:a16="http://schemas.microsoft.com/office/drawing/2014/main" val="20001"/>
                    </a:ext>
                  </a:extLst>
                </a:gridCol>
                <a:gridCol w="1571454">
                  <a:extLst>
                    <a:ext uri="{9D8B030D-6E8A-4147-A177-3AD203B41FA5}">
                      <a16:colId xmlns="" xmlns:a16="http://schemas.microsoft.com/office/drawing/2014/main" val="20002"/>
                    </a:ext>
                  </a:extLst>
                </a:gridCol>
                <a:gridCol w="462675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69935">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CP-223021</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a:t>
                      </a:r>
                      <a:r>
                        <a:rPr lang="en-US" sz="1000" dirty="0">
                          <a:solidFill>
                            <a:srgbClr val="000000"/>
                          </a:solidFill>
                          <a:effectLst/>
                          <a:latin typeface="Arial" panose="020B0604020202020204" pitchFamily="34" charset="0"/>
                          <a:ea typeface="Times New Roman" panose="02020603050405020304" pitchFamily="18" charset="0"/>
                        </a:rPr>
                        <a:t>5GS support of NR RedCap UE with long eDRX for RRC_INACTIVE State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Calibri" panose="020F0502020204030204" pitchFamily="34" charset="0"/>
                          <a:cs typeface="Times New Roman" panose="02020603050405020304" pitchFamily="18" charset="0"/>
                        </a:rPr>
                        <a:t>Enhancements for MT data/signalling handling during UE unreachable time due to long eDRX (i.e., &gt;10.24s) for UE in CM-CONNECTED with RRC_INACTIVE state</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69935">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CP-223022</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a:t>
                      </a:r>
                      <a:r>
                        <a:rPr lang="en-US" sz="1000" kern="1200" dirty="0">
                          <a:solidFill>
                            <a:srgbClr val="000000"/>
                          </a:solidFill>
                          <a:effectLst/>
                          <a:latin typeface="Arial" panose="020B0604020202020204" pitchFamily="34" charset="0"/>
                          <a:ea typeface="Times New Roman" panose="02020603050405020304" pitchFamily="18" charset="0"/>
                          <a:cs typeface="+mn-cs"/>
                        </a:rPr>
                        <a:t>new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CT aspects on Multiple location report for MT-LR Immediate Location Request for regulatory services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US" sz="1000" kern="1200" baseline="0" dirty="0" smtClean="0">
                          <a:solidFill>
                            <a:schemeClr val="tx1"/>
                          </a:solidFill>
                          <a:effectLst/>
                          <a:latin typeface="Arial "/>
                          <a:ea typeface="+mn-ea"/>
                          <a:cs typeface="+mn-cs"/>
                        </a:rPr>
                        <a:t>Updates to LMF and AMF i</a:t>
                      </a:r>
                      <a:r>
                        <a:rPr lang="en-GB" sz="1000" kern="1200" baseline="0" dirty="0" smtClean="0">
                          <a:solidFill>
                            <a:schemeClr val="tx1"/>
                          </a:solidFill>
                          <a:effectLst/>
                          <a:latin typeface="Arial "/>
                          <a:ea typeface="+mn-ea"/>
                          <a:cs typeface="+mn-cs"/>
                        </a:rPr>
                        <a:t>nterface to include the indication for acceptance of INTERMEDIATE response, GMLC contact address and LIR reference number in Nlmf_Location_DetermineLocation service operation</a:t>
                      </a: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9935">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CP-223023</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a:t>
                      </a:r>
                      <a:r>
                        <a:rPr lang="en-US" sz="1000" dirty="0">
                          <a:solidFill>
                            <a:srgbClr val="000000"/>
                          </a:solidFill>
                          <a:effectLst/>
                          <a:latin typeface="Arial" panose="020B0604020202020204" pitchFamily="34" charset="0"/>
                          <a:ea typeface="Times New Roman" panose="02020603050405020304" pitchFamily="18" charset="0"/>
                        </a:rPr>
                        <a:t>CT aspects of enhancement to the 5GC location services - phase 3</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Continuation  of the work of</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Rel-16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and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Rel-17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by adding </a:t>
                      </a:r>
                      <a:r>
                        <a:rPr lang="en-GB" sz="1000" kern="1200" baseline="0" dirty="0" smtClean="0">
                          <a:solidFill>
                            <a:schemeClr val="tx1"/>
                          </a:solidFill>
                          <a:effectLst/>
                          <a:latin typeface="Arial "/>
                          <a:ea typeface="Calibri" panose="020F0502020204030204" pitchFamily="34" charset="0"/>
                          <a:cs typeface="Times New Roman" panose="02020603050405020304" pitchFamily="18" charset="0"/>
                        </a:rPr>
                        <a:t>t</a:t>
                      </a:r>
                      <a:r>
                        <a:rPr lang="en-GB" sz="1000" kern="1200" dirty="0" smtClean="0">
                          <a:solidFill>
                            <a:schemeClr val="tx1"/>
                          </a:solidFill>
                          <a:effectLst/>
                          <a:latin typeface="Arial "/>
                          <a:ea typeface="Calibri" panose="020F0502020204030204" pitchFamily="34" charset="0"/>
                          <a:cs typeface="Times New Roman" panose="02020603050405020304" pitchFamily="18" charset="0"/>
                        </a:rPr>
                        <a:t>he support of: e.g. of user plane positioning, enhanced positioning architecture for NPN deployment, local area restriction for an LMF and GMLC, interaction between Location Service and NWDAF,…</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99006">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CP-223024</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a:t>
                      </a:r>
                      <a:r>
                        <a:rPr lang="en-US" sz="1000" dirty="0">
                          <a:solidFill>
                            <a:srgbClr val="000000"/>
                          </a:solidFill>
                          <a:effectLst/>
                          <a:latin typeface="Arial" panose="020B0604020202020204" pitchFamily="34" charset="0"/>
                          <a:ea typeface="Times New Roman" panose="02020603050405020304" pitchFamily="18" charset="0"/>
                        </a:rPr>
                        <a:t>Enhancement of Shared Data Handling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Extend the granularity of shared data ID to identify multiple types of shared data or shared data for a specific NF type, which may facilitate the retrieving and notification mechanism.</a:t>
                      </a:r>
                      <a:endParaRPr lang="en-GB" sz="1000" kern="1200" dirty="0" smtClean="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534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CP-223025</a:t>
                      </a:r>
                      <a:endParaRPr lang="en-US" sz="1000" kern="1200" dirty="0" smtClean="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CT Aspects of Edge Computing Phase 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Continuation  of the work of</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Rel-17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by adding </a:t>
                      </a:r>
                      <a:r>
                        <a:rPr lang="en-GB" sz="1000" kern="1200" baseline="0" dirty="0" smtClean="0">
                          <a:solidFill>
                            <a:schemeClr val="tx1"/>
                          </a:solidFill>
                          <a:effectLst/>
                          <a:latin typeface="Arial "/>
                          <a:ea typeface="Calibri" panose="020F0502020204030204" pitchFamily="34" charset="0"/>
                          <a:cs typeface="Times New Roman" panose="02020603050405020304" pitchFamily="18" charset="0"/>
                        </a:rPr>
                        <a:t>t</a:t>
                      </a:r>
                      <a:r>
                        <a:rPr lang="en-GB" sz="1000" kern="1200" dirty="0" smtClean="0">
                          <a:solidFill>
                            <a:schemeClr val="tx1"/>
                          </a:solidFill>
                          <a:effectLst/>
                          <a:latin typeface="Arial "/>
                          <a:ea typeface="Calibri" panose="020F0502020204030204" pitchFamily="34" charset="0"/>
                          <a:cs typeface="Times New Roman" panose="02020603050405020304" pitchFamily="18" charset="0"/>
                        </a:rPr>
                        <a:t>he support of: </a:t>
                      </a:r>
                      <a:r>
                        <a:rPr lang="en-US" sz="1000" kern="1200" baseline="0" dirty="0" smtClean="0">
                          <a:solidFill>
                            <a:schemeClr val="tx1"/>
                          </a:solidFill>
                          <a:effectLst/>
                          <a:latin typeface="Arial "/>
                          <a:ea typeface="Calibri" panose="020F0502020204030204" pitchFamily="34" charset="0"/>
                          <a:cs typeface="Times New Roman" panose="02020603050405020304" pitchFamily="18" charset="0"/>
                        </a:rPr>
                        <a:t>e.g. </a:t>
                      </a:r>
                      <a:r>
                        <a:rPr lang="en-GB" sz="1000" kern="1200" dirty="0" smtClean="0">
                          <a:solidFill>
                            <a:schemeClr val="tx1"/>
                          </a:solidFill>
                          <a:effectLst/>
                          <a:latin typeface="Arial "/>
                          <a:ea typeface="Calibri" panose="020F0502020204030204" pitchFamily="34" charset="0"/>
                          <a:cs typeface="Times New Roman" panose="02020603050405020304" pitchFamily="18" charset="0"/>
                        </a:rPr>
                        <a:t>accessing an EHE in a VPLMN when roaming, fast and efficient network exposure improvements, influencing UPF and EAS (re)location for collections of UEs, providing improvements related to GSMA OPG for EHE operated by a separate party,..</a:t>
                      </a:r>
                      <a:endParaRPr lang="en-US" sz="1000" kern="1200" dirty="0" smtClean="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53494">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CP-223026</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Enhancement </a:t>
                      </a:r>
                      <a:r>
                        <a:rPr lang="en-US" sz="1000" dirty="0">
                          <a:solidFill>
                            <a:srgbClr val="000000"/>
                          </a:solidFill>
                          <a:effectLst/>
                          <a:latin typeface="Arial" panose="020B0604020202020204" pitchFamily="34" charset="0"/>
                          <a:ea typeface="Times New Roman" panose="02020603050405020304" pitchFamily="18" charset="0"/>
                        </a:rPr>
                        <a:t>of NSAC for maximum number of UEs with at least one PDU session/PDN connection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ZTE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Calibri" panose="020F0502020204030204" pitchFamily="34" charset="0"/>
                          <a:cs typeface="Times New Roman" panose="02020603050405020304" pitchFamily="18" charset="0"/>
                        </a:rPr>
                        <a:t>support newly defined NEST attribute(s) in GSMA NG.116 v7.0, and fulfil the corresponding new requirement for network slice admission control.</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2239657870"/>
              </p:ext>
            </p:extLst>
          </p:nvPr>
        </p:nvGraphicFramePr>
        <p:xfrm>
          <a:off x="180652" y="1784722"/>
          <a:ext cx="11350643" cy="4191733"/>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136687">
                  <a:extLst>
                    <a:ext uri="{9D8B030D-6E8A-4147-A177-3AD203B41FA5}">
                      <a16:colId xmlns="" xmlns:a16="http://schemas.microsoft.com/office/drawing/2014/main" val="20001"/>
                    </a:ext>
                  </a:extLst>
                </a:gridCol>
                <a:gridCol w="1631684">
                  <a:extLst>
                    <a:ext uri="{9D8B030D-6E8A-4147-A177-3AD203B41FA5}">
                      <a16:colId xmlns="" xmlns:a16="http://schemas.microsoft.com/office/drawing/2014/main" val="20002"/>
                    </a:ext>
                  </a:extLst>
                </a:gridCol>
                <a:gridCol w="4177767">
                  <a:extLst>
                    <a:ext uri="{9D8B030D-6E8A-4147-A177-3AD203B41FA5}">
                      <a16:colId xmlns="" xmlns:a16="http://schemas.microsoft.com/office/drawing/2014/main" val="20003"/>
                    </a:ext>
                  </a:extLst>
                </a:gridCol>
              </a:tblGrid>
              <a:tr h="450436">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60000">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CP-223103</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a:t>
                      </a:r>
                      <a:r>
                        <a:rPr lang="en-US" sz="1000" dirty="0" smtClean="0">
                          <a:solidFill>
                            <a:srgbClr val="000000"/>
                          </a:solidFill>
                          <a:effectLst/>
                          <a:latin typeface="Arial" panose="020B0604020202020204" pitchFamily="34" charset="0"/>
                          <a:ea typeface="Times New Roman" panose="02020603050405020304" pitchFamily="18" charset="0"/>
                        </a:rPr>
                        <a:t>Protocol </a:t>
                      </a:r>
                      <a:r>
                        <a:rPr lang="en-US" sz="1000" dirty="0">
                          <a:solidFill>
                            <a:srgbClr val="000000"/>
                          </a:solidFill>
                          <a:effectLst/>
                          <a:latin typeface="Arial" panose="020B0604020202020204" pitchFamily="34" charset="0"/>
                          <a:ea typeface="Times New Roman" panose="02020603050405020304" pitchFamily="18" charset="0"/>
                        </a:rPr>
                        <a:t>enhancements for Mission Critical Services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 to improve solutions on MCPTT introduced in previous releases, no new  stage 2 requirements in Rel-18.</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383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CP-223104</a:t>
                      </a:r>
                      <a:endParaRPr lang="en-US" sz="1000" kern="1200" dirty="0" smtClean="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 </a:t>
                      </a:r>
                      <a:r>
                        <a:rPr lang="en-US" sz="1000" dirty="0">
                          <a:solidFill>
                            <a:srgbClr val="000000"/>
                          </a:solidFill>
                          <a:effectLst/>
                          <a:latin typeface="Arial" panose="020B0604020202020204" pitchFamily="34" charset="0"/>
                          <a:ea typeface="Times New Roman" panose="02020603050405020304" pitchFamily="18" charset="0"/>
                        </a:rPr>
                        <a:t>CT aspects of Enhanced support of Non-Public Networks Phase 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a:t>
                      </a:r>
                      <a:endParaRPr lang="en-GB" sz="1000" dirty="0" smtClean="0">
                        <a:solidFill>
                          <a:srgbClr val="000000"/>
                        </a:solidFill>
                        <a:effectLst/>
                        <a:latin typeface="Arial" panose="020B0604020202020204" pitchFamily="34" charset="0"/>
                        <a:ea typeface="Times New Roman" panose="02020603050405020304" pitchFamily="18" charset="0"/>
                      </a:endParaRPr>
                    </a:p>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Support for enhanced mobility enabling support for idle and connected mode mobility between SNPNs without new network selection,</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a:t>
                      </a:r>
                      <a:endParaRPr lang="en-GB" sz="1000" kern="1200" dirty="0" smtClean="0">
                        <a:solidFill>
                          <a:srgbClr val="000000"/>
                        </a:solidFill>
                        <a:effectLst/>
                        <a:latin typeface="Arial" panose="020B0604020202020204" pitchFamily="34" charset="0"/>
                        <a:ea typeface="Times New Roman" panose="02020603050405020304" pitchFamily="18" charset="0"/>
                        <a:cs typeface="+mn-cs"/>
                      </a:endParaRPr>
                    </a:p>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Definition of identifiers and FQDNs for access to an SNPN via non-3GPP access,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96000">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CP-223105</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a:t>
                      </a:r>
                      <a:r>
                        <a:rPr lang="en-US" sz="1000" dirty="0">
                          <a:solidFill>
                            <a:srgbClr val="000000"/>
                          </a:solidFill>
                          <a:effectLst/>
                          <a:latin typeface="Arial" panose="020B0604020202020204" pitchFamily="34" charset="0"/>
                          <a:ea typeface="Times New Roman" panose="02020603050405020304" pitchFamily="18" charset="0"/>
                        </a:rPr>
                        <a:t>mission critical system migration and interconnection enhancements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 the necessary stage-3 protocols for interaction between SIP databases of the partner and primary systems.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953">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CP-223110</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on </a:t>
                      </a:r>
                      <a:r>
                        <a:rPr lang="en-US" sz="1000" dirty="0">
                          <a:solidFill>
                            <a:srgbClr val="000000"/>
                          </a:solidFill>
                          <a:effectLst/>
                          <a:latin typeface="Arial" panose="020B0604020202020204" pitchFamily="34" charset="0"/>
                          <a:ea typeface="Times New Roman" panose="02020603050405020304" pitchFamily="18" charset="0"/>
                        </a:rPr>
                        <a:t>CT aspects of proximity based services in 5GS Phase 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Continuation  of work started in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Rel-17,</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 in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AMF PCF selection and control plane based security procedures for 5G ProSe UE-to-UE relay, in the PAnF and AUSF control plane based security procedures for 5G ProSe UE-to-UE relay; in UDM and UDR storage of subscription data related to 5G ProSe UE-to-UE relay</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87099">
                <a:tc>
                  <a:txBody>
                    <a:bodyPr/>
                    <a:lstStyle/>
                    <a:p>
                      <a:pPr marL="0" algn="l" defTabSz="914400" rtl="0" eaLnBrk="1" latinLnBrk="0" hangingPunct="1">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CP-223111</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New WID on Secondary DN authentication and authorization in EPC IWK cases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Adding the EAP-based secondary authentication and authorization by DN-AAA over EPC procedure to the list of stage 2 procedures using the GTP-C Update Bearer Request procedure</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87099">
                <a:tc>
                  <a:txBody>
                    <a:bodyPr/>
                    <a:lstStyle/>
                    <a:p>
                      <a:pPr marL="0" algn="l" defTabSz="914400" rtl="0" eaLnBrk="1" latinLnBrk="0" hangingPunct="1">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CP-223113</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CT aspects of Seamless UE session context recovery</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 Enhance AMF APIs to support Unavailability Period Duration for "LOSS_OF_CONNECTIVITY” monitoring event.</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87099">
                <a:tc>
                  <a:txBody>
                    <a:bodyPr/>
                    <a:lstStyle/>
                    <a:p>
                      <a:pPr marL="0" algn="l" defTabSz="914400" rtl="0" eaLnBrk="1" latinLnBrk="0" hangingPunct="1">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CP-223114</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New WID on support for 5WWC, Phase 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Continuation  of work in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Rel-17,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e.g. definition of the Prefixed N3IWF OI FQDN and the Prefixed N3IWF TA FQDN for Slice-specific N3IWF address resolution. </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202579744"/>
              </p:ext>
            </p:extLst>
          </p:nvPr>
        </p:nvGraphicFramePr>
        <p:xfrm>
          <a:off x="158750" y="2026707"/>
          <a:ext cx="11350643" cy="3645743"/>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142163">
                  <a:extLst>
                    <a:ext uri="{9D8B030D-6E8A-4147-A177-3AD203B41FA5}">
                      <a16:colId xmlns="" xmlns:a16="http://schemas.microsoft.com/office/drawing/2014/main" val="20001"/>
                    </a:ext>
                  </a:extLst>
                </a:gridCol>
                <a:gridCol w="1670012">
                  <a:extLst>
                    <a:ext uri="{9D8B030D-6E8A-4147-A177-3AD203B41FA5}">
                      <a16:colId xmlns="" xmlns:a16="http://schemas.microsoft.com/office/drawing/2014/main" val="20002"/>
                    </a:ext>
                  </a:extLst>
                </a:gridCol>
                <a:gridCol w="4133963">
                  <a:extLst>
                    <a:ext uri="{9D8B030D-6E8A-4147-A177-3AD203B41FA5}">
                      <a16:colId xmlns="" xmlns:a16="http://schemas.microsoft.com/office/drawing/2014/main" val="20003"/>
                    </a:ext>
                  </a:extLst>
                </a:gridCol>
              </a:tblGrid>
              <a:tr h="5196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6125">
                <a:tc>
                  <a:txBody>
                    <a:bodyPr/>
                    <a:lstStyle/>
                    <a:p>
                      <a:pPr>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CP-223203</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CT aspects of General Support of IPv6 Prefix Delegation in 5GS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Potentially, update the IPv6 prefix delegation via DHCPv6 with general support for SMF or UPF based IPv6 prefix allocation in 5GS.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6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solidFill>
                            <a:srgbClr val="000000"/>
                          </a:solidFill>
                          <a:effectLst/>
                          <a:latin typeface="Arial" panose="020B0604020202020204" pitchFamily="34" charset="0"/>
                          <a:ea typeface="Times New Roman" panose="02020603050405020304" pitchFamily="18" charset="0"/>
                        </a:rPr>
                        <a:t>CP-223204</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New WID on CT aspects of 5G System with Satellite Backhaul</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kern="1200" dirty="0" smtClean="0">
                          <a:solidFill>
                            <a:srgbClr val="000000"/>
                          </a:solidFill>
                          <a:effectLst/>
                          <a:latin typeface="Arial" panose="020B0604020202020204" pitchFamily="34" charset="0"/>
                          <a:ea typeface="Times New Roman" panose="02020603050405020304" pitchFamily="18" charset="0"/>
                          <a:cs typeface="+mn-cs"/>
                        </a:rPr>
                        <a:t>CATT</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 enhancements for SMF services to support dynamic satellite backhaul information and t</a:t>
                      </a:r>
                      <a:r>
                        <a:rPr lang="en-US" sz="1000" kern="1200" dirty="0" smtClean="0">
                          <a:solidFill>
                            <a:srgbClr val="000000"/>
                          </a:solidFill>
                          <a:effectLst/>
                          <a:latin typeface="Arial" panose="020B0604020202020204" pitchFamily="34" charset="0"/>
                          <a:ea typeface="Times New Roman" panose="02020603050405020304" pitchFamily="18" charset="0"/>
                          <a:cs typeface="+mn-cs"/>
                        </a:rPr>
                        <a:t>o receive GEO satellite ID from AMF to determine the DNAI</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6125">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CP-223205</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New WID on 5G Timing Resiliency and TSC &amp; URLLC enhancements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 Subscription data extensions for controlling 5G time synchronization and e.g.  Potential impacts to support the communication between the SMF (with CUC functionality) and the UPF (acting as a Talker/Listener), e.g. via a new Transparent Container on the N4 interface and to select a UPF supporting the Talker/Listener function,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79725">
                <a:tc>
                  <a:txBody>
                    <a:bodyPr/>
                    <a:lstStyle/>
                    <a:p>
                      <a:pPr marL="0" algn="l" defTabSz="914400" rtl="0" eaLnBrk="1" latinLnBrk="0" hangingPunct="1">
                        <a:spcAft>
                          <a:spcPts val="0"/>
                        </a:spcAft>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CP-223206</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Rel-18 Extensions to the TSC Framework to support DetNet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5GS DetNet node reporting Potential update to provide node and interface information by the UPF.</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79725">
                <a:tc>
                  <a:txBody>
                    <a:bodyPr/>
                    <a:lstStyle/>
                    <a:p>
                      <a:pPr marL="0" algn="l" defTabSz="914400" rtl="0" eaLnBrk="1" latinLnBrk="0" hangingPunct="1">
                        <a:spcAft>
                          <a:spcPts val="0"/>
                        </a:spcAft>
                      </a:pPr>
                      <a:r>
                        <a:rPr lang="en-GB" sz="1000" dirty="0" smtClean="0">
                          <a:solidFill>
                            <a:srgbClr val="000000"/>
                          </a:solidFill>
                          <a:latin typeface="Arial" panose="020B0604020202020204" pitchFamily="34" charset="0"/>
                          <a:ea typeface="Times New Roman" panose="02020603050405020304" pitchFamily="18" charset="0"/>
                        </a:rPr>
                        <a:t>CP-223210</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smtClean="0">
                          <a:effectLst/>
                          <a:latin typeface="Times New Roman" panose="02020603050405020304" pitchFamily="18" charset="0"/>
                          <a:ea typeface="Times New Roman" panose="02020603050405020304" pitchFamily="18" charset="0"/>
                        </a:rPr>
                        <a:t>WID new Rel-18 </a:t>
                      </a:r>
                      <a:r>
                        <a:rPr lang="en-US" sz="1000" dirty="0" smtClean="0">
                          <a:latin typeface="Arial" panose="020B0604020202020204" pitchFamily="34" charset="0"/>
                          <a:cs typeface="Arial" panose="020B0604020202020204" pitchFamily="34" charset="0"/>
                        </a:rPr>
                        <a:t>CT aspects of 5G System Enabler for Service Function Chaining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smtClean="0">
                          <a:effectLst/>
                          <a:latin typeface="Times New Roman" panose="02020603050405020304" pitchFamily="18" charset="0"/>
                          <a:ea typeface="Times New Roman" panose="02020603050405020304" pitchFamily="18" charset="0"/>
                        </a:rPr>
                        <a:t>Intel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Times New Roman" panose="02020603050405020304" pitchFamily="18" charset="0"/>
                          <a:cs typeface="+mn-cs"/>
                        </a:rPr>
                        <a:t>CT4 part covers:</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 e.g</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 possible enhancements to support Traffic Steering Policy and Service Function Chaining in the UPF.</a:t>
                      </a:r>
                      <a:endParaRPr lang="en-US" sz="1000" kern="1200" dirty="0" smtClean="0">
                        <a:solidFill>
                          <a:srgbClr val="000000"/>
                        </a:solidFill>
                        <a:effectLst/>
                        <a:latin typeface="Arial" panose="020B0604020202020204" pitchFamily="34" charset="0"/>
                        <a:ea typeface="Times New Roman" panose="02020603050405020304" pitchFamily="18" charset="0"/>
                        <a:cs typeface="+mn-cs"/>
                      </a:endParaRP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7329540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CT4 (1/3)</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smtClean="0">
                <a:solidFill>
                  <a:srgbClr val="FF0000"/>
                </a:solidFill>
                <a:latin typeface="Arial" panose="020B0604020202020204" pitchFamily="34" charset="0"/>
              </a:rPr>
              <a:t>red </a:t>
            </a:r>
            <a:r>
              <a:rPr lang="fi-FI" altLang="de-DE" sz="1000">
                <a:solidFill>
                  <a:srgbClr val="FF0000"/>
                </a:solidFill>
                <a:latin typeface="Arial" panose="020B0604020202020204" pitchFamily="34" charset="0"/>
              </a:rPr>
              <a:t>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968925560"/>
              </p:ext>
            </p:extLst>
          </p:nvPr>
        </p:nvGraphicFramePr>
        <p:xfrm>
          <a:off x="668005" y="1774579"/>
          <a:ext cx="9795578" cy="3278871"/>
        </p:xfrm>
        <a:graphic>
          <a:graphicData uri="http://schemas.openxmlformats.org/drawingml/2006/table">
            <a:tbl>
              <a:tblPr firstRow="1" firstCol="1" bandRow="1"/>
              <a:tblGrid>
                <a:gridCol w="598664"/>
                <a:gridCol w="3820793"/>
                <a:gridCol w="925541"/>
                <a:gridCol w="681121"/>
                <a:gridCol w="612031"/>
                <a:gridCol w="759182"/>
                <a:gridCol w="574922"/>
                <a:gridCol w="1823324"/>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71597">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970046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UEP18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UEP18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1"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000000"/>
                          </a:solidFill>
                          <a:effectLst/>
                          <a:latin typeface="Arial" panose="020B0604020202020204" pitchFamily="34" charset="0"/>
                          <a:cs typeface="Arial" panose="020B0604020202020204" pitchFamily="34" charset="0"/>
                        </a:rPr>
                        <a:t>0% </a:t>
                      </a:r>
                      <a:endParaRPr lang="en-US"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sng" strike="noStrike" dirty="0">
                          <a:solidFill>
                            <a:schemeClr val="tx1"/>
                          </a:solidFill>
                          <a:effectLst/>
                          <a:latin typeface="Arial" panose="020B0604020202020204" pitchFamily="34" charset="0"/>
                          <a:cs typeface="Arial" panose="020B0604020202020204" pitchFamily="34" charset="0"/>
                          <a:hlinkClick r:id="rId3"/>
                        </a:rPr>
                        <a:t>CP-222238</a:t>
                      </a:r>
                      <a:endParaRPr lang="en-US" sz="10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panose="020B0604020202020204" pitchFamily="34" charset="0"/>
                          <a:cs typeface="Arial" panose="020B0604020202020204" pitchFamily="34" charset="0"/>
                        </a:rPr>
                        <a:t>Rapporteur:</a:t>
                      </a:r>
                      <a:r>
                        <a:rPr lang="en-US" sz="1000" baseline="0" dirty="0" smtClean="0">
                          <a:effectLst/>
                          <a:latin typeface="Arial" panose="020B0604020202020204" pitchFamily="34" charset="0"/>
                          <a:cs typeface="Arial" panose="020B0604020202020204" pitchFamily="34" charset="0"/>
                        </a:rPr>
                        <a:t> </a:t>
                      </a:r>
                      <a:r>
                        <a:rPr lang="en-US" sz="1000" dirty="0" smtClean="0">
                          <a:effectLst/>
                          <a:latin typeface="Arial" panose="020B0604020202020204" pitchFamily="34" charset="0"/>
                          <a:cs typeface="Arial" panose="020B0604020202020204" pitchFamily="34" charset="0"/>
                        </a:rPr>
                        <a:t>Ericsson, </a:t>
                      </a:r>
                      <a:endParaRPr lang="en-US" sz="1000" dirty="0">
                        <a:effectLst/>
                        <a:latin typeface="Arial" panose="020B0604020202020204" pitchFamily="34" charset="0"/>
                        <a:cs typeface="Arial" panose="020B0604020202020204" pitchFamily="34" charset="0"/>
                      </a:endParaRPr>
                    </a:p>
                  </a:txBody>
                  <a:tcPr marL="68580" marR="68580"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960001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sng" strike="noStrike" dirty="0">
                          <a:solidFill>
                            <a:schemeClr val="tx1"/>
                          </a:solidFill>
                          <a:effectLst/>
                          <a:latin typeface="Arial" panose="020B0604020202020204" pitchFamily="34" charset="0"/>
                          <a:cs typeface="Arial" panose="020B0604020202020204" pitchFamily="34" charset="0"/>
                          <a:hlinkClick r:id="rId4"/>
                        </a:rPr>
                        <a:t>CP-221083</a:t>
                      </a:r>
                      <a:endParaRPr lang="en-US" sz="10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panose="020B0604020202020204" pitchFamily="34" charset="0"/>
                          <a:cs typeface="Arial" panose="020B0604020202020204" pitchFamily="34" charset="0"/>
                        </a:rPr>
                        <a:t>Rapporteur:</a:t>
                      </a:r>
                      <a:r>
                        <a:rPr lang="en-US" sz="1000" baseline="0" dirty="0" smtClean="0">
                          <a:effectLst/>
                          <a:latin typeface="Arial" panose="020B0604020202020204" pitchFamily="34" charset="0"/>
                          <a:cs typeface="Arial" panose="020B0604020202020204" pitchFamily="34" charset="0"/>
                        </a:rPr>
                        <a:t> </a:t>
                      </a:r>
                      <a:r>
                        <a:rPr lang="en-US" sz="1000" dirty="0" smtClean="0">
                          <a:effectLst/>
                          <a:latin typeface="Arial" panose="020B0604020202020204" pitchFamily="34" charset="0"/>
                          <a:cs typeface="Arial" panose="020B0604020202020204" pitchFamily="34" charset="0"/>
                        </a:rPr>
                        <a:t>China Mobile</a:t>
                      </a:r>
                      <a:endParaRPr lang="en-US" sz="1000" dirty="0">
                        <a:effectLst/>
                        <a:latin typeface="Arial" panose="020B0604020202020204" pitchFamily="34" charset="0"/>
                        <a:cs typeface="Arial" panose="020B0604020202020204" pitchFamily="34" charset="0"/>
                      </a:endParaRPr>
                    </a:p>
                  </a:txBody>
                  <a:tcPr marL="68580" marR="68580"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800045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IETF QUIC Transport for Service Based Interfaces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FS_QUIC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80%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sng" strike="noStrike" dirty="0">
                          <a:solidFill>
                            <a:schemeClr val="tx1"/>
                          </a:solidFill>
                          <a:effectLst/>
                          <a:latin typeface="Arial" panose="020B0604020202020204" pitchFamily="34" charset="0"/>
                          <a:cs typeface="Arial" panose="020B0604020202020204" pitchFamily="34" charset="0"/>
                          <a:hlinkClick r:id="rId5"/>
                        </a:rPr>
                        <a:t>CP-183245</a:t>
                      </a:r>
                      <a:endParaRPr lang="en-US" sz="10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panose="020B0604020202020204" pitchFamily="34" charset="0"/>
                          <a:cs typeface="Arial" panose="020B0604020202020204" pitchFamily="34" charset="0"/>
                        </a:rPr>
                        <a:t>Rapporteur:</a:t>
                      </a:r>
                      <a:r>
                        <a:rPr lang="en-US" sz="1000" baseline="0" dirty="0" smtClean="0">
                          <a:effectLst/>
                          <a:latin typeface="Arial" panose="020B0604020202020204" pitchFamily="34" charset="0"/>
                          <a:cs typeface="Arial" panose="020B0604020202020204" pitchFamily="34" charset="0"/>
                        </a:rPr>
                        <a:t> </a:t>
                      </a:r>
                      <a:r>
                        <a:rPr lang="en-US" sz="1000" dirty="0" smtClean="0">
                          <a:effectLst/>
                          <a:latin typeface="Arial" panose="020B0604020202020204" pitchFamily="34" charset="0"/>
                          <a:cs typeface="Arial" panose="020B0604020202020204" pitchFamily="34" charset="0"/>
                        </a:rPr>
                        <a:t>Huawei, </a:t>
                      </a:r>
                      <a:endParaRPr lang="en-US" sz="1000" dirty="0">
                        <a:effectLst/>
                        <a:latin typeface="Arial" panose="020B0604020202020204" pitchFamily="34" charset="0"/>
                        <a:cs typeface="Arial" panose="020B0604020202020204" pitchFamily="34" charset="0"/>
                      </a:endParaRPr>
                    </a:p>
                  </a:txBody>
                  <a:tcPr marL="68580" marR="68580"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960002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NRF API enhancements to avoid </a:t>
                      </a:r>
                      <a:r>
                        <a:rPr lang="en-US" sz="1000" b="0" i="0" u="none" strike="noStrike" dirty="0" smtClean="0">
                          <a:solidFill>
                            <a:schemeClr val="tx1"/>
                          </a:solidFill>
                          <a:effectLst/>
                          <a:latin typeface="Arial" panose="020B0604020202020204" pitchFamily="34" charset="0"/>
                          <a:cs typeface="Arial" panose="020B0604020202020204" pitchFamily="34" charset="0"/>
                        </a:rPr>
                        <a:t>signaling </a:t>
                      </a:r>
                      <a:r>
                        <a:rPr lang="en-US" sz="1000" b="0" i="0" u="none" strike="noStrike" dirty="0">
                          <a:solidFill>
                            <a:schemeClr val="tx1"/>
                          </a:solidFill>
                          <a:effectLst/>
                          <a:latin typeface="Arial" panose="020B0604020202020204" pitchFamily="34" charset="0"/>
                          <a:cs typeface="Arial" panose="020B0604020202020204" pitchFamily="34" charset="0"/>
                        </a:rPr>
                        <a:t>and storing of redundant data</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FS_NRFe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08/06/2023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sng" strike="noStrike" dirty="0">
                          <a:solidFill>
                            <a:schemeClr val="tx1"/>
                          </a:solidFill>
                          <a:effectLst/>
                          <a:latin typeface="Arial" panose="020B0604020202020204" pitchFamily="34" charset="0"/>
                          <a:cs typeface="Arial" panose="020B0604020202020204" pitchFamily="34" charset="0"/>
                          <a:hlinkClick r:id="rId6"/>
                        </a:rPr>
                        <a:t>CP-221088</a:t>
                      </a:r>
                      <a:endParaRPr lang="en-US" sz="10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25%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panose="020B0604020202020204" pitchFamily="34" charset="0"/>
                          <a:cs typeface="Arial" panose="020B0604020202020204" pitchFamily="34" charset="0"/>
                        </a:rPr>
                        <a:t>Rapporteur:</a:t>
                      </a:r>
                      <a:r>
                        <a:rPr lang="en-US" sz="1000" baseline="0" dirty="0" smtClean="0">
                          <a:effectLst/>
                          <a:latin typeface="Arial" panose="020B0604020202020204" pitchFamily="34" charset="0"/>
                          <a:cs typeface="Arial" panose="020B0604020202020204" pitchFamily="34" charset="0"/>
                        </a:rPr>
                        <a:t> </a:t>
                      </a:r>
                      <a:r>
                        <a:rPr lang="en-US" sz="1000" dirty="0" smtClean="0">
                          <a:effectLst/>
                          <a:latin typeface="Arial" panose="020B0604020202020204" pitchFamily="34" charset="0"/>
                          <a:cs typeface="Arial" panose="020B0604020202020204" pitchFamily="34" charset="0"/>
                        </a:rPr>
                        <a:t>Nokia, </a:t>
                      </a:r>
                      <a:endParaRPr lang="en-US" sz="1000" dirty="0">
                        <a:effectLst/>
                        <a:latin typeface="Arial" panose="020B0604020202020204" pitchFamily="34" charset="0"/>
                        <a:cs typeface="Arial" panose="020B0604020202020204" pitchFamily="34" charset="0"/>
                      </a:endParaRPr>
                    </a:p>
                  </a:txBody>
                  <a:tcPr marL="68580" marR="68580"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740058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(IETF) Diameter Load Information Conveyance (draft-ietf-dime-load) --&gt; RFC 8583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DLoCMe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15/03/2017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000000"/>
                          </a:solidFill>
                          <a:effectLst/>
                          <a:latin typeface="Arial" panose="020B0604020202020204" pitchFamily="34" charset="0"/>
                          <a:cs typeface="Arial" panose="020B0604020202020204" pitchFamily="34" charset="0"/>
                        </a:rPr>
                        <a:t>90%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sng" strike="noStrike" dirty="0">
                          <a:solidFill>
                            <a:schemeClr val="tx1"/>
                          </a:solidFill>
                          <a:effectLst/>
                          <a:latin typeface="Arial" panose="020B0604020202020204" pitchFamily="34" charset="0"/>
                          <a:cs typeface="Arial" panose="020B0604020202020204" pitchFamily="34" charset="0"/>
                          <a:hlinkClick r:id="rId7"/>
                        </a:rPr>
                        <a:t>CP-160645</a:t>
                      </a:r>
                      <a:endParaRPr lang="en-US" sz="10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  =&gt;100%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panose="020B0604020202020204" pitchFamily="34" charset="0"/>
                          <a:cs typeface="Arial" panose="020B0604020202020204" pitchFamily="34" charset="0"/>
                        </a:rPr>
                        <a:t>Reported some time ago as completed</a:t>
                      </a:r>
                      <a:endParaRPr lang="en-US" sz="1000" dirty="0">
                        <a:effectLst/>
                        <a:latin typeface="Arial" panose="020B0604020202020204" pitchFamily="34" charset="0"/>
                        <a:cs typeface="Arial" panose="020B0604020202020204" pitchFamily="34" charset="0"/>
                      </a:endParaRPr>
                    </a:p>
                  </a:txBody>
                  <a:tcPr marL="68580" marR="68580"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980001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5GS support of NR RedCap UE with long eDRX for RRC_INACTIVE State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CP-223021</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50%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980002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on Multiple Location report for MT-LR Immediate Location Request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TEI18_MLR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CP-223022</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1134">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980003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enhancement to the 5GC location services - phase 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CATT, 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4003">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980004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Enhancement of Shared Data ID and Handling</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ShDatID_H</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12/09/2023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CP-223024</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H</a:t>
                      </a:r>
                      <a:r>
                        <a:rPr lang="en-US" sz="1000" b="0" i="0" u="none" strike="noStrike" dirty="0" smtClean="0">
                          <a:solidFill>
                            <a:srgbClr val="FF0000"/>
                          </a:solidFill>
                          <a:effectLst/>
                          <a:latin typeface="Arial" panose="020B0604020202020204" pitchFamily="34" charset="0"/>
                          <a:cs typeface="Arial" panose="020B0604020202020204" pitchFamily="34" charset="0"/>
                        </a:rPr>
                        <a:t>uawei, 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73744">
                <a:tc>
                  <a:txBody>
                    <a:bodyPr/>
                    <a:lstStyle/>
                    <a:p>
                      <a:pPr marL="0" algn="ctr"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980005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CT Aspects of Edge Computing Phase 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EDGE_Ph2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CP-223025</a:t>
                      </a:r>
                      <a:endParaRPr lang="en-US" sz="10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Huawei, 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marL="0" algn="ctr"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980006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Enancements on NSAC for maximum number of </a:t>
                      </a:r>
                      <a:r>
                        <a:rPr lang="en-US" sz="1000" b="0" i="0" u="none" strike="noStrike" kern="1200" dirty="0" smtClean="0">
                          <a:solidFill>
                            <a:srgbClr val="FF0000"/>
                          </a:solidFill>
                          <a:effectLst/>
                          <a:latin typeface="Arial" panose="020B0604020202020204" pitchFamily="34" charset="0"/>
                          <a:ea typeface="+mn-ea"/>
                          <a:cs typeface="Arial" panose="020B0604020202020204" pitchFamily="34" charset="0"/>
                        </a:rPr>
                        <a:t>UEs </a:t>
                      </a:r>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with at least one PDU Session/PDN connection</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eNSAC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12/06/2023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US" sz="1000" b="0" i="0" u="none" strike="noStrike" kern="1200" dirty="0">
                          <a:solidFill>
                            <a:srgbClr val="FF0000"/>
                          </a:solidFill>
                          <a:effectLst/>
                          <a:latin typeface="Arial" panose="020B0604020202020204" pitchFamily="34" charset="0"/>
                          <a:ea typeface="+mn-ea"/>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CP-223026</a:t>
                      </a:r>
                      <a:endParaRPr lang="en-US" sz="10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ZTE, </a:t>
                      </a:r>
                    </a:p>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CT4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a:t>
            </a:r>
            <a:r>
              <a:rPr lang="en-US" dirty="0" smtClean="0"/>
              <a:t>2/3)</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409222986"/>
              </p:ext>
            </p:extLst>
          </p:nvPr>
        </p:nvGraphicFramePr>
        <p:xfrm>
          <a:off x="668005" y="1947467"/>
          <a:ext cx="9948891" cy="3349682"/>
        </p:xfrm>
        <a:graphic>
          <a:graphicData uri="http://schemas.openxmlformats.org/drawingml/2006/table">
            <a:tbl>
              <a:tblPr firstRow="1" firstCol="1" bandRow="1"/>
              <a:tblGrid>
                <a:gridCol w="593012"/>
                <a:gridCol w="3708699"/>
                <a:gridCol w="898695"/>
                <a:gridCol w="720222"/>
                <a:gridCol w="594278"/>
                <a:gridCol w="783867"/>
                <a:gridCol w="613251"/>
                <a:gridCol w="2036867"/>
              </a:tblGrid>
              <a:tr h="36801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smtClean="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US" sz="1000" noProof="0" dirty="0" smtClean="0">
                          <a:effectLst/>
                          <a:latin typeface="Arial "/>
                          <a:ea typeface="Calibri" panose="020F0502020204030204" pitchFamily="34" charset="0"/>
                          <a:cs typeface="Times New Roman" panose="02020603050405020304" pitchFamily="18" charset="0"/>
                        </a:rPr>
                        <a:t>WID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Protocol enhancements for Mission Critical Services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MCProtoc18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CP-223103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50%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Enhanced support of Non-Public Networks Phase 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CP-223104</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15%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Ericsson,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Mission critical system migration and  interconnection enhancements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eMCSMI_Irail</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CP-223105</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Nokia,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proximity based services in 5GS Phase 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CP-223110</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CATT,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Secondary DN </a:t>
                      </a:r>
                      <a:r>
                        <a:rPr lang="en-US" sz="1000" b="0" i="0" u="none" strike="noStrike" dirty="0" smtClean="0">
                          <a:solidFill>
                            <a:srgbClr val="FF0000"/>
                          </a:solidFill>
                          <a:effectLst/>
                          <a:latin typeface="Arial" panose="020B0604020202020204" pitchFamily="34" charset="0"/>
                          <a:cs typeface="Arial" panose="020B0604020202020204" pitchFamily="34" charset="0"/>
                        </a:rPr>
                        <a:t>authentication </a:t>
                      </a:r>
                      <a:r>
                        <a:rPr lang="en-US" sz="1000" b="0" i="0" u="none" strike="noStrike" dirty="0">
                          <a:solidFill>
                            <a:srgbClr val="FF0000"/>
                          </a:solidFill>
                          <a:effectLst/>
                          <a:latin typeface="Arial" panose="020B0604020202020204" pitchFamily="34" charset="0"/>
                          <a:cs typeface="Arial" panose="020B0604020202020204" pitchFamily="34" charset="0"/>
                        </a:rPr>
                        <a:t>authorization in EPC IWK cases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CP-223111</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Nokia,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CT aspects of Seamless UE </a:t>
                      </a:r>
                      <a:r>
                        <a:rPr lang="en-US" sz="1000" b="0" i="0" u="none" strike="noStrike" dirty="0" smtClean="0">
                          <a:solidFill>
                            <a:srgbClr val="FF0000"/>
                          </a:solidFill>
                          <a:effectLst/>
                          <a:latin typeface="Arial" panose="020B0604020202020204" pitchFamily="34" charset="0"/>
                          <a:cs typeface="Arial" panose="020B0604020202020204" pitchFamily="34" charset="0"/>
                        </a:rPr>
                        <a:t>context </a:t>
                      </a:r>
                      <a:r>
                        <a:rPr lang="en-US" sz="1000" dirty="0" smtClean="0">
                          <a:solidFill>
                            <a:srgbClr val="FF0000"/>
                          </a:solidFill>
                          <a:latin typeface="Arial" panose="020B0604020202020204" pitchFamily="34" charset="0"/>
                          <a:cs typeface="Arial" panose="020B0604020202020204" pitchFamily="34" charset="0"/>
                        </a:rPr>
                        <a:t>recovery</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SUECR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CP-223113</a:t>
                      </a:r>
                      <a:endParaRPr lang="en-US" sz="1000" kern="1200" dirty="0" smtClean="0">
                        <a:solidFill>
                          <a:srgbClr val="FF0000"/>
                        </a:solidFill>
                        <a:latin typeface="Arial" panose="020B0604020202020204" pitchFamily="34" charset="0"/>
                        <a:ea typeface="Times New Roman" panose="02020603050405020304" pitchFamily="18"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Samsung, </a:t>
                      </a:r>
                    </a:p>
                    <a:p>
                      <a:pPr algn="l" fontAlgn="b"/>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Support for </a:t>
                      </a:r>
                      <a:r>
                        <a:rPr lang="en-US" sz="1000" b="0" i="0" u="none" strike="noStrike" kern="1200" dirty="0" smtClean="0">
                          <a:solidFill>
                            <a:srgbClr val="FF0000"/>
                          </a:solidFill>
                          <a:effectLst/>
                          <a:latin typeface="Arial" panose="020B0604020202020204" pitchFamily="34" charset="0"/>
                          <a:ea typeface="+mn-ea"/>
                          <a:cs typeface="Arial" panose="020B0604020202020204" pitchFamily="34" charset="0"/>
                        </a:rPr>
                        <a:t>5G Wireless Wireline Convergence (</a:t>
                      </a:r>
                      <a:r>
                        <a:rPr lang="en-US" sz="1000" b="0" i="0" u="none" strike="noStrike" dirty="0" smtClean="0">
                          <a:solidFill>
                            <a:srgbClr val="FF0000"/>
                          </a:solidFill>
                          <a:effectLst/>
                          <a:latin typeface="Arial" panose="020B0604020202020204" pitchFamily="34" charset="0"/>
                          <a:cs typeface="Arial" panose="020B0604020202020204" pitchFamily="34" charset="0"/>
                        </a:rPr>
                        <a:t>5WWC) </a:t>
                      </a:r>
                      <a:r>
                        <a:rPr lang="en-US" sz="1000" b="0" i="0" u="none" strike="noStrike" dirty="0">
                          <a:solidFill>
                            <a:srgbClr val="FF0000"/>
                          </a:solidFill>
                          <a:effectLst/>
                          <a:latin typeface="Arial" panose="020B0604020202020204" pitchFamily="34" charset="0"/>
                          <a:cs typeface="Arial" panose="020B0604020202020204" pitchFamily="34" charset="0"/>
                        </a:rPr>
                        <a:t>Phase2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FF0000"/>
                          </a:solidFill>
                          <a:effectLst/>
                          <a:latin typeface="Arial" panose="020B0604020202020204" pitchFamily="34" charset="0"/>
                          <a:cs typeface="Arial" panose="020B0604020202020204" pitchFamily="34" charset="0"/>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smtClean="0">
                          <a:solidFill>
                            <a:srgbClr val="FF0000"/>
                          </a:solidFill>
                          <a:effectLst/>
                          <a:latin typeface="Arial" panose="020B0604020202020204" pitchFamily="34" charset="0"/>
                          <a:cs typeface="Arial" panose="020B0604020202020204" pitchFamily="34" charset="0"/>
                        </a:rPr>
                        <a:t>12/12/2023</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new</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1000" dirty="0" smtClean="0">
                          <a:solidFill>
                            <a:srgbClr val="FF0000"/>
                          </a:solidFill>
                          <a:latin typeface="Arial" panose="020B0604020202020204" pitchFamily="34" charset="0"/>
                          <a:ea typeface="Times New Roman" panose="02020603050405020304" pitchFamily="18" charset="0"/>
                          <a:cs typeface="Arial" panose="020B0604020202020204" pitchFamily="34" charset="0"/>
                        </a:rPr>
                        <a:t>CP-223114</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0000"/>
                          </a:solidFill>
                          <a:effectLst/>
                          <a:latin typeface="Arial" panose="020B0604020202020204" pitchFamily="34" charset="0"/>
                          <a:cs typeface="Arial" panose="020B0604020202020204" pitchFamily="34" charset="0"/>
                        </a:rPr>
                        <a:t>40%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dirty="0" smtClean="0">
                          <a:solidFill>
                            <a:srgbClr val="FF0000"/>
                          </a:solidFill>
                          <a:effectLst/>
                          <a:latin typeface="Arial" panose="020B0604020202020204" pitchFamily="34" charset="0"/>
                          <a:cs typeface="Arial" panose="020B0604020202020204" pitchFamily="34" charset="0"/>
                        </a:rPr>
                        <a:t>Rapporteur:</a:t>
                      </a:r>
                      <a:r>
                        <a:rPr lang="en-US" sz="1000" baseline="0" dirty="0" smtClean="0">
                          <a:solidFill>
                            <a:srgbClr val="FF0000"/>
                          </a:solidFill>
                          <a:effectLst/>
                          <a:latin typeface="Arial" panose="020B0604020202020204" pitchFamily="34" charset="0"/>
                          <a:cs typeface="Arial" panose="020B0604020202020204" pitchFamily="34" charset="0"/>
                        </a:rPr>
                        <a:t> </a:t>
                      </a:r>
                      <a:r>
                        <a:rPr lang="en-US" sz="1000" b="0" i="0" u="none" strike="noStrike" dirty="0" smtClean="0">
                          <a:solidFill>
                            <a:srgbClr val="FF0000"/>
                          </a:solidFill>
                          <a:effectLst/>
                          <a:latin typeface="Arial" panose="020B0604020202020204" pitchFamily="34" charset="0"/>
                          <a:cs typeface="Arial" panose="020B0604020202020204" pitchFamily="34" charset="0"/>
                        </a:rPr>
                        <a:t>Nokia, </a:t>
                      </a:r>
                      <a:br>
                        <a:rPr lang="en-US" sz="1000" b="0" i="0" u="none" strike="noStrike" dirty="0" smtClean="0">
                          <a:solidFill>
                            <a:srgbClr val="FF0000"/>
                          </a:solidFill>
                          <a:effectLst/>
                          <a:latin typeface="Arial" panose="020B0604020202020204" pitchFamily="34" charset="0"/>
                          <a:cs typeface="Arial" panose="020B0604020202020204" pitchFamily="34" charset="0"/>
                        </a:rPr>
                      </a:br>
                      <a:r>
                        <a:rPr lang="en-US" sz="1000" b="0" i="0" u="none" strike="noStrike" dirty="0" smtClean="0">
                          <a:solidFill>
                            <a:srgbClr val="FF0000"/>
                          </a:solidFill>
                          <a:effectLst/>
                          <a:latin typeface="Arial" panose="020B0604020202020204" pitchFamily="34" charset="0"/>
                          <a:cs typeface="Arial" panose="020B0604020202020204" pitchFamily="34" charset="0"/>
                        </a:rPr>
                        <a:t>CT1 Lead</a:t>
                      </a:r>
                      <a:endParaRPr lang="en-US" sz="10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dirty="0">
                        <a:solidFill>
                          <a:srgbClr val="FF0000"/>
                        </a:solidFill>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endParaRPr lang="en-GB" dirty="0">
                        <a:solidFill>
                          <a:srgbClr val="FF0000"/>
                        </a:solidFill>
                      </a:endParaRPr>
                    </a:p>
                  </a:txBody>
                  <a:tcPr marL="6350" marR="6350" marT="6350" marB="0" anchor="b">
                    <a:lnL w="12700" cap="flat" cmpd="sng" algn="ctr">
                      <a:solidFill>
                        <a:schemeClr val="bg1">
                          <a:lumMod val="85000"/>
                        </a:schemeClr>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105726</TotalTime>
  <Words>3457</Words>
  <Application>Microsoft Office PowerPoint</Application>
  <PresentationFormat>Widescreen</PresentationFormat>
  <Paragraphs>678</Paragraphs>
  <Slides>31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MS PGothic</vt:lpstr>
      <vt:lpstr>宋体</vt:lpstr>
      <vt:lpstr>Arial</vt:lpstr>
      <vt:lpstr>Arial </vt:lpstr>
      <vt:lpstr>Calibri</vt:lpstr>
      <vt:lpstr>Calibri Light</vt:lpstr>
      <vt:lpstr>Times New Roman</vt:lpstr>
      <vt:lpstr>Wingdings</vt:lpstr>
      <vt:lpstr>Office Theme</vt:lpstr>
      <vt:lpstr>CT WG4 Status Report  to TSG CT#98e</vt:lpstr>
      <vt:lpstr>TSG CT4 Officials</vt:lpstr>
      <vt:lpstr>Meeting Calendar</vt:lpstr>
      <vt:lpstr>TSG WG CT4 Statistics</vt:lpstr>
      <vt:lpstr>New/revised agreed  Study/Work Items led by CT4</vt:lpstr>
      <vt:lpstr>New/revised endorsed  Study/Work Items by CT4</vt:lpstr>
      <vt:lpstr>New/revised endorsed  Study/Work Items by CT4</vt:lpstr>
      <vt:lpstr>Work Plan CT4 (1/3)</vt:lpstr>
      <vt:lpstr>Work Plan  CT4 (2/3)</vt:lpstr>
      <vt:lpstr>Work Plan  CT4 (3/3)</vt:lpstr>
      <vt:lpstr>TS/TR sent to CT plenary</vt:lpstr>
      <vt:lpstr>Exception sheets to CT plenary</vt:lpstr>
      <vt:lpstr>Release 14 Status</vt:lpstr>
      <vt:lpstr>Release 15 Status</vt:lpstr>
      <vt:lpstr>Release 16 Status</vt:lpstr>
      <vt:lpstr>Release 17 Status</vt:lpstr>
      <vt:lpstr>Release 17 Status</vt:lpstr>
      <vt:lpstr>Release 17 Status</vt:lpstr>
      <vt:lpstr>Release 17 Status</vt:lpstr>
      <vt:lpstr>Release 18 Status</vt:lpstr>
      <vt:lpstr>Release 18 Status</vt:lpstr>
      <vt:lpstr>Release 18 Status</vt:lpstr>
      <vt:lpstr>Release 18 Status</vt:lpstr>
      <vt:lpstr>Release 18 Status</vt:lpstr>
      <vt:lpstr>Backward Incompatible Changes</vt:lpstr>
      <vt:lpstr>For Information to CT</vt:lpstr>
      <vt:lpstr>For Action to CT</vt:lpstr>
      <vt:lpstr>Acknowledgement</vt:lpstr>
      <vt:lpstr>Annex</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1579</cp:revision>
  <cp:lastPrinted>2021-03-17T12:26:32Z</cp:lastPrinted>
  <dcterms:created xsi:type="dcterms:W3CDTF">2010-02-05T13:52:04Z</dcterms:created>
  <dcterms:modified xsi:type="dcterms:W3CDTF">2022-12-05T07:54:08Z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(3)4zQ4zF53TYsdIAhs4oL+9z5OROEtweGdfM1wgjfMvpFWMu0MWq1IoEy80qEJZWuiBQXSYety
94keBcbgmoWhIouwJb1sLuK7tsdR6Y6vW9qda+143bYR1eI+oTxJDFYD8e/SOfp9vH9xVxbu
3SUx23nG/XsCGyWdop6ncbN3rR9eCJVfoZ2kudCAWcgzHvfSHFFpkp+HgdB4P1uvZ5FFANpA
vdADtoJHPBidAqcVrP</vt:lpwstr>
  </property>
  <property fmtid="{D5CDD505-2E9C-101B-9397-08002B2CF9AE}" pid="3" name="_2015_ms_pID_7253431">
    <vt:lpwstr>EYSnks+sA2itmBd4W9jjr1I71yaPQRfELdLXwaJ0xTQcqQTfdV0iq2
NdghJsdvHq/JCxeKvuxbvI5oG2ldQbAP8+cCtvHGB08ME58upgdAyAXi/u0S6VCZ9nsJrtLR
zZPSF/U+uIJUvqDhhTdrd2Q0X8+UYkU47ZxruA80Ef6viRdGL/f4vTHGkyIOiYqdKQ6znHqi
XXdJJc/GpEtJxDTYD7uYWsff0UEyn7q37Ylz</vt:lpwstr>
  </property>
  <property fmtid="{D5CDD505-2E9C-101B-9397-08002B2CF9AE}" pid="4" name="_2015_ms_pID_7253432">
    <vt:lpwstr>pg==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1669966929</vt:lpwstr>
  </property>
</Properties>
</file>