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341" r:id="rId2"/>
    <p:sldId id="444" r:id="rId3"/>
    <p:sldId id="366" r:id="rId4"/>
    <p:sldId id="405" r:id="rId5"/>
    <p:sldId id="445" r:id="rId6"/>
    <p:sldId id="476" r:id="rId7"/>
    <p:sldId id="477" r:id="rId8"/>
    <p:sldId id="458" r:id="rId9"/>
    <p:sldId id="441" r:id="rId10"/>
    <p:sldId id="474" r:id="rId11"/>
    <p:sldId id="478" r:id="rId12"/>
    <p:sldId id="479" r:id="rId13"/>
    <p:sldId id="401" r:id="rId14"/>
    <p:sldId id="467" r:id="rId15"/>
    <p:sldId id="468" r:id="rId16"/>
    <p:sldId id="469" r:id="rId17"/>
    <p:sldId id="470" r:id="rId18"/>
    <p:sldId id="475" r:id="rId19"/>
    <p:sldId id="373" r:id="rId20"/>
    <p:sldId id="374" r:id="rId21"/>
    <p:sldId id="375" r:id="rId22"/>
    <p:sldId id="365" r:id="rId23"/>
    <p:sldId id="376" r:id="rId24"/>
    <p:sldId id="387" r:id="rId25"/>
    <p:sldId id="37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43E53B"/>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44" autoAdjust="0"/>
    <p:restoredTop sz="86410" autoAdjust="0"/>
  </p:normalViewPr>
  <p:slideViewPr>
    <p:cSldViewPr snapToGrid="0">
      <p:cViewPr varScale="1">
        <p:scale>
          <a:sx n="97" d="100"/>
          <a:sy n="97" d="100"/>
        </p:scale>
        <p:origin x="91" y="31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5" d="100"/>
          <a:sy n="45" d="100"/>
        </p:scale>
        <p:origin x="2808" y="6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3533536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258799"/>
            <a:ext cx="10515600" cy="132556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11763" y="84287"/>
            <a:ext cx="30766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cs typeface="Arial" panose="020B0604020202020204" pitchFamily="34" charset="0"/>
              </a:rPr>
              <a:t>3GPP TSG-CT Meeting #98E</a:t>
            </a:r>
          </a:p>
          <a:p>
            <a:r>
              <a:rPr lang="en-GB" altLang="zh-CN" sz="1200" b="1" kern="1200" dirty="0">
                <a:solidFill>
                  <a:schemeClr val="tx1"/>
                </a:solidFill>
                <a:effectLst/>
                <a:latin typeface="Arial" panose="020B0604020202020204" pitchFamily="34" charset="0"/>
                <a:ea typeface="+mn-ea"/>
                <a:cs typeface="Arial" panose="020B0604020202020204" pitchFamily="34" charset="0"/>
              </a:rPr>
              <a:t>E-meeting</a:t>
            </a:r>
            <a:r>
              <a:rPr lang="en-GB" sz="1200" b="1" kern="1200" dirty="0">
                <a:solidFill>
                  <a:schemeClr val="tx1"/>
                </a:solidFill>
                <a:effectLst/>
                <a:latin typeface="Arial" panose="020B0604020202020204" pitchFamily="34" charset="0"/>
                <a:ea typeface="+mn-ea"/>
                <a:cs typeface="Arial" panose="020B0604020202020204" pitchFamily="34" charset="0"/>
              </a:rPr>
              <a:t>, 12</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 14</a:t>
            </a:r>
            <a:r>
              <a:rPr lang="en-GB" sz="1200" b="1" kern="1200" baseline="30000" dirty="0">
                <a:solidFill>
                  <a:schemeClr val="tx1"/>
                </a:solidFill>
                <a:effectLst/>
                <a:latin typeface="Arial" panose="020B0604020202020204" pitchFamily="34" charset="0"/>
                <a:ea typeface="+mn-ea"/>
                <a:cs typeface="Arial" panose="020B0604020202020204" pitchFamily="34" charset="0"/>
              </a:rPr>
              <a:t>th</a:t>
            </a:r>
            <a:r>
              <a:rPr lang="en-GB" sz="1200" b="1" kern="1200" dirty="0">
                <a:solidFill>
                  <a:schemeClr val="tx1"/>
                </a:solidFill>
                <a:effectLst/>
                <a:latin typeface="Arial" panose="020B0604020202020204" pitchFamily="34" charset="0"/>
                <a:ea typeface="+mn-ea"/>
                <a:cs typeface="Arial" panose="020B0604020202020204" pitchFamily="34" charset="0"/>
              </a:rPr>
              <a:t> </a:t>
            </a:r>
            <a:r>
              <a:rPr lang="en-US" altLang="zh-CN" sz="1200" b="1" kern="1200" dirty="0">
                <a:solidFill>
                  <a:schemeClr val="tx1"/>
                </a:solidFill>
                <a:effectLst/>
                <a:latin typeface="Arial" panose="020B0604020202020204" pitchFamily="34" charset="0"/>
                <a:ea typeface="+mn-ea"/>
                <a:cs typeface="Arial" panose="020B0604020202020204" pitchFamily="34" charset="0"/>
              </a:rPr>
              <a:t>December</a:t>
            </a:r>
            <a:r>
              <a:rPr lang="en-GB" sz="1200" b="1" kern="1200" dirty="0">
                <a:solidFill>
                  <a:schemeClr val="tx1"/>
                </a:solidFill>
                <a:effectLst/>
                <a:latin typeface="Arial" panose="020B0604020202020204" pitchFamily="34" charset="0"/>
                <a:ea typeface="+mn-ea"/>
                <a:cs typeface="Arial" panose="020B0604020202020204" pitchFamily="34" charset="0"/>
              </a:rPr>
              <a:t> 2022</a:t>
            </a:r>
            <a:endParaRPr lang="es-ES"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p:cNvSpPr txBox="1">
            <a:spLocks noChangeArrowheads="1"/>
          </p:cNvSpPr>
          <p:nvPr userDrawn="1"/>
        </p:nvSpPr>
        <p:spPr bwMode="auto">
          <a:xfrm>
            <a:off x="8894763" y="12700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panose="020B0604020202020204" pitchFamily="34" charset="0"/>
                <a:cs typeface="Arial" panose="020B0604020202020204" pitchFamily="34" charset="0"/>
              </a:rPr>
              <a:t>CP-223015</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6.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941942" y="820051"/>
            <a:ext cx="7886700" cy="2852737"/>
          </a:xfrm>
        </p:spPr>
        <p:txBody>
          <a:bodyPr/>
          <a:lstStyle/>
          <a:p>
            <a:pPr eaLnBrk="1" hangingPunct="1"/>
            <a:r>
              <a:rPr lang="en-US" altLang="en-US" dirty="0"/>
              <a:t>CT WG3 Status Report </a:t>
            </a:r>
            <a:br>
              <a:rPr lang="en-US" altLang="en-US" dirty="0"/>
            </a:br>
            <a:r>
              <a:rPr lang="en-US" altLang="en-US" dirty="0"/>
              <a:t>to TSG CT#98</a:t>
            </a:r>
            <a:r>
              <a:rPr lang="en-US" altLang="zh-CN" dirty="0"/>
              <a:t>e</a:t>
            </a:r>
            <a:endParaRPr lang="en-GB" altLang="en-US" dirty="0"/>
          </a:p>
        </p:txBody>
      </p:sp>
      <p:sp>
        <p:nvSpPr>
          <p:cNvPr id="3075" name="Text Placeholder 2"/>
          <p:cNvSpPr>
            <a:spLocks noGrp="1"/>
          </p:cNvSpPr>
          <p:nvPr>
            <p:ph type="body" idx="4294967295"/>
          </p:nvPr>
        </p:nvSpPr>
        <p:spPr>
          <a:xfrm>
            <a:off x="2131412" y="4301138"/>
            <a:ext cx="7886700" cy="1500187"/>
          </a:xfrm>
        </p:spPr>
        <p:txBody>
          <a:bodyPr/>
          <a:lstStyle/>
          <a:p>
            <a:pPr marL="0" indent="0" eaLnBrk="1" hangingPunct="1">
              <a:buFontTx/>
              <a:buNone/>
            </a:pPr>
            <a:r>
              <a:rPr lang="en-GB" altLang="en-US" dirty="0"/>
              <a:t>Yali Yan</a:t>
            </a:r>
          </a:p>
          <a:p>
            <a:pPr marL="0" indent="0" eaLnBrk="1" hangingPunct="1">
              <a:buNone/>
            </a:pPr>
            <a:r>
              <a:rPr lang="en-GB" altLang="de-DE" dirty="0"/>
              <a:t>TSG CT WG3 Chair</a:t>
            </a:r>
          </a:p>
          <a:p>
            <a:pPr marL="0" indent="0" eaLnBrk="1" hangingPunct="1">
              <a:buFontTx/>
              <a:buNone/>
            </a:pPr>
            <a:r>
              <a:rPr lang="en-GB" altLang="en-US" dirty="0"/>
              <a:t>Huawei</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69" y="1788974"/>
            <a:ext cx="11263637" cy="4539712"/>
          </a:xfrm>
        </p:spPr>
        <p:txBody>
          <a:bodyPr/>
          <a:lstStyle/>
          <a:p>
            <a:r>
              <a:rPr lang="es-ES" altLang="zh-CN" sz="2400" dirty="0"/>
              <a:t>Agreement or endorsement of new/revised Rel-18 WIDs: </a:t>
            </a:r>
          </a:p>
          <a:p>
            <a:pPr lvl="1"/>
            <a:r>
              <a:rPr lang="es-ES" altLang="zh-CN" sz="2000" dirty="0"/>
              <a:t>10 new WID</a:t>
            </a:r>
            <a:r>
              <a:rPr lang="en-US" altLang="zh-CN" sz="2000" dirty="0"/>
              <a:t>s</a:t>
            </a:r>
            <a:r>
              <a:rPr lang="es-ES" altLang="zh-CN" sz="2000" dirty="0"/>
              <a:t> (i.e. </a:t>
            </a:r>
            <a:r>
              <a:rPr lang="en-GB" altLang="zh-CN" sz="2000" dirty="0" err="1"/>
              <a:t>eNetAE</a:t>
            </a:r>
            <a:r>
              <a:rPr lang="en-GB" altLang="zh-CN" sz="2000" dirty="0"/>
              <a:t>, TRS_URLLC, </a:t>
            </a:r>
            <a:r>
              <a:rPr lang="en-GB" altLang="zh-CN" sz="2000" dirty="0" err="1"/>
              <a:t>DetNet</a:t>
            </a:r>
            <a:r>
              <a:rPr lang="en-GB" altLang="zh-CN" sz="2000" dirty="0"/>
              <a:t>, 5GSATB, SFC, </a:t>
            </a:r>
            <a:r>
              <a:rPr lang="en-GB" altLang="zh-CN" sz="2000" dirty="0" err="1"/>
              <a:t>eUEPO</a:t>
            </a:r>
            <a:r>
              <a:rPr lang="en-GB" altLang="zh-CN" sz="2000" dirty="0"/>
              <a:t>, EDGEAPP_Ph2, SMPC18, TEI18_IPv6PD, TEI18_ADEE</a:t>
            </a:r>
            <a:r>
              <a:rPr lang="es-ES" altLang="zh-CN" sz="2000" dirty="0"/>
              <a:t>) are agreed, wherein, 8 of them are </a:t>
            </a:r>
            <a:r>
              <a:rPr lang="es-ES" altLang="zh-CN" sz="2000" dirty="0" err="1"/>
              <a:t>depending</a:t>
            </a:r>
            <a:r>
              <a:rPr lang="es-ES" altLang="zh-CN" sz="2000" dirty="0"/>
              <a:t> on Rel-18 stage 2 requirements, 2 of them are pure stage 3 WIDs;</a:t>
            </a:r>
          </a:p>
          <a:p>
            <a:pPr lvl="1"/>
            <a:r>
              <a:rPr lang="es-ES" altLang="zh-CN" sz="2000" dirty="0"/>
              <a:t>11 new WIDs (i.e. SEAL_Ph3, eNPN_Ph2, 5WWC_Ph2, TEI18_SDNAEPC, eNSAC, V2XAPP_Ph3, SEALDD, 5G_P</a:t>
            </a:r>
            <a:r>
              <a:rPr lang="en-US" altLang="zh-CN" sz="2000" dirty="0"/>
              <a:t>roSe_Ph2, 5G_eLCS_Ph3, EDGE_Ph2, SUECR</a:t>
            </a:r>
            <a:r>
              <a:rPr lang="es-ES" altLang="zh-CN" sz="2000" dirty="0"/>
              <a:t>) and 2 revised WIDs (</a:t>
            </a:r>
            <a:r>
              <a:rPr lang="en-GB" altLang="zh-CN" sz="2000" dirty="0"/>
              <a:t>IMSProtoc18</a:t>
            </a:r>
            <a:r>
              <a:rPr lang="en-US" altLang="zh-CN" sz="2000" dirty="0"/>
              <a:t>, MCProtoc18</a:t>
            </a:r>
            <a:r>
              <a:rPr lang="es-ES" altLang="zh-CN" sz="2000" dirty="0"/>
              <a:t>) are endorsed.</a:t>
            </a:r>
          </a:p>
          <a:p>
            <a:r>
              <a:rPr lang="es-ES" altLang="zh-CN" sz="2400" dirty="0"/>
              <a:t>28 CRs with Category B and 146 CRs with Category F are agreed in Rel-18, </a:t>
            </a:r>
            <a:r>
              <a:rPr lang="es-ES" altLang="zh-CN" sz="2400" dirty="0" err="1"/>
              <a:t>mainly</a:t>
            </a:r>
            <a:r>
              <a:rPr lang="es-ES" altLang="zh-CN" sz="2400" dirty="0"/>
              <a:t> </a:t>
            </a:r>
            <a:r>
              <a:rPr lang="en-US" altLang="zh-CN" sz="2400" dirty="0"/>
              <a:t>targeting</a:t>
            </a:r>
            <a:r>
              <a:rPr lang="es-ES" altLang="zh-CN" sz="2400" dirty="0"/>
              <a:t> NBI18, SBIProtoc18 and UEP18 </a:t>
            </a:r>
            <a:r>
              <a:rPr lang="es-ES" altLang="zh-CN" sz="2400" dirty="0" err="1"/>
              <a:t>WIs</a:t>
            </a:r>
            <a:r>
              <a:rPr lang="es-ES" altLang="zh-CN" sz="2400" dirty="0"/>
              <a:t> and </a:t>
            </a:r>
            <a:r>
              <a:rPr lang="es-ES" altLang="zh-CN" sz="2400" dirty="0" err="1"/>
              <a:t>some</a:t>
            </a:r>
            <a:r>
              <a:rPr lang="es-ES" altLang="zh-CN" sz="2400" dirty="0"/>
              <a:t> new WIs, i.e. eNetAE, SEAL_Ph3, eNPN_Ph2.</a:t>
            </a:r>
          </a:p>
          <a:p>
            <a:pPr>
              <a:lnSpc>
                <a:spcPct val="80000"/>
              </a:lnSpc>
              <a:defRPr/>
            </a:pPr>
            <a:r>
              <a:rPr lang="en-GB" altLang="zh-CN" sz="2400" kern="1000" dirty="0">
                <a:ea typeface="MS PGothic" panose="020B0600070205080204" pitchFamily="34" charset="-128"/>
                <a:cs typeface="Arial" panose="020B0604020202020204" pitchFamily="34" charset="0"/>
              </a:rPr>
              <a:t>CT3-CT4 coordination on Rel-18 UEP18 WI:</a:t>
            </a:r>
          </a:p>
          <a:p>
            <a:pPr lvl="1">
              <a:lnSpc>
                <a:spcPct val="80000"/>
              </a:lnSpc>
              <a:defRPr/>
            </a:pPr>
            <a:r>
              <a:rPr lang="en-GB" altLang="zh-CN" sz="2000" kern="1000" dirty="0">
                <a:ea typeface="MS PGothic" panose="020B0600070205080204" pitchFamily="34" charset="-128"/>
                <a:cs typeface="Arial" panose="020B0604020202020204" pitchFamily="34" charset="0"/>
              </a:rPr>
              <a:t>Joint session on 14</a:t>
            </a:r>
            <a:r>
              <a:rPr lang="en-GB" altLang="zh-CN" sz="2000" kern="1000" baseline="30000" dirty="0">
                <a:ea typeface="MS PGothic" panose="020B0600070205080204" pitchFamily="34" charset="-128"/>
                <a:cs typeface="Arial" panose="020B0604020202020204" pitchFamily="34" charset="0"/>
              </a:rPr>
              <a:t>th</a:t>
            </a:r>
            <a:r>
              <a:rPr lang="en-GB" altLang="zh-CN" sz="2000" kern="1000" dirty="0">
                <a:ea typeface="MS PGothic" panose="020B0600070205080204" pitchFamily="34" charset="-128"/>
                <a:cs typeface="Arial" panose="020B0604020202020204" pitchFamily="34" charset="0"/>
              </a:rPr>
              <a:t> Nov. 2022 to discuss about feature (re)negotiation during AMF relocation</a:t>
            </a:r>
          </a:p>
          <a:p>
            <a:pPr lvl="1">
              <a:lnSpc>
                <a:spcPct val="80000"/>
              </a:lnSpc>
              <a:defRPr/>
            </a:pPr>
            <a:r>
              <a:rPr lang="en-GB" altLang="zh-CN" sz="2000" kern="1000" dirty="0">
                <a:ea typeface="MS PGothic" panose="020B0600070205080204" pitchFamily="34" charset="-128"/>
                <a:cs typeface="Arial" panose="020B0604020202020204" pitchFamily="34" charset="0"/>
              </a:rPr>
              <a:t>Both WGs agreed to adopt the solution in which the target AMF (re)negotiates the features with the PCF during inter-AMF mobility using the Policy Association Update procedure.</a:t>
            </a:r>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24242899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(1/2)</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NBI18 [</a:t>
            </a:r>
            <a:r>
              <a:rPr lang="en-US" altLang="zh-CN" sz="2000" i="1" dirty="0"/>
              <a:t>Enhancements of 3GPP Northbound and Application Layer interfaces and APIs Rel-18</a:t>
            </a:r>
            <a:r>
              <a:rPr lang="es-ES" altLang="zh-CN" sz="2000" dirty="0"/>
              <a:t>] </a:t>
            </a:r>
            <a:r>
              <a:rPr lang="es-ES" altLang="zh-CN" sz="2000" dirty="0">
                <a:solidFill>
                  <a:srgbClr val="2A6EA8"/>
                </a:solidFill>
              </a:rPr>
              <a:t>with 15% completion</a:t>
            </a:r>
            <a:endParaRPr lang="es-ES" altLang="zh-CN" sz="2000" dirty="0"/>
          </a:p>
          <a:p>
            <a:pPr lvl="1">
              <a:spcAft>
                <a:spcPts val="600"/>
              </a:spcAft>
            </a:pPr>
            <a:r>
              <a:rPr lang="es-ES" altLang="zh-CN" sz="1800" dirty="0"/>
              <a:t>Most CRs are alignments with the SBI template, the addition/correction of some description fields in the OpenAPI descriptions, various editorial corrections, etc.</a:t>
            </a:r>
          </a:p>
          <a:p>
            <a:r>
              <a:rPr lang="en-US" altLang="zh-CN" sz="2000" dirty="0"/>
              <a:t>SBIProtoc18</a:t>
            </a:r>
            <a:r>
              <a:rPr lang="es-ES" altLang="zh-CN" sz="2000" dirty="0"/>
              <a:t> [</a:t>
            </a:r>
            <a:r>
              <a:rPr lang="en-US" altLang="zh-CN" sz="2000" i="1" dirty="0"/>
              <a:t>Service Based Interface Protocol Improvements Release 18</a:t>
            </a:r>
            <a:r>
              <a:rPr lang="es-ES" altLang="zh-CN" sz="2000" dirty="0"/>
              <a:t>] </a:t>
            </a:r>
            <a:r>
              <a:rPr lang="es-ES" altLang="zh-CN" sz="2000" dirty="0">
                <a:solidFill>
                  <a:srgbClr val="2A6EA8"/>
                </a:solidFill>
              </a:rPr>
              <a:t>with 15% completion</a:t>
            </a:r>
            <a:endParaRPr lang="es-ES" altLang="zh-CN" sz="2000" dirty="0"/>
          </a:p>
          <a:p>
            <a:pPr lvl="1">
              <a:spcAft>
                <a:spcPts val="600"/>
              </a:spcAft>
            </a:pPr>
            <a:r>
              <a:rPr lang="es-ES" altLang="zh-CN" sz="1800" dirty="0" err="1"/>
              <a:t>Addition</a:t>
            </a:r>
            <a:r>
              <a:rPr lang="es-ES" altLang="zh-CN" sz="1800" dirty="0"/>
              <a:t> </a:t>
            </a:r>
            <a:r>
              <a:rPr lang="es-ES" altLang="zh-CN" sz="1800" dirty="0" err="1"/>
              <a:t>of</a:t>
            </a:r>
            <a:r>
              <a:rPr lang="es-ES" altLang="zh-CN" sz="1800" dirty="0"/>
              <a:t> </a:t>
            </a:r>
            <a:r>
              <a:rPr lang="es-ES" altLang="zh-CN" sz="1800" dirty="0" err="1"/>
              <a:t>the</a:t>
            </a:r>
            <a:r>
              <a:rPr lang="es-ES" altLang="zh-CN" sz="1800" dirty="0"/>
              <a:t> </a:t>
            </a:r>
            <a:r>
              <a:rPr lang="es-ES" altLang="zh-CN" sz="1800" dirty="0" err="1"/>
              <a:t>missing</a:t>
            </a:r>
            <a:r>
              <a:rPr lang="es-ES" altLang="zh-CN" sz="1800" dirty="0"/>
              <a:t> 502 status </a:t>
            </a:r>
            <a:r>
              <a:rPr lang="es-ES" altLang="zh-CN" sz="1800" dirty="0" err="1"/>
              <a:t>code</a:t>
            </a:r>
            <a:r>
              <a:rPr lang="es-ES" altLang="zh-CN" sz="1800" dirty="0"/>
              <a:t> in </a:t>
            </a:r>
            <a:r>
              <a:rPr lang="es-ES" altLang="zh-CN" sz="1800" dirty="0" err="1"/>
              <a:t>the</a:t>
            </a:r>
            <a:r>
              <a:rPr lang="es-ES" altLang="zh-CN" sz="1800" dirty="0"/>
              <a:t> </a:t>
            </a:r>
            <a:r>
              <a:rPr lang="es-ES" altLang="zh-CN" sz="1800" dirty="0" err="1"/>
              <a:t>OpenAPI</a:t>
            </a:r>
            <a:r>
              <a:rPr lang="es-ES" altLang="zh-CN" sz="1800" dirty="0"/>
              <a:t> </a:t>
            </a:r>
            <a:r>
              <a:rPr lang="es-ES" altLang="zh-CN" sz="1800" dirty="0" err="1"/>
              <a:t>descriptions</a:t>
            </a:r>
            <a:r>
              <a:rPr lang="es-ES" altLang="zh-CN" sz="1800" dirty="0"/>
              <a:t>, </a:t>
            </a:r>
            <a:r>
              <a:rPr lang="es-ES" altLang="zh-CN" sz="1800" dirty="0" err="1"/>
              <a:t>support</a:t>
            </a:r>
            <a:r>
              <a:rPr lang="es-ES" altLang="zh-CN" sz="1800" dirty="0"/>
              <a:t> </a:t>
            </a:r>
            <a:r>
              <a:rPr lang="es-ES" altLang="zh-CN" sz="1800" dirty="0" err="1"/>
              <a:t>of</a:t>
            </a:r>
            <a:r>
              <a:rPr lang="es-ES" altLang="zh-CN" sz="1800" dirty="0"/>
              <a:t> </a:t>
            </a:r>
            <a:r>
              <a:rPr lang="es-ES" altLang="zh-CN" sz="1800" dirty="0" err="1"/>
              <a:t>immediate</a:t>
            </a:r>
            <a:r>
              <a:rPr lang="es-ES" altLang="zh-CN" sz="1800" dirty="0"/>
              <a:t> </a:t>
            </a:r>
            <a:r>
              <a:rPr lang="es-ES" altLang="zh-CN" sz="1800" dirty="0" err="1"/>
              <a:t>reporting</a:t>
            </a:r>
            <a:r>
              <a:rPr lang="es-ES" altLang="zh-CN" sz="1800" dirty="0"/>
              <a:t> </a:t>
            </a:r>
            <a:r>
              <a:rPr lang="es-ES" altLang="zh-CN" sz="1800" dirty="0" err="1"/>
              <a:t>for</a:t>
            </a:r>
            <a:r>
              <a:rPr lang="es-ES" altLang="zh-CN" sz="1800" dirty="0"/>
              <a:t> </a:t>
            </a:r>
            <a:r>
              <a:rPr lang="es-ES" altLang="zh-CN" sz="1800" dirty="0" err="1"/>
              <a:t>Policy</a:t>
            </a:r>
            <a:r>
              <a:rPr lang="es-ES" altLang="zh-CN" sz="1800" dirty="0"/>
              <a:t> Data at </a:t>
            </a:r>
            <a:r>
              <a:rPr lang="es-ES" altLang="zh-CN" sz="1800" dirty="0" err="1"/>
              <a:t>the</a:t>
            </a:r>
            <a:r>
              <a:rPr lang="es-ES" altLang="zh-CN" sz="1800" dirty="0"/>
              <a:t> UDR, </a:t>
            </a:r>
            <a:r>
              <a:rPr lang="es-ES" altLang="zh-CN" sz="1800" dirty="0" err="1"/>
              <a:t>the</a:t>
            </a:r>
            <a:r>
              <a:rPr lang="es-ES" altLang="zh-CN" sz="1800" dirty="0"/>
              <a:t> </a:t>
            </a:r>
            <a:r>
              <a:rPr lang="es-ES" altLang="zh-CN" sz="1800" dirty="0" err="1"/>
              <a:t>addition</a:t>
            </a:r>
            <a:r>
              <a:rPr lang="es-ES" altLang="zh-CN" sz="1800" dirty="0"/>
              <a:t>/</a:t>
            </a:r>
            <a:r>
              <a:rPr lang="es-ES" altLang="zh-CN" sz="1800" dirty="0" err="1"/>
              <a:t>correction</a:t>
            </a:r>
            <a:r>
              <a:rPr lang="es-ES" altLang="zh-CN" sz="1800" dirty="0"/>
              <a:t> </a:t>
            </a:r>
            <a:r>
              <a:rPr lang="es-ES" altLang="zh-CN" sz="1800" dirty="0" err="1"/>
              <a:t>of</a:t>
            </a:r>
            <a:r>
              <a:rPr lang="es-ES" altLang="zh-CN" sz="1800" dirty="0"/>
              <a:t> </a:t>
            </a:r>
            <a:r>
              <a:rPr lang="es-ES" altLang="zh-CN" sz="1800" dirty="0" err="1"/>
              <a:t>some</a:t>
            </a:r>
            <a:r>
              <a:rPr lang="es-ES" altLang="zh-CN" sz="1800" dirty="0"/>
              <a:t> </a:t>
            </a:r>
            <a:r>
              <a:rPr lang="es-ES" altLang="zh-CN" sz="1800" dirty="0" err="1"/>
              <a:t>description</a:t>
            </a:r>
            <a:r>
              <a:rPr lang="es-ES" altLang="zh-CN" sz="1800" dirty="0"/>
              <a:t> </a:t>
            </a:r>
            <a:r>
              <a:rPr lang="es-ES" altLang="zh-CN" sz="1800" dirty="0" err="1"/>
              <a:t>fields</a:t>
            </a:r>
            <a:r>
              <a:rPr lang="es-ES" altLang="zh-CN" sz="1800" dirty="0"/>
              <a:t> in </a:t>
            </a:r>
            <a:r>
              <a:rPr lang="es-ES" altLang="zh-CN" sz="1800" dirty="0" err="1"/>
              <a:t>the</a:t>
            </a:r>
            <a:r>
              <a:rPr lang="es-ES" altLang="zh-CN" sz="1800" dirty="0"/>
              <a:t> </a:t>
            </a:r>
            <a:r>
              <a:rPr lang="es-ES" altLang="zh-CN" sz="1800" dirty="0" err="1"/>
              <a:t>OpenAPI</a:t>
            </a:r>
            <a:r>
              <a:rPr lang="es-ES" altLang="zh-CN" sz="1800" dirty="0"/>
              <a:t> </a:t>
            </a:r>
            <a:r>
              <a:rPr lang="es-ES" altLang="zh-CN" sz="1800" dirty="0" err="1"/>
              <a:t>descriptions</a:t>
            </a:r>
            <a:r>
              <a:rPr lang="es-ES" altLang="zh-CN" sz="1800" dirty="0"/>
              <a:t>, etc.</a:t>
            </a:r>
          </a:p>
          <a:p>
            <a:r>
              <a:rPr lang="en-US" altLang="zh-CN" sz="2000" dirty="0"/>
              <a:t>UEP18</a:t>
            </a:r>
            <a:r>
              <a:rPr lang="es-ES" altLang="zh-CN" sz="2000" dirty="0"/>
              <a:t> [</a:t>
            </a:r>
            <a:r>
              <a:rPr lang="en-US" altLang="zh-CN" sz="2000" i="1" dirty="0"/>
              <a:t>Enhancements of UE Policy Release 18</a:t>
            </a:r>
            <a:r>
              <a:rPr lang="es-ES" altLang="zh-CN" sz="2000" dirty="0"/>
              <a:t>] </a:t>
            </a:r>
            <a:r>
              <a:rPr lang="es-ES" altLang="zh-CN" sz="2000" dirty="0">
                <a:solidFill>
                  <a:srgbClr val="2A6EA8"/>
                </a:solidFill>
              </a:rPr>
              <a:t>with 15% completion</a:t>
            </a:r>
            <a:endParaRPr lang="es-ES" altLang="zh-CN" sz="2000" dirty="0"/>
          </a:p>
          <a:p>
            <a:pPr lvl="1">
              <a:spcAft>
                <a:spcPts val="600"/>
              </a:spcAft>
            </a:pPr>
            <a:r>
              <a:rPr lang="es-ES" altLang="zh-CN" sz="1800" dirty="0"/>
              <a:t>Support of </a:t>
            </a:r>
            <a:r>
              <a:rPr lang="en-US" altLang="zh-CN" sz="1800" dirty="0"/>
              <a:t>feature awareness during UE mobility with AMF change</a:t>
            </a:r>
          </a:p>
          <a:p>
            <a:pPr lvl="1">
              <a:spcAft>
                <a:spcPts val="600"/>
              </a:spcAft>
            </a:pPr>
            <a:r>
              <a:rPr lang="es-ES" altLang="zh-CN" sz="1800" dirty="0"/>
              <a:t>Contribution(s) are expected in subsequent meeting(s) on feature (re)negotioation about UE policy control in roaming scenario</a:t>
            </a:r>
          </a:p>
          <a:p>
            <a:r>
              <a:rPr lang="en-US" altLang="zh-CN" sz="2000" dirty="0"/>
              <a:t>IMSProtoc18</a:t>
            </a:r>
            <a:r>
              <a:rPr lang="es-ES" altLang="zh-CN" sz="2000" dirty="0"/>
              <a:t> [</a:t>
            </a:r>
            <a:r>
              <a:rPr lang="en-US" altLang="zh-CN" sz="2000" i="1" dirty="0"/>
              <a:t>IMS Stage-3 IETF Protocol Alignment</a:t>
            </a:r>
            <a:r>
              <a:rPr lang="es-ES" altLang="zh-CN" sz="2000" dirty="0"/>
              <a:t>] </a:t>
            </a:r>
            <a:r>
              <a:rPr lang="es-ES" altLang="zh-CN" sz="2000" dirty="0">
                <a:solidFill>
                  <a:srgbClr val="2A6EA8"/>
                </a:solidFill>
              </a:rPr>
              <a:t>with 15% completion</a:t>
            </a:r>
            <a:endParaRPr lang="es-ES" altLang="zh-CN" sz="2000" dirty="0"/>
          </a:p>
          <a:p>
            <a:pPr lvl="1"/>
            <a:r>
              <a:rPr lang="en-US" altLang="zh-CN" sz="1800" dirty="0"/>
              <a:t>Support of IETF draft-</a:t>
            </a:r>
            <a:r>
              <a:rPr lang="en-US" altLang="zh-CN" sz="1800" dirty="0" err="1"/>
              <a:t>ietf</a:t>
            </a:r>
            <a:r>
              <a:rPr lang="en-US" altLang="zh-CN" sz="1800" dirty="0"/>
              <a:t>-</a:t>
            </a:r>
            <a:r>
              <a:rPr lang="en-US" altLang="zh-CN" sz="1800" dirty="0" err="1"/>
              <a:t>sipcore</a:t>
            </a:r>
            <a:r>
              <a:rPr lang="en-US" altLang="zh-CN" sz="1800" dirty="0"/>
              <a:t>-multiple-reasons</a:t>
            </a:r>
            <a:endParaRPr lang="en-GB" altLang="zh-CN" sz="1800" dirty="0"/>
          </a:p>
        </p:txBody>
      </p:sp>
    </p:spTree>
    <p:extLst>
      <p:ext uri="{BB962C8B-B14F-4D97-AF65-F5344CB8AC3E}">
        <p14:creationId xmlns:p14="http://schemas.microsoft.com/office/powerpoint/2010/main" val="125695208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18 Status                              (2/2)</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US" altLang="zh-CN" sz="2000" dirty="0" err="1"/>
              <a:t>eNetAE</a:t>
            </a:r>
            <a:r>
              <a:rPr lang="es-ES" altLang="zh-CN" sz="2000" dirty="0"/>
              <a:t> [</a:t>
            </a:r>
            <a:r>
              <a:rPr lang="en-US" altLang="zh-CN" sz="2000" i="1" dirty="0"/>
              <a:t>Enhancement of Network Automation Enablers</a:t>
            </a:r>
            <a:r>
              <a:rPr lang="es-ES" altLang="zh-CN" sz="2000" dirty="0"/>
              <a:t>] </a:t>
            </a:r>
            <a:r>
              <a:rPr lang="es-ES" altLang="zh-CN" sz="2000" dirty="0">
                <a:solidFill>
                  <a:srgbClr val="2A6EA8"/>
                </a:solidFill>
              </a:rPr>
              <a:t>with 30% completion</a:t>
            </a:r>
          </a:p>
          <a:p>
            <a:pPr lvl="1">
              <a:spcAft>
                <a:spcPts val="0"/>
              </a:spcAft>
              <a:tabLst>
                <a:tab pos="1980565" algn="l"/>
              </a:tabLst>
            </a:pPr>
            <a:r>
              <a:rPr lang="en-US" altLang="zh-CN" sz="1800" dirty="0">
                <a:solidFill>
                  <a:prstClr val="black"/>
                </a:solidFill>
              </a:rPr>
              <a:t>Enhancement of User consent for NWDAF/DCCF data and/or analytics management</a:t>
            </a:r>
          </a:p>
          <a:p>
            <a:pPr lvl="1">
              <a:spcAft>
                <a:spcPts val="0"/>
              </a:spcAft>
              <a:tabLst>
                <a:tab pos="1980565" algn="l"/>
              </a:tabLst>
            </a:pPr>
            <a:r>
              <a:rPr lang="en-GB" altLang="zh-CN" sz="1800" dirty="0">
                <a:solidFill>
                  <a:prstClr val="black"/>
                </a:solidFill>
              </a:rPr>
              <a:t>Corrections on the name of data structures, features and other alignments based on the reply LSs from SA2</a:t>
            </a:r>
            <a:endParaRPr lang="en-US" altLang="zh-CN" sz="1800" dirty="0">
              <a:solidFill>
                <a:prstClr val="black"/>
              </a:solidFill>
            </a:endParaRPr>
          </a:p>
          <a:p>
            <a:r>
              <a:rPr lang="en-US" altLang="zh-CN" sz="2000" dirty="0"/>
              <a:t>SEAL_Ph3</a:t>
            </a:r>
            <a:r>
              <a:rPr lang="es-ES" altLang="zh-CN" sz="2000" dirty="0"/>
              <a:t>[</a:t>
            </a:r>
            <a:r>
              <a:rPr lang="en-US" altLang="zh-CN" sz="2000" i="1" dirty="0"/>
              <a:t>Service Enabler Architecture Layer for Vertical Phase 3</a:t>
            </a:r>
            <a:r>
              <a:rPr lang="es-ES" altLang="zh-CN" sz="2000" dirty="0"/>
              <a:t>]</a:t>
            </a:r>
            <a:r>
              <a:rPr lang="es-ES" altLang="zh-CN" sz="2000" dirty="0">
                <a:solidFill>
                  <a:srgbClr val="2A6EA8"/>
                </a:solidFill>
              </a:rPr>
              <a:t> with 5% completion</a:t>
            </a:r>
            <a:endParaRPr lang="es-ES" altLang="zh-CN" sz="2000" dirty="0"/>
          </a:p>
          <a:p>
            <a:pPr lvl="1"/>
            <a:r>
              <a:rPr lang="en-GB" altLang="zh-CN" sz="1800" dirty="0"/>
              <a:t>Definition of the </a:t>
            </a:r>
            <a:r>
              <a:rPr lang="en-GB" altLang="zh-CN" sz="1800" dirty="0" err="1"/>
              <a:t>Update_Unicast_QoS_Monitoring</a:t>
            </a:r>
            <a:r>
              <a:rPr lang="en-GB" altLang="zh-CN" sz="1800" dirty="0"/>
              <a:t> service operation (using both PUT and PATCH options) in the </a:t>
            </a:r>
            <a:r>
              <a:rPr lang="en-GB" altLang="zh-CN" sz="1800" dirty="0" err="1"/>
              <a:t>SS_NetworkResourceMonitoring</a:t>
            </a:r>
            <a:r>
              <a:rPr lang="en-GB" altLang="zh-CN" sz="1800" dirty="0"/>
              <a:t> API</a:t>
            </a:r>
            <a:endParaRPr lang="en-US" altLang="zh-CN" sz="1800" dirty="0"/>
          </a:p>
          <a:p>
            <a:r>
              <a:rPr lang="en-US" altLang="zh-CN" sz="2000" dirty="0"/>
              <a:t>eNPN_Ph2</a:t>
            </a:r>
            <a:r>
              <a:rPr lang="es-ES" altLang="zh-CN" sz="2000" dirty="0"/>
              <a:t> [</a:t>
            </a:r>
            <a:r>
              <a:rPr lang="en-US" altLang="zh-CN" sz="2000" i="1" dirty="0"/>
              <a:t>CT aspects of Enhanced support of Non-Public Networks Phase 2</a:t>
            </a:r>
            <a:r>
              <a:rPr lang="es-ES" altLang="zh-CN" sz="2000" dirty="0"/>
              <a:t>] </a:t>
            </a:r>
            <a:r>
              <a:rPr lang="es-ES" altLang="zh-CN" sz="2000" dirty="0">
                <a:solidFill>
                  <a:srgbClr val="2A6EA8"/>
                </a:solidFill>
              </a:rPr>
              <a:t>with 15% completion</a:t>
            </a:r>
            <a:endParaRPr lang="es-ES" altLang="zh-CN" sz="2000" dirty="0"/>
          </a:p>
          <a:p>
            <a:pPr lvl="1"/>
            <a:r>
              <a:rPr lang="en-US" altLang="zh-CN" sz="1800" dirty="0"/>
              <a:t>Support of </a:t>
            </a:r>
            <a:r>
              <a:rPr lang="en-GB" altLang="zh-CN" sz="1800" dirty="0"/>
              <a:t>equivalent SNPN in 5GS</a:t>
            </a:r>
            <a:endParaRPr lang="en-US" altLang="zh-CN" sz="1800" dirty="0"/>
          </a:p>
          <a:p>
            <a:r>
              <a:rPr lang="es-ES" altLang="zh-CN" sz="2000" dirty="0"/>
              <a:t>Quite few contributions to </a:t>
            </a:r>
            <a:r>
              <a:rPr lang="es-ES" altLang="zh-CN" sz="2000" dirty="0" err="1"/>
              <a:t>enhance</a:t>
            </a:r>
            <a:r>
              <a:rPr lang="es-ES" altLang="zh-CN" sz="2000" dirty="0"/>
              <a:t> </a:t>
            </a:r>
            <a:r>
              <a:rPr lang="es-ES" altLang="zh-CN" sz="2000" dirty="0" err="1"/>
              <a:t>the</a:t>
            </a:r>
            <a:r>
              <a:rPr lang="es-ES" altLang="zh-CN" sz="2000" dirty="0"/>
              <a:t> </a:t>
            </a:r>
            <a:r>
              <a:rPr lang="es-ES" altLang="zh-CN" sz="2000" dirty="0" err="1"/>
              <a:t>functionalities</a:t>
            </a:r>
            <a:r>
              <a:rPr lang="es-ES" altLang="zh-CN" sz="2000" dirty="0"/>
              <a:t> &amp; descriptions for different WIs (TEI18 + WI code CRs).</a:t>
            </a:r>
          </a:p>
          <a:p>
            <a:pPr lvl="1"/>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75543783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          -   General</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0877382" cy="4539712"/>
          </a:xfrm>
        </p:spPr>
        <p:txBody>
          <a:bodyPr/>
          <a:lstStyle/>
          <a:p>
            <a:r>
              <a:rPr lang="es-ES" altLang="zh-CN" sz="2400" dirty="0"/>
              <a:t>163 CRs with Cat. F are agreed in Rel-17</a:t>
            </a:r>
            <a:r>
              <a:rPr lang="en-US" altLang="zh-CN" sz="2400" dirty="0"/>
              <a:t>.</a:t>
            </a:r>
            <a:endParaRPr lang="es-ES" altLang="zh-CN" sz="2400" dirty="0"/>
          </a:p>
          <a:p>
            <a:r>
              <a:rPr lang="en-US" altLang="zh-CN" sz="2400" dirty="0"/>
              <a:t>Essential corrections mainly based on further received stage 2 reply LSs </a:t>
            </a:r>
            <a:r>
              <a:rPr lang="es-ES" altLang="zh-CN" sz="2400" dirty="0"/>
              <a:t>and/or alignment with other stage 3 specifications</a:t>
            </a:r>
            <a:r>
              <a:rPr lang="en-US" altLang="zh-CN" sz="2400" dirty="0"/>
              <a:t>. </a:t>
            </a:r>
            <a:endParaRPr lang="es-ES" altLang="zh-CN" sz="2400" dirty="0"/>
          </a:p>
          <a:p>
            <a:pPr>
              <a:lnSpc>
                <a:spcPct val="80000"/>
              </a:lnSpc>
              <a:defRPr/>
            </a:pPr>
            <a:r>
              <a:rPr lang="en-GB" altLang="zh-CN" sz="2400" kern="1000" dirty="0">
                <a:ea typeface="MS PGothic" panose="020B0600070205080204" pitchFamily="34" charset="-128"/>
                <a:cs typeface="Arial" panose="020B0604020202020204" pitchFamily="34" charset="0"/>
              </a:rPr>
              <a:t>CT3-CT4 coordination on Rel-17 ID_UAS WI</a:t>
            </a:r>
          </a:p>
          <a:p>
            <a:pPr lvl="1">
              <a:lnSpc>
                <a:spcPct val="80000"/>
              </a:lnSpc>
              <a:defRPr/>
            </a:pPr>
            <a:r>
              <a:rPr lang="en-GB" altLang="zh-CN" sz="2000" kern="1000" dirty="0">
                <a:ea typeface="MS PGothic" panose="020B0600070205080204" pitchFamily="34" charset="-128"/>
                <a:cs typeface="Arial" panose="020B0604020202020204" pitchFamily="34" charset="0"/>
              </a:rPr>
              <a:t>Joint session on 14</a:t>
            </a:r>
            <a:r>
              <a:rPr lang="en-GB" altLang="zh-CN" sz="2000" kern="1000" baseline="30000" dirty="0">
                <a:ea typeface="MS PGothic" panose="020B0600070205080204" pitchFamily="34" charset="-128"/>
                <a:cs typeface="Arial" panose="020B0604020202020204" pitchFamily="34" charset="0"/>
              </a:rPr>
              <a:t>th</a:t>
            </a:r>
            <a:r>
              <a:rPr lang="en-GB" altLang="zh-CN" sz="2000" kern="1000" dirty="0">
                <a:ea typeface="MS PGothic" panose="020B0600070205080204" pitchFamily="34" charset="-128"/>
                <a:cs typeface="Arial" panose="020B0604020202020204" pitchFamily="34" charset="0"/>
              </a:rPr>
              <a:t> Nov. 2022 to discuss about the support of </a:t>
            </a:r>
            <a:r>
              <a:rPr lang="en-US" altLang="zh-CN" sz="2000" kern="1000" dirty="0">
                <a:ea typeface="MS PGothic" panose="020B0600070205080204" pitchFamily="34" charset="-128"/>
                <a:cs typeface="Arial" panose="020B0604020202020204" pitchFamily="34" charset="0"/>
              </a:rPr>
              <a:t>AA Payload type indication into UUAA and C2 authorization procedures</a:t>
            </a:r>
            <a:endParaRPr lang="en-GB" altLang="zh-CN" sz="2000" kern="1000" dirty="0">
              <a:ea typeface="MS PGothic" panose="020B0600070205080204" pitchFamily="34" charset="-128"/>
              <a:cs typeface="Arial" panose="020B0604020202020204" pitchFamily="34" charset="0"/>
            </a:endParaRPr>
          </a:p>
          <a:p>
            <a:pPr lvl="1">
              <a:lnSpc>
                <a:spcPct val="80000"/>
              </a:lnSpc>
              <a:defRPr/>
            </a:pPr>
            <a:r>
              <a:rPr lang="en-GB" altLang="zh-CN" sz="2000" kern="1000" dirty="0">
                <a:ea typeface="MS PGothic" panose="020B0600070205080204" pitchFamily="34" charset="-128"/>
                <a:cs typeface="Arial" panose="020B0604020202020204" pitchFamily="34" charset="0"/>
              </a:rPr>
              <a:t>Both WGs agree to support AA payload type </a:t>
            </a:r>
            <a:r>
              <a:rPr lang="en-US" altLang="zh-CN" sz="2000" kern="1000" dirty="0">
                <a:ea typeface="MS PGothic" panose="020B0600070205080204" pitchFamily="34" charset="-128"/>
                <a:cs typeface="Arial" panose="020B0604020202020204" pitchFamily="34" charset="0"/>
              </a:rPr>
              <a:t>into UUAA and C2 authorization procedures</a:t>
            </a:r>
            <a:endParaRPr lang="en-GB" altLang="zh-CN" sz="2000" kern="1000" dirty="0">
              <a:ea typeface="MS PGothic" panose="020B0600070205080204" pitchFamily="34" charset="-128"/>
              <a:cs typeface="Arial" panose="020B0604020202020204" pitchFamily="34" charset="0"/>
            </a:endParaRPr>
          </a:p>
          <a:p>
            <a:pPr marL="0" indent="0">
              <a:buNone/>
            </a:pPr>
            <a:endParaRPr lang="es-ES" altLang="zh-CN" sz="2000" dirty="0"/>
          </a:p>
          <a:p>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195538121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                              (1/4)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t>MPS2 [</a:t>
            </a:r>
            <a:r>
              <a:rPr lang="en-US" altLang="zh-CN" sz="2000" i="1" dirty="0"/>
              <a:t>Multimedia Priority Service (MPS) Phase 2</a:t>
            </a:r>
            <a:r>
              <a:rPr lang="es-ES" altLang="zh-CN" sz="2000" dirty="0"/>
              <a:t>]</a:t>
            </a:r>
          </a:p>
          <a:p>
            <a:pPr lvl="1">
              <a:spcAft>
                <a:spcPts val="600"/>
              </a:spcAft>
            </a:pPr>
            <a:r>
              <a:rPr lang="en-US" altLang="zh-CN" sz="1800" dirty="0"/>
              <a:t>Correction on attribute name of policy control request trigger</a:t>
            </a:r>
            <a:endParaRPr lang="es-ES" altLang="zh-CN" sz="1800" dirty="0"/>
          </a:p>
          <a:p>
            <a:r>
              <a:rPr lang="es-ES" altLang="zh-CN" sz="2000" dirty="0"/>
              <a:t>AKMA-CT [</a:t>
            </a:r>
            <a:r>
              <a:rPr lang="en-GB" altLang="zh-CN" sz="2000" i="1" dirty="0"/>
              <a:t>Authentication and key management for applications based on 3GPP credential in 5G</a:t>
            </a:r>
            <a:r>
              <a:rPr lang="es-ES" altLang="zh-CN" sz="2000" dirty="0"/>
              <a:t>]</a:t>
            </a:r>
          </a:p>
          <a:p>
            <a:pPr lvl="1"/>
            <a:r>
              <a:rPr lang="en-US" altLang="zh-CN" sz="1800" dirty="0"/>
              <a:t>Corrections to UE ID provided to the AF during AKMA Application Key Request. SUPI shall not be exposed to external AF, and GPSI will not be provided to the AF if the “indication of UE ID not needed” is set to “true” </a:t>
            </a:r>
            <a:endParaRPr lang="en-GB" altLang="zh-CN" sz="1800" dirty="0"/>
          </a:p>
          <a:p>
            <a:r>
              <a:rPr lang="es-ES" altLang="zh-CN" sz="2000" dirty="0">
                <a:solidFill>
                  <a:prstClr val="black"/>
                </a:solidFill>
              </a:rPr>
              <a:t>EDGEAPP [</a:t>
            </a:r>
            <a:r>
              <a:rPr lang="en-GB" altLang="zh-CN" sz="2000" i="1" dirty="0">
                <a:solidFill>
                  <a:prstClr val="black"/>
                </a:solidFill>
              </a:rPr>
              <a:t>CT aspects for Enabling Edge Applications</a:t>
            </a:r>
            <a:r>
              <a:rPr lang="es-ES" altLang="zh-CN" sz="2000" dirty="0">
                <a:solidFill>
                  <a:prstClr val="black"/>
                </a:solidFill>
              </a:rPr>
              <a:t>]</a:t>
            </a:r>
            <a:endParaRPr lang="es-ES" altLang="zh-CN" sz="2000" dirty="0">
              <a:solidFill>
                <a:srgbClr val="2A6EA8"/>
              </a:solidFill>
            </a:endParaRPr>
          </a:p>
          <a:p>
            <a:pPr lvl="1">
              <a:spcAft>
                <a:spcPts val="0"/>
              </a:spcAft>
              <a:tabLst>
                <a:tab pos="1980565" algn="l"/>
              </a:tabLst>
            </a:pPr>
            <a:r>
              <a:rPr lang="en-US" altLang="zh-CN" sz="1800" dirty="0">
                <a:solidFill>
                  <a:prstClr val="black"/>
                </a:solidFill>
              </a:rPr>
              <a:t>Completion of AF specific UE Id retrieval (mainly on user consent management and notification URIs)</a:t>
            </a:r>
            <a:endParaRPr lang="en-GB" altLang="zh-CN" sz="1800" dirty="0">
              <a:solidFill>
                <a:prstClr val="black"/>
              </a:solidFill>
            </a:endParaRPr>
          </a:p>
          <a:p>
            <a:pPr lvl="1">
              <a:spcAft>
                <a:spcPts val="0"/>
              </a:spcAft>
              <a:tabLst>
                <a:tab pos="1980565" algn="l"/>
              </a:tabLst>
            </a:pPr>
            <a:r>
              <a:rPr lang="en-US" altLang="zh-CN" sz="1800" dirty="0">
                <a:solidFill>
                  <a:prstClr val="black"/>
                </a:solidFill>
              </a:rPr>
              <a:t>Various essential corrections to the EES/ECS APIs (e.g. attribute name, presence condition, cardinality, status code in responses, etc.) </a:t>
            </a:r>
          </a:p>
          <a:p>
            <a:pPr lvl="1">
              <a:spcAft>
                <a:spcPts val="0"/>
              </a:spcAft>
              <a:tabLst>
                <a:tab pos="1980565" algn="l"/>
              </a:tabLst>
            </a:pPr>
            <a:r>
              <a:rPr lang="en-US" altLang="zh-CN" sz="1800" dirty="0">
                <a:solidFill>
                  <a:prstClr val="black"/>
                </a:solidFill>
              </a:rPr>
              <a:t>An LS is sent to SA6 asking for further clarification on </a:t>
            </a:r>
            <a:r>
              <a:rPr lang="en-GB" altLang="zh-CN" sz="1800" dirty="0">
                <a:solidFill>
                  <a:prstClr val="black"/>
                </a:solidFill>
              </a:rPr>
              <a:t>usage of EAS type in EAS Profile</a:t>
            </a:r>
            <a:endParaRPr lang="en-US" altLang="zh-CN" sz="1800" dirty="0">
              <a:solidFill>
                <a:prstClr val="black"/>
              </a:solidFill>
            </a:endParaRPr>
          </a:p>
          <a:p>
            <a:r>
              <a:rPr lang="es-ES" altLang="zh-CN" sz="2000" dirty="0"/>
              <a:t>TEI17_DCAMP [</a:t>
            </a:r>
            <a:r>
              <a:rPr lang="en-GB" altLang="zh-CN" sz="2000" i="1" dirty="0"/>
              <a:t>CT aspects on Dynamically Changing AM Policies in the 5GC</a:t>
            </a:r>
            <a:r>
              <a:rPr lang="es-ES" altLang="zh-CN" sz="2000" dirty="0"/>
              <a:t>]</a:t>
            </a:r>
          </a:p>
          <a:p>
            <a:pPr lvl="1"/>
            <a:r>
              <a:rPr lang="en-US" altLang="zh-CN" sz="1800" dirty="0"/>
              <a:t>Support of multiple S-NSSAI and DNN pairs to align with the </a:t>
            </a:r>
            <a:r>
              <a:rPr lang="en-US" altLang="zh-CN" sz="1800" dirty="0" err="1"/>
              <a:t>OpenAPI</a:t>
            </a:r>
            <a:r>
              <a:rPr lang="en-US" altLang="zh-CN" sz="1800" dirty="0"/>
              <a:t> file</a:t>
            </a:r>
          </a:p>
          <a:p>
            <a:pPr lvl="1">
              <a:spcAft>
                <a:spcPts val="0"/>
              </a:spcAft>
            </a:pPr>
            <a:r>
              <a:rPr lang="es-ES" altLang="zh-CN" sz="1800" dirty="0">
                <a:solidFill>
                  <a:prstClr val="black"/>
                </a:solidFill>
              </a:rPr>
              <a:t>Other miscellaneous changes (e.g. </a:t>
            </a:r>
            <a:r>
              <a:rPr lang="en-US" altLang="zh-CN" sz="1800" dirty="0"/>
              <a:t>attribute names, data types, cardinality of some attributes</a:t>
            </a:r>
            <a:r>
              <a:rPr lang="es-ES" altLang="zh-CN" sz="1800" dirty="0">
                <a:solidFill>
                  <a:prstClr val="black"/>
                </a:solidFill>
              </a:rPr>
              <a:t>, etc.)</a:t>
            </a:r>
            <a:r>
              <a:rPr lang="en-GB" altLang="zh-CN" sz="1800" dirty="0">
                <a:solidFill>
                  <a:prstClr val="black"/>
                </a:solidFill>
              </a:rPr>
              <a:t> </a:t>
            </a:r>
            <a:endParaRPr lang="es-ES" altLang="zh-CN" sz="1800" dirty="0">
              <a:solidFill>
                <a:prstClr val="black"/>
              </a:solidFill>
            </a:endParaRPr>
          </a:p>
          <a:p>
            <a:pPr marL="457200" lvl="1" indent="0">
              <a:spcAft>
                <a:spcPts val="600"/>
              </a:spcAft>
              <a:buNone/>
            </a:pPr>
            <a:endParaRPr lang="en-GB" altLang="zh-CN" sz="1800" dirty="0">
              <a:solidFill>
                <a:prstClr val="black"/>
              </a:solidFill>
            </a:endParaRPr>
          </a:p>
          <a:p>
            <a:pPr lvl="1"/>
            <a:endParaRPr lang="en-GB" altLang="zh-CN" sz="1800" dirty="0"/>
          </a:p>
        </p:txBody>
      </p:sp>
    </p:spTree>
    <p:extLst>
      <p:ext uri="{BB962C8B-B14F-4D97-AF65-F5344CB8AC3E}">
        <p14:creationId xmlns:p14="http://schemas.microsoft.com/office/powerpoint/2010/main" val="130981210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                              (2/4)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s-ES" altLang="zh-CN" sz="2000" dirty="0">
                <a:solidFill>
                  <a:prstClr val="black"/>
                </a:solidFill>
              </a:rPr>
              <a:t>IIoT [</a:t>
            </a:r>
            <a:r>
              <a:rPr lang="en-US" altLang="zh-CN" sz="2000" i="1" dirty="0">
                <a:solidFill>
                  <a:prstClr val="black"/>
                </a:solidFill>
              </a:rPr>
              <a:t>CT aspects of support of enhanced Industrial </a:t>
            </a:r>
            <a:r>
              <a:rPr lang="en-US" altLang="zh-CN" sz="2000" i="1" dirty="0" err="1">
                <a:solidFill>
                  <a:prstClr val="black"/>
                </a:solidFill>
              </a:rPr>
              <a:t>IoT</a:t>
            </a:r>
            <a:r>
              <a:rPr lang="es-ES" altLang="zh-CN" sz="2000" dirty="0">
                <a:solidFill>
                  <a:prstClr val="black"/>
                </a:solidFill>
              </a:rPr>
              <a:t>]</a:t>
            </a:r>
          </a:p>
          <a:p>
            <a:pPr lvl="1"/>
            <a:r>
              <a:rPr lang="en-US" altLang="zh-CN" sz="1800" dirty="0">
                <a:solidFill>
                  <a:prstClr val="black"/>
                </a:solidFill>
              </a:rPr>
              <a:t>Support of multiple </a:t>
            </a:r>
            <a:r>
              <a:rPr lang="en-GB" altLang="zh-CN" sz="1800" dirty="0">
                <a:solidFill>
                  <a:prstClr val="black"/>
                </a:solidFill>
              </a:rPr>
              <a:t>Ethernet flows in </a:t>
            </a:r>
            <a:r>
              <a:rPr lang="en-GB" altLang="zh-CN" sz="1800" dirty="0" err="1">
                <a:solidFill>
                  <a:prstClr val="black"/>
                </a:solidFill>
              </a:rPr>
              <a:t>Ntsctsf_QoSandTSCAssistance</a:t>
            </a:r>
            <a:r>
              <a:rPr lang="en-GB" altLang="zh-CN" sz="1800" dirty="0">
                <a:solidFill>
                  <a:prstClr val="black"/>
                </a:solidFill>
              </a:rPr>
              <a:t> API</a:t>
            </a:r>
            <a:endParaRPr lang="en-US" altLang="zh-CN" sz="1800" dirty="0">
              <a:solidFill>
                <a:prstClr val="black"/>
              </a:solidFill>
            </a:endParaRPr>
          </a:p>
          <a:p>
            <a:pPr lvl="1"/>
            <a:r>
              <a:rPr lang="en-US" altLang="zh-CN" sz="1800" dirty="0">
                <a:solidFill>
                  <a:prstClr val="black"/>
                </a:solidFill>
              </a:rPr>
              <a:t>An outgoing LS is sent to SA2</a:t>
            </a:r>
            <a:r>
              <a:rPr lang="en-GB" altLang="zh-CN" sz="1800" dirty="0"/>
              <a:t> on further clarification</a:t>
            </a:r>
            <a:r>
              <a:rPr lang="en-US" altLang="zh-CN" sz="1800" dirty="0">
                <a:solidFill>
                  <a:prstClr val="black"/>
                </a:solidFill>
              </a:rPr>
              <a:t> about the scenario and possible solution(s) on </a:t>
            </a:r>
            <a:r>
              <a:rPr lang="en-GB" altLang="zh-CN" sz="1800" dirty="0">
                <a:solidFill>
                  <a:prstClr val="black"/>
                </a:solidFill>
              </a:rPr>
              <a:t>AF updates the required QoS from normal QoS requirement into time sensitive QoS requirement</a:t>
            </a:r>
            <a:endParaRPr lang="en-US" altLang="zh-CN" sz="1800" dirty="0">
              <a:solidFill>
                <a:prstClr val="black"/>
              </a:solidFill>
            </a:endParaRPr>
          </a:p>
          <a:p>
            <a:r>
              <a:rPr lang="en-GB" altLang="zh-CN" sz="2000" dirty="0" err="1">
                <a:solidFill>
                  <a:prstClr val="black"/>
                </a:solidFill>
              </a:rPr>
              <a:t>eNPN</a:t>
            </a:r>
            <a:r>
              <a:rPr lang="en-GB" altLang="zh-CN" sz="2000" dirty="0">
                <a:solidFill>
                  <a:prstClr val="black"/>
                </a:solidFill>
              </a:rPr>
              <a:t> [</a:t>
            </a:r>
            <a:r>
              <a:rPr lang="en-US" altLang="zh-CN" sz="2000" i="1" dirty="0">
                <a:solidFill>
                  <a:prstClr val="black"/>
                </a:solidFill>
              </a:rPr>
              <a:t>CT aspects of Enhanced support of Non-Public Networks</a:t>
            </a:r>
            <a:r>
              <a:rPr lang="en-GB" altLang="zh-CN" sz="2000" dirty="0">
                <a:solidFill>
                  <a:prstClr val="black"/>
                </a:solidFill>
              </a:rPr>
              <a:t>]</a:t>
            </a:r>
            <a:endParaRPr lang="es-ES" altLang="zh-CN" sz="2000" dirty="0">
              <a:solidFill>
                <a:prstClr val="black"/>
              </a:solidFill>
            </a:endParaRPr>
          </a:p>
          <a:p>
            <a:pPr lvl="1">
              <a:spcAft>
                <a:spcPts val="0"/>
              </a:spcAft>
            </a:pPr>
            <a:r>
              <a:rPr lang="en-US" altLang="zh-CN" sz="1800" dirty="0">
                <a:solidFill>
                  <a:prstClr val="black"/>
                </a:solidFill>
              </a:rPr>
              <a:t>Support of SNPN Identifier</a:t>
            </a:r>
          </a:p>
          <a:p>
            <a:r>
              <a:rPr lang="en-GB" altLang="zh-CN" sz="2000" dirty="0">
                <a:solidFill>
                  <a:prstClr val="black"/>
                </a:solidFill>
              </a:rPr>
              <a:t>ID_UAS [</a:t>
            </a:r>
            <a:r>
              <a:rPr lang="en-US" altLang="zh-CN" sz="2000" i="1" dirty="0">
                <a:solidFill>
                  <a:prstClr val="black"/>
                </a:solidFill>
              </a:rPr>
              <a:t>CT aspects for Support of </a:t>
            </a:r>
            <a:r>
              <a:rPr lang="en-US" altLang="zh-CN" sz="2000" i="1" dirty="0" err="1">
                <a:solidFill>
                  <a:prstClr val="black"/>
                </a:solidFill>
              </a:rPr>
              <a:t>Uncrewed</a:t>
            </a:r>
            <a:r>
              <a:rPr lang="en-US" altLang="zh-CN" sz="2000" i="1" dirty="0">
                <a:solidFill>
                  <a:prstClr val="black"/>
                </a:solidFill>
              </a:rPr>
              <a:t> Aerial Systems Connectivity, Identification, and Tracking</a:t>
            </a:r>
            <a:r>
              <a:rPr lang="en-GB" altLang="zh-CN" sz="2000" dirty="0">
                <a:solidFill>
                  <a:prstClr val="black"/>
                </a:solidFill>
              </a:rPr>
              <a:t>]</a:t>
            </a:r>
            <a:endParaRPr lang="es-ES" altLang="zh-CN" sz="2000" dirty="0">
              <a:solidFill>
                <a:prstClr val="black"/>
              </a:solidFill>
            </a:endParaRPr>
          </a:p>
          <a:p>
            <a:pPr lvl="1">
              <a:spcAft>
                <a:spcPts val="0"/>
              </a:spcAft>
            </a:pPr>
            <a:r>
              <a:rPr lang="en-US" altLang="zh-CN" sz="1800" dirty="0">
                <a:solidFill>
                  <a:prstClr val="black"/>
                </a:solidFill>
              </a:rPr>
              <a:t>DN Authorization Profile Index and DN authorized Session AMBR are included during UAV authentication and authorization response</a:t>
            </a:r>
          </a:p>
          <a:p>
            <a:pPr lvl="1">
              <a:spcAft>
                <a:spcPts val="0"/>
              </a:spcAft>
            </a:pPr>
            <a:r>
              <a:rPr lang="en-US" altLang="zh-CN" sz="1800" dirty="0">
                <a:solidFill>
                  <a:prstClr val="black"/>
                </a:solidFill>
              </a:rPr>
              <a:t>Support </a:t>
            </a:r>
            <a:r>
              <a:rPr lang="es-ES" altLang="zh-CN" sz="1800" dirty="0">
                <a:solidFill>
                  <a:prstClr val="black"/>
                </a:solidFill>
              </a:rPr>
              <a:t>of AA payload type in </a:t>
            </a:r>
            <a:r>
              <a:rPr lang="en-GB" altLang="zh-CN" sz="1800" dirty="0">
                <a:solidFill>
                  <a:prstClr val="black"/>
                </a:solidFill>
              </a:rPr>
              <a:t>UUAA and C2 authorization procedures</a:t>
            </a:r>
            <a:endParaRPr lang="es-ES" altLang="zh-CN" sz="1800" dirty="0">
              <a:solidFill>
                <a:prstClr val="black"/>
              </a:solidFill>
            </a:endParaRPr>
          </a:p>
          <a:p>
            <a:r>
              <a:rPr lang="en-GB" altLang="zh-CN" sz="2000" dirty="0">
                <a:solidFill>
                  <a:prstClr val="black"/>
                </a:solidFill>
              </a:rPr>
              <a:t>eEDGE_5GC [</a:t>
            </a:r>
            <a:r>
              <a:rPr lang="en-US" altLang="zh-CN" sz="2000" i="1" dirty="0">
                <a:solidFill>
                  <a:prstClr val="black"/>
                </a:solidFill>
              </a:rPr>
              <a:t>CT Aspects of 5G </a:t>
            </a:r>
            <a:r>
              <a:rPr lang="en-US" altLang="zh-CN" sz="2000" i="1" dirty="0" err="1">
                <a:solidFill>
                  <a:prstClr val="black"/>
                </a:solidFill>
              </a:rPr>
              <a:t>eEDGE</a:t>
            </a:r>
            <a:r>
              <a:rPr lang="en-GB" altLang="zh-CN" sz="2000" dirty="0">
                <a:solidFill>
                  <a:prstClr val="black"/>
                </a:solidFill>
              </a:rPr>
              <a:t>]</a:t>
            </a:r>
            <a:endParaRPr lang="es-ES" altLang="zh-CN" sz="2000" dirty="0">
              <a:solidFill>
                <a:prstClr val="black"/>
              </a:solidFill>
            </a:endParaRPr>
          </a:p>
          <a:p>
            <a:pPr lvl="1"/>
            <a:r>
              <a:rPr lang="en-US" altLang="zh-CN" sz="1800" dirty="0">
                <a:solidFill>
                  <a:prstClr val="black"/>
                </a:solidFill>
              </a:rPr>
              <a:t>Correction on data type within HTTP GET response </a:t>
            </a:r>
            <a:r>
              <a:rPr lang="en-GB" altLang="zh-CN" sz="1800" dirty="0">
                <a:solidFill>
                  <a:prstClr val="black"/>
                </a:solidFill>
              </a:rPr>
              <a:t>during EAS deployment information retrieval procedure</a:t>
            </a:r>
            <a:endParaRPr lang="en-US" altLang="zh-CN" sz="1800" dirty="0">
              <a:solidFill>
                <a:prstClr val="black"/>
              </a:solidFill>
            </a:endParaRPr>
          </a:p>
          <a:p>
            <a:pPr marL="457200" lvl="1" indent="0">
              <a:buNone/>
            </a:pPr>
            <a:endParaRPr lang="en-US" altLang="zh-CN" sz="1800" dirty="0"/>
          </a:p>
        </p:txBody>
      </p:sp>
    </p:spTree>
    <p:extLst>
      <p:ext uri="{BB962C8B-B14F-4D97-AF65-F5344CB8AC3E}">
        <p14:creationId xmlns:p14="http://schemas.microsoft.com/office/powerpoint/2010/main" val="190766830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                              (3/4)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300370" y="1788974"/>
            <a:ext cx="11183176" cy="4539712"/>
          </a:xfrm>
        </p:spPr>
        <p:txBody>
          <a:bodyPr/>
          <a:lstStyle/>
          <a:p>
            <a:r>
              <a:rPr lang="en-GB" altLang="zh-CN" sz="2000" dirty="0">
                <a:solidFill>
                  <a:prstClr val="black"/>
                </a:solidFill>
              </a:rPr>
              <a:t>5G_P</a:t>
            </a:r>
            <a:r>
              <a:rPr lang="en-US" altLang="zh-CN" sz="2000" dirty="0" err="1">
                <a:solidFill>
                  <a:prstClr val="black"/>
                </a:solidFill>
              </a:rPr>
              <a:t>roSe</a:t>
            </a:r>
            <a:r>
              <a:rPr lang="en-US" altLang="zh-CN" sz="2000" dirty="0">
                <a:solidFill>
                  <a:prstClr val="black"/>
                </a:solidFill>
              </a:rPr>
              <a:t> [</a:t>
            </a:r>
            <a:r>
              <a:rPr lang="en-US" altLang="zh-CN" sz="2000" i="1" dirty="0">
                <a:solidFill>
                  <a:prstClr val="black"/>
                </a:solidFill>
              </a:rPr>
              <a:t>CT aspects of proximity based services in 5GS</a:t>
            </a:r>
            <a:r>
              <a:rPr lang="en-US" altLang="zh-CN" sz="2000" dirty="0">
                <a:solidFill>
                  <a:prstClr val="black"/>
                </a:solidFill>
              </a:rPr>
              <a:t>]</a:t>
            </a:r>
            <a:endParaRPr lang="es-ES" altLang="zh-CN" sz="2000" dirty="0">
              <a:solidFill>
                <a:prstClr val="black"/>
              </a:solidFill>
            </a:endParaRPr>
          </a:p>
          <a:p>
            <a:pPr lvl="1">
              <a:spcAft>
                <a:spcPts val="0"/>
              </a:spcAft>
            </a:pPr>
            <a:r>
              <a:rPr lang="en-GB" altLang="zh-CN" sz="1800" dirty="0"/>
              <a:t>Corrections on </a:t>
            </a:r>
            <a:r>
              <a:rPr lang="en-US" altLang="zh-CN" sz="1800" dirty="0"/>
              <a:t>data types and API of </a:t>
            </a:r>
            <a:r>
              <a:rPr lang="en-US" altLang="zh-CN" sz="1800" dirty="0" err="1"/>
              <a:t>Naf_ProSe</a:t>
            </a:r>
            <a:r>
              <a:rPr lang="en-US" altLang="zh-CN" sz="1800" dirty="0"/>
              <a:t> service</a:t>
            </a:r>
          </a:p>
          <a:p>
            <a:pPr lvl="1">
              <a:spcAft>
                <a:spcPts val="0"/>
              </a:spcAft>
            </a:pPr>
            <a:r>
              <a:rPr lang="en-US" altLang="zh-CN" sz="1800" dirty="0"/>
              <a:t>An LS is sent to SA2 asking for further clarifications on the dedicated DNN for 5G </a:t>
            </a:r>
            <a:r>
              <a:rPr lang="en-US" altLang="zh-CN" sz="1800" dirty="0" err="1"/>
              <a:t>ProSe</a:t>
            </a:r>
            <a:r>
              <a:rPr lang="en-US" altLang="zh-CN" sz="1800" dirty="0"/>
              <a:t> L3 UE-to-Network Relay connectivity</a:t>
            </a:r>
            <a:endParaRPr lang="es-ES" altLang="zh-CN" sz="1800" dirty="0"/>
          </a:p>
          <a:p>
            <a:r>
              <a:rPr lang="en-GB" altLang="zh-CN" sz="2000" dirty="0"/>
              <a:t>eNA_Ph2 </a:t>
            </a:r>
            <a:r>
              <a:rPr lang="en-GB" altLang="zh-CN" sz="2000" dirty="0">
                <a:solidFill>
                  <a:prstClr val="black"/>
                </a:solidFill>
              </a:rPr>
              <a:t>[</a:t>
            </a:r>
            <a:r>
              <a:rPr lang="en-GB" altLang="zh-CN" sz="2000" i="1" dirty="0">
                <a:solidFill>
                  <a:prstClr val="black"/>
                </a:solidFill>
              </a:rPr>
              <a:t>Enablers for Network Automation for 5G - phase 2</a:t>
            </a:r>
            <a:r>
              <a:rPr lang="en-GB" altLang="zh-CN" sz="2000" dirty="0">
                <a:solidFill>
                  <a:prstClr val="black"/>
                </a:solidFill>
              </a:rPr>
              <a:t>]</a:t>
            </a:r>
          </a:p>
          <a:p>
            <a:pPr lvl="1"/>
            <a:r>
              <a:rPr lang="en-US" altLang="zh-CN" sz="1800" dirty="0"/>
              <a:t>Introduction of time stamps provided by NWDAF/DCCF/ADRF/MFAF during data and/or analytics notification procedures, in order to align with stage 2 further requirements</a:t>
            </a:r>
          </a:p>
          <a:p>
            <a:pPr lvl="1"/>
            <a:r>
              <a:rPr lang="es-ES" altLang="zh-CN" sz="1800" dirty="0">
                <a:solidFill>
                  <a:prstClr val="black"/>
                </a:solidFill>
              </a:rPr>
              <a:t>An LS is sent to SA2 for further clarification about </a:t>
            </a:r>
            <a:r>
              <a:rPr lang="en-GB" altLang="zh-CN" sz="1800" dirty="0">
                <a:solidFill>
                  <a:prstClr val="black"/>
                </a:solidFill>
              </a:rPr>
              <a:t>historical analytics and Slice Load Level Analytics</a:t>
            </a:r>
            <a:endParaRPr lang="en-US" altLang="zh-CN" sz="1800" dirty="0">
              <a:solidFill>
                <a:prstClr val="black"/>
              </a:solidFill>
            </a:endParaRPr>
          </a:p>
          <a:p>
            <a:pPr lvl="1"/>
            <a:r>
              <a:rPr lang="en-US" altLang="zh-CN" sz="1800" dirty="0"/>
              <a:t>Other miscellaneous corrections (e.g. feature names, reference numbers, data types and cardinality of some attributes for </a:t>
            </a:r>
            <a:r>
              <a:rPr lang="en-US" altLang="zh-CN" sz="1800" dirty="0" err="1"/>
              <a:t>Nnwdaf</a:t>
            </a:r>
            <a:r>
              <a:rPr lang="en-US" altLang="zh-CN" sz="1800" dirty="0"/>
              <a:t>/ </a:t>
            </a:r>
            <a:r>
              <a:rPr lang="en-US" altLang="zh-CN" sz="1800" dirty="0" err="1"/>
              <a:t>Ndccf</a:t>
            </a:r>
            <a:r>
              <a:rPr lang="en-US" altLang="zh-CN" sz="1800" dirty="0"/>
              <a:t>/</a:t>
            </a:r>
            <a:r>
              <a:rPr lang="en-US" altLang="zh-CN" sz="1800" dirty="0" err="1"/>
              <a:t>Nadrf</a:t>
            </a:r>
            <a:r>
              <a:rPr lang="en-US" altLang="zh-CN" sz="1800" dirty="0"/>
              <a:t> services)</a:t>
            </a:r>
          </a:p>
          <a:p>
            <a:r>
              <a:rPr lang="en-US" altLang="zh-CN" sz="2000" dirty="0">
                <a:solidFill>
                  <a:prstClr val="black"/>
                </a:solidFill>
              </a:rPr>
              <a:t>5GSAT_ARCH-CT</a:t>
            </a:r>
            <a:r>
              <a:rPr lang="es-ES" altLang="zh-CN" sz="2000" dirty="0">
                <a:solidFill>
                  <a:prstClr val="black"/>
                </a:solidFill>
              </a:rPr>
              <a:t> [</a:t>
            </a:r>
            <a:r>
              <a:rPr lang="en-US" altLang="zh-CN" sz="2000" i="1" dirty="0">
                <a:solidFill>
                  <a:prstClr val="black"/>
                </a:solidFill>
              </a:rPr>
              <a:t>CT aspects of 5GC architecture for satellite networks</a:t>
            </a:r>
            <a:r>
              <a:rPr lang="es-ES" altLang="zh-CN" sz="2000" dirty="0">
                <a:solidFill>
                  <a:prstClr val="black"/>
                </a:solidFill>
              </a:rPr>
              <a:t>]</a:t>
            </a:r>
          </a:p>
          <a:p>
            <a:pPr lvl="1"/>
            <a:r>
              <a:rPr lang="en-GB" altLang="zh-CN" sz="1800" dirty="0">
                <a:solidFill>
                  <a:prstClr val="black"/>
                </a:solidFill>
              </a:rPr>
              <a:t>Correction on Satellite backhaul change report</a:t>
            </a:r>
            <a:endParaRPr lang="es-ES" altLang="zh-CN" sz="1800" dirty="0">
              <a:solidFill>
                <a:prstClr val="black"/>
              </a:solidFill>
            </a:endParaRPr>
          </a:p>
          <a:p>
            <a:pPr lvl="1"/>
            <a:endParaRPr lang="en-US" altLang="zh-CN" sz="1800" dirty="0">
              <a:solidFill>
                <a:prstClr val="black"/>
              </a:solidFill>
            </a:endParaRPr>
          </a:p>
        </p:txBody>
      </p:sp>
    </p:spTree>
    <p:extLst>
      <p:ext uri="{BB962C8B-B14F-4D97-AF65-F5344CB8AC3E}">
        <p14:creationId xmlns:p14="http://schemas.microsoft.com/office/powerpoint/2010/main" val="322016395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360405" y="529314"/>
            <a:ext cx="10515600" cy="1325563"/>
          </a:xfrm>
        </p:spPr>
        <p:txBody>
          <a:bodyPr/>
          <a:lstStyle/>
          <a:p>
            <a:r>
              <a:rPr lang="es-ES" altLang="zh-CN" dirty="0"/>
              <a:t>Release 17 Status                              (4/4)</a:t>
            </a:r>
            <a:endParaRPr lang="es-ES" dirty="0"/>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292133" y="1747785"/>
            <a:ext cx="11183176" cy="4539712"/>
          </a:xfrm>
        </p:spPr>
        <p:txBody>
          <a:bodyPr/>
          <a:lstStyle/>
          <a:p>
            <a:r>
              <a:rPr lang="es-ES" altLang="zh-CN" sz="2000" dirty="0">
                <a:solidFill>
                  <a:prstClr val="black"/>
                </a:solidFill>
              </a:rPr>
              <a:t>NBI17 [</a:t>
            </a:r>
            <a:r>
              <a:rPr lang="en-GB" altLang="zh-CN" sz="2000" i="1" dirty="0">
                <a:solidFill>
                  <a:prstClr val="black"/>
                </a:solidFill>
              </a:rPr>
              <a:t>Enhancements of 3GPP Northbound Interfaces and Application Layer APIs</a:t>
            </a:r>
            <a:r>
              <a:rPr lang="es-ES" altLang="zh-CN" sz="2000" dirty="0">
                <a:solidFill>
                  <a:prstClr val="black"/>
                </a:solidFill>
              </a:rPr>
              <a:t>]</a:t>
            </a:r>
          </a:p>
          <a:p>
            <a:pPr lvl="1"/>
            <a:r>
              <a:rPr lang="es-ES" altLang="zh-CN" sz="1800" dirty="0">
                <a:solidFill>
                  <a:prstClr val="black"/>
                </a:solidFill>
              </a:rPr>
              <a:t>Most CRs are related to align the handling of application errors with other specifications and the addition of missing atributes or status codes </a:t>
            </a:r>
          </a:p>
          <a:p>
            <a:r>
              <a:rPr lang="en-GB" altLang="zh-CN" sz="2000" dirty="0">
                <a:solidFill>
                  <a:prstClr val="black"/>
                </a:solidFill>
              </a:rPr>
              <a:t>5MBS [</a:t>
            </a:r>
            <a:r>
              <a:rPr lang="en-US" altLang="zh-CN" sz="2000" i="1" dirty="0">
                <a:solidFill>
                  <a:prstClr val="black"/>
                </a:solidFill>
              </a:rPr>
              <a:t>CT aspects of the architectural enhancements for 5G multicast-broadcast services</a:t>
            </a:r>
            <a:r>
              <a:rPr lang="en-GB" altLang="zh-CN" sz="2000" dirty="0">
                <a:solidFill>
                  <a:prstClr val="black"/>
                </a:solidFill>
              </a:rPr>
              <a:t>]</a:t>
            </a:r>
            <a:endParaRPr lang="es-ES" altLang="zh-CN" sz="2000" dirty="0">
              <a:solidFill>
                <a:srgbClr val="2A6EA8"/>
              </a:solidFill>
            </a:endParaRPr>
          </a:p>
          <a:p>
            <a:pPr lvl="1">
              <a:spcAft>
                <a:spcPts val="0"/>
              </a:spcAft>
            </a:pPr>
            <a:r>
              <a:rPr lang="en-US" altLang="zh-CN" sz="1800" dirty="0"/>
              <a:t>Most CRs are related to corrections on resources, attributes, data types and cardinalities for MBS PCF APIs, MBSF APIs and the related NEF APIs (e.g. </a:t>
            </a:r>
            <a:r>
              <a:rPr lang="en-US" altLang="zh-CN" sz="1800" dirty="0" err="1"/>
              <a:t>MBSSession</a:t>
            </a:r>
            <a:r>
              <a:rPr lang="en-US" altLang="zh-CN" sz="1800" dirty="0"/>
              <a:t> API)</a:t>
            </a:r>
          </a:p>
          <a:p>
            <a:pPr lvl="1">
              <a:spcAft>
                <a:spcPts val="0"/>
              </a:spcAft>
            </a:pPr>
            <a:r>
              <a:rPr lang="en-US" altLang="zh-CN" sz="1800" dirty="0"/>
              <a:t>Resolution of remaining open issues during </a:t>
            </a:r>
            <a:r>
              <a:rPr lang="en-GB" altLang="zh-CN" sz="1800" dirty="0"/>
              <a:t>MBS Policy Association Establishment and Termination procedures</a:t>
            </a:r>
          </a:p>
          <a:p>
            <a:pPr lvl="1">
              <a:spcAft>
                <a:spcPts val="0"/>
              </a:spcAft>
            </a:pPr>
            <a:r>
              <a:rPr lang="en-GB" altLang="zh-CN" sz="1800" dirty="0"/>
              <a:t>Definition of the remaining necessary descriptions of MBS related signalling procedures in TS 29.513.</a:t>
            </a:r>
          </a:p>
          <a:p>
            <a:r>
              <a:rPr lang="en-GB" altLang="zh-CN" sz="2000" dirty="0">
                <a:solidFill>
                  <a:prstClr val="black"/>
                </a:solidFill>
              </a:rPr>
              <a:t>EVEX [</a:t>
            </a:r>
            <a:r>
              <a:rPr lang="en-US" altLang="zh-CN" sz="2000" i="1" dirty="0">
                <a:solidFill>
                  <a:prstClr val="black"/>
                </a:solidFill>
              </a:rPr>
              <a:t>CT aspects of 5GMS AF Event Exposure</a:t>
            </a:r>
            <a:r>
              <a:rPr lang="en-GB" altLang="zh-CN" sz="2000" dirty="0">
                <a:solidFill>
                  <a:prstClr val="black"/>
                </a:solidFill>
              </a:rPr>
              <a:t>]</a:t>
            </a:r>
            <a:endParaRPr lang="es-ES" altLang="zh-CN" sz="2000" dirty="0">
              <a:solidFill>
                <a:srgbClr val="2A6EA8"/>
              </a:solidFill>
            </a:endParaRPr>
          </a:p>
          <a:p>
            <a:pPr lvl="1">
              <a:spcAft>
                <a:spcPts val="0"/>
              </a:spcAft>
            </a:pPr>
            <a:r>
              <a:rPr lang="fr-FR" altLang="ja-JP" sz="1800" dirty="0">
                <a:solidFill>
                  <a:prstClr val="black"/>
                </a:solidFill>
              </a:rPr>
              <a:t>Completion</a:t>
            </a:r>
            <a:r>
              <a:rPr lang="es-ES" altLang="zh-CN" sz="1800" dirty="0">
                <a:solidFill>
                  <a:prstClr val="black"/>
                </a:solidFill>
              </a:rPr>
              <a:t> of </a:t>
            </a:r>
            <a:r>
              <a:rPr lang="en-GB" altLang="zh-CN" sz="1800" dirty="0">
                <a:solidFill>
                  <a:prstClr val="black"/>
                </a:solidFill>
              </a:rPr>
              <a:t>the Data Access Profile related procedures </a:t>
            </a:r>
          </a:p>
          <a:p>
            <a:pPr lvl="1">
              <a:spcAft>
                <a:spcPts val="0"/>
              </a:spcAft>
            </a:pPr>
            <a:r>
              <a:rPr lang="es-ES" altLang="zh-CN" sz="1800" dirty="0">
                <a:solidFill>
                  <a:prstClr val="black"/>
                </a:solidFill>
              </a:rPr>
              <a:t>Corrections on </a:t>
            </a:r>
            <a:r>
              <a:rPr lang="en-US" altLang="zh-CN" sz="1800" dirty="0">
                <a:solidFill>
                  <a:prstClr val="black"/>
                </a:solidFill>
              </a:rPr>
              <a:t>features</a:t>
            </a:r>
            <a:r>
              <a:rPr lang="zh-CN" altLang="en-US" sz="1800" dirty="0">
                <a:solidFill>
                  <a:prstClr val="black"/>
                </a:solidFill>
              </a:rPr>
              <a:t> </a:t>
            </a:r>
            <a:r>
              <a:rPr lang="en-US" altLang="zh-CN" sz="1800" dirty="0">
                <a:solidFill>
                  <a:prstClr val="black"/>
                </a:solidFill>
              </a:rPr>
              <a:t>and</a:t>
            </a:r>
            <a:r>
              <a:rPr lang="zh-CN" altLang="en-US" sz="1800" dirty="0">
                <a:solidFill>
                  <a:prstClr val="black"/>
                </a:solidFill>
              </a:rPr>
              <a:t> </a:t>
            </a:r>
            <a:r>
              <a:rPr lang="en-US" altLang="zh-CN" sz="1800" dirty="0">
                <a:solidFill>
                  <a:prstClr val="black"/>
                </a:solidFill>
              </a:rPr>
              <a:t>event types of some attributes, etc.</a:t>
            </a:r>
            <a:endParaRPr lang="es-ES" altLang="zh-CN" sz="1800" dirty="0">
              <a:solidFill>
                <a:prstClr val="black"/>
              </a:solidFill>
            </a:endParaRPr>
          </a:p>
          <a:p>
            <a:r>
              <a:rPr lang="es-ES" altLang="zh-CN" sz="2000" dirty="0">
                <a:solidFill>
                  <a:prstClr val="black"/>
                </a:solidFill>
              </a:rPr>
              <a:t>Quite few contributions to enhance functionality &amp; descriptions for different WIs (TEI17 + WI code CRs).</a:t>
            </a:r>
            <a:endParaRPr lang="es-ES" altLang="zh-CN" sz="1800" dirty="0">
              <a:solidFill>
                <a:prstClr val="black"/>
              </a:solidFill>
            </a:endParaRPr>
          </a:p>
          <a:p>
            <a:pPr lvl="1">
              <a:spcAft>
                <a:spcPts val="0"/>
              </a:spcAft>
            </a:pPr>
            <a:endParaRPr lang="es-ES" altLang="zh-CN" sz="1800" dirty="0"/>
          </a:p>
          <a:p>
            <a:pPr lvl="1"/>
            <a:endParaRPr lang="en-GB" altLang="zh-CN" sz="1800" dirty="0">
              <a:solidFill>
                <a:prstClr val="black"/>
              </a:solidFill>
            </a:endParaRPr>
          </a:p>
          <a:p>
            <a:pPr lvl="1"/>
            <a:endParaRPr lang="es-ES" altLang="zh-CN" sz="1800" dirty="0">
              <a:solidFill>
                <a:prstClr val="black"/>
              </a:solidFill>
            </a:endParaRPr>
          </a:p>
          <a:p>
            <a:pPr lvl="1">
              <a:spcAft>
                <a:spcPts val="0"/>
              </a:spcAft>
            </a:pPr>
            <a:endParaRPr lang="es-ES" altLang="zh-CN" sz="1800" dirty="0">
              <a:solidFill>
                <a:prstClr val="black"/>
              </a:solidFill>
            </a:endParaRPr>
          </a:p>
        </p:txBody>
      </p:sp>
    </p:spTree>
    <p:extLst>
      <p:ext uri="{BB962C8B-B14F-4D97-AF65-F5344CB8AC3E}">
        <p14:creationId xmlns:p14="http://schemas.microsoft.com/office/powerpoint/2010/main" val="4049550104"/>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392D1-2C3C-4A36-923D-B59C0EA91869}"/>
              </a:ext>
            </a:extLst>
          </p:cNvPr>
          <p:cNvSpPr>
            <a:spLocks noGrp="1"/>
          </p:cNvSpPr>
          <p:nvPr>
            <p:ph type="title"/>
          </p:nvPr>
        </p:nvSpPr>
        <p:spPr>
          <a:xfrm>
            <a:off x="632254" y="431794"/>
            <a:ext cx="10515600" cy="1325563"/>
          </a:xfrm>
        </p:spPr>
        <p:txBody>
          <a:bodyPr/>
          <a:lstStyle/>
          <a:p>
            <a:r>
              <a:rPr lang="es-ES" dirty="0"/>
              <a:t>Pre-Release 17 Status</a:t>
            </a:r>
          </a:p>
        </p:txBody>
      </p:sp>
      <p:sp>
        <p:nvSpPr>
          <p:cNvPr id="3" name="Content Placeholder 2">
            <a:extLst>
              <a:ext uri="{FF2B5EF4-FFF2-40B4-BE49-F238E27FC236}">
                <a16:creationId xmlns:a16="http://schemas.microsoft.com/office/drawing/2014/main" id="{0E155232-FDB5-4FCF-8D65-33C4D8EB6FAF}"/>
              </a:ext>
            </a:extLst>
          </p:cNvPr>
          <p:cNvSpPr>
            <a:spLocks noGrp="1"/>
          </p:cNvSpPr>
          <p:nvPr>
            <p:ph idx="1"/>
          </p:nvPr>
        </p:nvSpPr>
        <p:spPr>
          <a:xfrm>
            <a:off x="500352" y="1847753"/>
            <a:ext cx="10905999" cy="4245565"/>
          </a:xfrm>
        </p:spPr>
        <p:txBody>
          <a:bodyPr/>
          <a:lstStyle/>
          <a:p>
            <a:r>
              <a:rPr lang="es-ES" sz="2000" dirty="0"/>
              <a:t>No CRs are agreed in pre-Release 15.</a:t>
            </a:r>
          </a:p>
          <a:p>
            <a:r>
              <a:rPr lang="es-ES" sz="2000" dirty="0"/>
              <a:t>8 CRs (Cat. F) are agreed in Release 15, i.e. 1 CR on </a:t>
            </a:r>
            <a:r>
              <a:rPr lang="es-ES" altLang="zh-CN" sz="2000" dirty="0"/>
              <a:t>5GS_Ph1-CT, 6 CRs on CAPIF-CT WI and 1 CR to update the OpenAPI version for Rel-15 impacted API.</a:t>
            </a:r>
          </a:p>
          <a:p>
            <a:r>
              <a:rPr lang="es-ES" altLang="zh-CN" sz="2000" dirty="0"/>
              <a:t>6 CRs (Cat. F) are agreed in Release 16, i.e. </a:t>
            </a:r>
          </a:p>
          <a:p>
            <a:pPr lvl="1"/>
            <a:r>
              <a:rPr lang="es-ES" altLang="zh-CN" sz="1800" dirty="0"/>
              <a:t>1 CR under 5G_eLCS WI to correct t</a:t>
            </a:r>
            <a:r>
              <a:rPr lang="en-US" altLang="zh-CN" sz="1800" dirty="0"/>
              <a:t>he minimum items in the GET response of NEF </a:t>
            </a:r>
            <a:r>
              <a:rPr lang="en-US" altLang="zh-CN" sz="1800" dirty="0" err="1"/>
              <a:t>LpiParametersProvision</a:t>
            </a:r>
            <a:r>
              <a:rPr lang="en-US" altLang="zh-CN" sz="1800" dirty="0"/>
              <a:t> API</a:t>
            </a:r>
            <a:endParaRPr lang="es-ES" altLang="zh-CN" sz="1800" dirty="0"/>
          </a:p>
          <a:p>
            <a:pPr lvl="1"/>
            <a:r>
              <a:rPr lang="es-ES" altLang="zh-CN" sz="1800" dirty="0"/>
              <a:t>1 CR under 5G_URLLC WI to correct the </a:t>
            </a:r>
            <a:r>
              <a:rPr lang="en-US" altLang="zh-CN" sz="1800" dirty="0"/>
              <a:t>attribute name of policy control request trigger</a:t>
            </a:r>
            <a:endParaRPr lang="es-ES" altLang="zh-CN" sz="1800" dirty="0"/>
          </a:p>
          <a:p>
            <a:pPr lvl="1"/>
            <a:r>
              <a:rPr lang="es-ES" altLang="zh-CN" sz="1800" dirty="0"/>
              <a:t>1 CR under eNAPIs WI to add 204 status code </a:t>
            </a:r>
            <a:r>
              <a:rPr lang="es-ES" altLang="zh-CN" sz="1800" dirty="0" err="1"/>
              <a:t>for</a:t>
            </a:r>
            <a:r>
              <a:rPr lang="es-ES" altLang="zh-CN" sz="1800" dirty="0"/>
              <a:t> </a:t>
            </a:r>
            <a:r>
              <a:rPr lang="es-ES" altLang="zh-CN" sz="1800" dirty="0" err="1"/>
              <a:t>resource</a:t>
            </a:r>
            <a:r>
              <a:rPr lang="es-ES" altLang="zh-CN" sz="1800" dirty="0"/>
              <a:t> </a:t>
            </a:r>
            <a:r>
              <a:rPr lang="es-ES" altLang="zh-CN" sz="1800" dirty="0" err="1"/>
              <a:t>modification</a:t>
            </a:r>
            <a:r>
              <a:rPr lang="es-ES" altLang="zh-CN" sz="1800" dirty="0"/>
              <a:t> </a:t>
            </a:r>
            <a:r>
              <a:rPr lang="es-ES" altLang="zh-CN" sz="1800" dirty="0" err="1"/>
              <a:t>procedures</a:t>
            </a:r>
            <a:r>
              <a:rPr lang="es-ES" altLang="zh-CN" sz="1800" dirty="0"/>
              <a:t> and remove 3XX status </a:t>
            </a:r>
            <a:r>
              <a:rPr lang="es-ES" altLang="zh-CN" sz="1800" dirty="0" err="1"/>
              <a:t>codes</a:t>
            </a:r>
            <a:r>
              <a:rPr lang="es-ES" altLang="zh-CN" sz="1800" dirty="0"/>
              <a:t> </a:t>
            </a:r>
            <a:r>
              <a:rPr lang="es-ES" altLang="zh-CN" sz="1800" dirty="0" err="1"/>
              <a:t>for</a:t>
            </a:r>
            <a:r>
              <a:rPr lang="es-ES" altLang="zh-CN" sz="1800" dirty="0"/>
              <a:t> </a:t>
            </a:r>
            <a:r>
              <a:rPr lang="es-ES" altLang="zh-CN" sz="1800" dirty="0" err="1"/>
              <a:t>the</a:t>
            </a:r>
            <a:r>
              <a:rPr lang="en-US" altLang="zh-CN" sz="1800" dirty="0"/>
              <a:t> NEF </a:t>
            </a:r>
            <a:r>
              <a:rPr lang="en-GB" altLang="zh-CN" sz="1800" dirty="0" err="1"/>
              <a:t>ServiceParameter</a:t>
            </a:r>
            <a:r>
              <a:rPr lang="en-GB" altLang="zh-CN" sz="1800" dirty="0"/>
              <a:t> API</a:t>
            </a:r>
            <a:endParaRPr lang="es-ES" altLang="zh-CN" sz="1800" dirty="0"/>
          </a:p>
          <a:p>
            <a:pPr lvl="1"/>
            <a:r>
              <a:rPr lang="es-ES" altLang="zh-CN" sz="1800" dirty="0"/>
              <a:t>1CR under SEAL WI to correct </a:t>
            </a:r>
            <a:r>
              <a:rPr lang="en-US" altLang="zh-CN" sz="1800" dirty="0"/>
              <a:t>presence and cardinality related issues within the </a:t>
            </a:r>
            <a:r>
              <a:rPr lang="en-US" altLang="zh-CN" sz="1800" dirty="0" err="1"/>
              <a:t>SS_NetworkResourceAdaptation</a:t>
            </a:r>
            <a:r>
              <a:rPr lang="en-US" altLang="zh-CN" sz="1800" dirty="0"/>
              <a:t> API</a:t>
            </a:r>
          </a:p>
          <a:p>
            <a:pPr lvl="1"/>
            <a:r>
              <a:rPr lang="en-US" altLang="zh-CN" sz="1800" dirty="0"/>
              <a:t>2 CRs under TEI16 WI to update the </a:t>
            </a:r>
            <a:r>
              <a:rPr lang="en-US" altLang="zh-CN" sz="1800" dirty="0" err="1"/>
              <a:t>OpenAPI</a:t>
            </a:r>
            <a:r>
              <a:rPr lang="en-US" altLang="zh-CN" sz="1800" dirty="0"/>
              <a:t> version for Rel-16 impacted APIs.</a:t>
            </a:r>
            <a:endParaRPr lang="es-ES" altLang="zh-CN" sz="1800" dirty="0"/>
          </a:p>
          <a:p>
            <a:r>
              <a:rPr lang="es-ES" altLang="zh-CN" sz="2000" dirty="0"/>
              <a:t>Corrections not considered as FASMO </a:t>
            </a:r>
            <a:r>
              <a:rPr lang="es-ES" altLang="zh-CN" sz="2000" dirty="0" err="1"/>
              <a:t>were</a:t>
            </a:r>
            <a:r>
              <a:rPr lang="es-ES" altLang="zh-CN" sz="2000" dirty="0"/>
              <a:t> moved to further releases.</a:t>
            </a:r>
            <a:endParaRPr lang="es-ES" altLang="zh-CN" dirty="0"/>
          </a:p>
          <a:p>
            <a:endParaRPr lang="es-ES" dirty="0"/>
          </a:p>
          <a:p>
            <a:pPr lvl="1"/>
            <a:endParaRPr lang="es-ES" dirty="0"/>
          </a:p>
          <a:p>
            <a:pPr marL="457200" lvl="1" indent="0">
              <a:buNone/>
            </a:pPr>
            <a:endParaRPr lang="es-ES" dirty="0"/>
          </a:p>
          <a:p>
            <a:pPr marL="457200" lvl="1" indent="0">
              <a:buNone/>
            </a:pPr>
            <a:endParaRPr lang="es-ES" dirty="0"/>
          </a:p>
          <a:p>
            <a:pPr marL="0" indent="0">
              <a:buNone/>
            </a:pPr>
            <a:endParaRPr lang="es-ES" dirty="0"/>
          </a:p>
        </p:txBody>
      </p:sp>
    </p:spTree>
    <p:extLst>
      <p:ext uri="{BB962C8B-B14F-4D97-AF65-F5344CB8AC3E}">
        <p14:creationId xmlns:p14="http://schemas.microsoft.com/office/powerpoint/2010/main" val="337928408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49875" y="500062"/>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None</a:t>
            </a:r>
          </a:p>
          <a:p>
            <a:pPr marL="0" indent="0">
              <a:buNone/>
            </a:pPr>
            <a:endParaRPr lang="en-US" dirty="0"/>
          </a:p>
        </p:txBody>
      </p:sp>
    </p:spTree>
    <p:extLst>
      <p:ext uri="{BB962C8B-B14F-4D97-AF65-F5344CB8AC3E}">
        <p14:creationId xmlns:p14="http://schemas.microsoft.com/office/powerpoint/2010/main" val="138043191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605513" y="405925"/>
            <a:ext cx="10515600" cy="1325563"/>
          </a:xfrm>
        </p:spPr>
        <p:txBody>
          <a:bodyPr/>
          <a:lstStyle/>
          <a:p>
            <a:r>
              <a:rPr lang="en-GB" altLang="en-US" dirty="0"/>
              <a:t>TSG CT WG3 Officials</a:t>
            </a:r>
          </a:p>
        </p:txBody>
      </p:sp>
      <p:sp>
        <p:nvSpPr>
          <p:cNvPr id="4099" name="Content Placeholder 2"/>
          <p:cNvSpPr txBox="1">
            <a:spLocks/>
          </p:cNvSpPr>
          <p:nvPr/>
        </p:nvSpPr>
        <p:spPr bwMode="auto">
          <a:xfrm>
            <a:off x="1993467" y="1979496"/>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248223" y="1979496"/>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248223"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Susana Fernández</a:t>
            </a:r>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2" y="1885679"/>
            <a:ext cx="1198573" cy="1635079"/>
          </a:xfrm>
          <a:prstGeom prst="rect">
            <a:avLst/>
          </a:prstGeom>
        </p:spPr>
      </p:pic>
      <p:pic>
        <p:nvPicPr>
          <p:cNvPr id="11"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6082"/>
          <a:stretch/>
        </p:blipFill>
        <p:spPr>
          <a:xfrm>
            <a:off x="5520588" y="2062247"/>
            <a:ext cx="1161535" cy="1325563"/>
          </a:xfrm>
          <a:prstGeom prst="rect">
            <a:avLst/>
          </a:prstGeom>
        </p:spPr>
      </p:pic>
      <p:sp>
        <p:nvSpPr>
          <p:cNvPr id="12" name="Content Placeholder 2"/>
          <p:cNvSpPr txBox="1">
            <a:spLocks/>
          </p:cNvSpPr>
          <p:nvPr/>
        </p:nvSpPr>
        <p:spPr bwMode="auto">
          <a:xfrm>
            <a:off x="1993467" y="3955551"/>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3" name="图片 12"/>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616495" y="3955551"/>
            <a:ext cx="1193126" cy="1511088"/>
          </a:xfrm>
          <a:prstGeom prst="rect">
            <a:avLst/>
          </a:prstGeom>
        </p:spPr>
      </p:pic>
    </p:spTree>
    <p:extLst>
      <p:ext uri="{BB962C8B-B14F-4D97-AF65-F5344CB8AC3E}">
        <p14:creationId xmlns:p14="http://schemas.microsoft.com/office/powerpoint/2010/main" val="122200643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6308" y="430301"/>
            <a:ext cx="10515600" cy="1325563"/>
          </a:xfrm>
        </p:spPr>
        <p:txBody>
          <a:bodyPr/>
          <a:lstStyle/>
          <a:p>
            <a:r>
              <a:rPr lang="en-US" dirty="0"/>
              <a:t>For Information to CT </a:t>
            </a:r>
          </a:p>
        </p:txBody>
      </p:sp>
      <p:sp>
        <p:nvSpPr>
          <p:cNvPr id="3" name="Espace réservé du contenu 2"/>
          <p:cNvSpPr>
            <a:spLocks noGrp="1"/>
          </p:cNvSpPr>
          <p:nvPr>
            <p:ph idx="1"/>
          </p:nvPr>
        </p:nvSpPr>
        <p:spPr>
          <a:xfrm>
            <a:off x="426308" y="1755864"/>
            <a:ext cx="11172568" cy="4351338"/>
          </a:xfrm>
        </p:spPr>
        <p:txBody>
          <a:bodyPr/>
          <a:lstStyle/>
          <a:p>
            <a:pPr>
              <a:lnSpc>
                <a:spcPct val="80000"/>
              </a:lnSpc>
              <a:defRPr/>
            </a:pPr>
            <a:r>
              <a:rPr lang="en-US" altLang="zh-CN" sz="2400" kern="1000" dirty="0">
                <a:ea typeface="MS PGothic" panose="020B0600070205080204" pitchFamily="34" charset="-128"/>
                <a:cs typeface="Arial" panose="020B0604020202020204" pitchFamily="34" charset="0"/>
              </a:rPr>
              <a:t>CT3 work focused on:</a:t>
            </a:r>
          </a:p>
          <a:p>
            <a:pPr lvl="1">
              <a:lnSpc>
                <a:spcPct val="80000"/>
              </a:lnSpc>
              <a:defRPr/>
            </a:pPr>
            <a:r>
              <a:rPr lang="en-US" altLang="zh-CN" sz="2000" kern="1000" dirty="0">
                <a:ea typeface="MS PGothic" panose="020B0600070205080204" pitchFamily="34" charset="-128"/>
                <a:cs typeface="Arial" panose="020B0604020202020204" pitchFamily="34" charset="0"/>
              </a:rPr>
              <a:t>Agreeing/endorsing revised and new Rel-18 Work Items, starting the specification of Rel-18 Work items</a:t>
            </a:r>
          </a:p>
          <a:p>
            <a:pPr lvl="1">
              <a:lnSpc>
                <a:spcPct val="80000"/>
              </a:lnSpc>
              <a:defRPr/>
            </a:pPr>
            <a:r>
              <a:rPr lang="en-US" altLang="zh-CN" sz="2000" kern="1000" dirty="0">
                <a:ea typeface="MS PGothic" panose="020B0600070205080204" pitchFamily="34" charset="-128"/>
                <a:cs typeface="Arial" panose="020B0604020202020204" pitchFamily="34" charset="0"/>
              </a:rPr>
              <a:t>Continuous corrections on Rel-17 Work Items to align with stage 2 requirement or stage 3 specifications and apply essential corrections</a:t>
            </a:r>
          </a:p>
          <a:p>
            <a:pPr lvl="1">
              <a:lnSpc>
                <a:spcPct val="80000"/>
              </a:lnSpc>
              <a:defRPr/>
            </a:pPr>
            <a:r>
              <a:rPr lang="en-US" altLang="zh-CN" sz="2000" kern="1000" dirty="0">
                <a:ea typeface="MS PGothic" panose="020B0600070205080204" pitchFamily="34" charset="-128"/>
                <a:cs typeface="Arial" panose="020B0604020202020204" pitchFamily="34" charset="0"/>
              </a:rPr>
              <a:t>Essential corrections on Release 16 &amp; Release 15 specifications</a:t>
            </a:r>
          </a:p>
          <a:p>
            <a:pPr>
              <a:lnSpc>
                <a:spcPct val="80000"/>
              </a:lnSpc>
              <a:defRPr/>
            </a:pPr>
            <a:r>
              <a:rPr lang="en-GB" altLang="zh-CN" sz="2400" kern="1000" dirty="0">
                <a:ea typeface="MS PGothic" panose="020B0600070205080204" pitchFamily="34" charset="-128"/>
                <a:cs typeface="Arial" panose="020B0604020202020204" pitchFamily="34" charset="0"/>
              </a:rPr>
              <a:t>CT3-CT4 coordination on WIs impacting both WGs</a:t>
            </a:r>
          </a:p>
          <a:p>
            <a:pPr lvl="1">
              <a:lnSpc>
                <a:spcPct val="80000"/>
              </a:lnSpc>
              <a:defRPr/>
            </a:pPr>
            <a:r>
              <a:rPr lang="en-GB" altLang="zh-CN" sz="2000" kern="1000" dirty="0">
                <a:ea typeface="MS PGothic" panose="020B0600070205080204" pitchFamily="34" charset="-128"/>
                <a:cs typeface="Arial" panose="020B0604020202020204" pitchFamily="34" charset="0"/>
              </a:rPr>
              <a:t>Joint session </a:t>
            </a:r>
            <a:r>
              <a:rPr lang="en-US" altLang="zh-CN" sz="2000" kern="1000" dirty="0">
                <a:ea typeface="MS PGothic" panose="020B0600070205080204" pitchFamily="34" charset="-128"/>
                <a:cs typeface="Arial" panose="020B0604020202020204" pitchFamily="34" charset="0"/>
              </a:rPr>
              <a:t>held </a:t>
            </a:r>
            <a:r>
              <a:rPr lang="en-GB" altLang="zh-CN" sz="2000" kern="1000" dirty="0">
                <a:ea typeface="MS PGothic" panose="020B0600070205080204" pitchFamily="34" charset="-128"/>
                <a:cs typeface="Arial" panose="020B0604020202020204" pitchFamily="34" charset="0"/>
              </a:rPr>
              <a:t>on evening session of Nov. 14</a:t>
            </a:r>
            <a:r>
              <a:rPr lang="en-GB" altLang="zh-CN" sz="2000" kern="1000" baseline="30000" dirty="0">
                <a:ea typeface="MS PGothic" panose="020B0600070205080204" pitchFamily="34" charset="-128"/>
                <a:cs typeface="Arial" panose="020B0604020202020204" pitchFamily="34" charset="0"/>
              </a:rPr>
              <a:t>th</a:t>
            </a:r>
            <a:r>
              <a:rPr lang="en-GB" altLang="zh-CN" sz="2000" kern="1000" dirty="0">
                <a:ea typeface="MS PGothic" panose="020B0600070205080204" pitchFamily="34" charset="-128"/>
                <a:cs typeface="Arial" panose="020B0604020202020204" pitchFamily="34" charset="0"/>
              </a:rPr>
              <a:t>, 2022</a:t>
            </a:r>
          </a:p>
          <a:p>
            <a:pPr lvl="1">
              <a:lnSpc>
                <a:spcPct val="80000"/>
              </a:lnSpc>
              <a:defRPr/>
            </a:pPr>
            <a:r>
              <a:rPr lang="en-GB" altLang="zh-CN" sz="2000" kern="1000" dirty="0">
                <a:ea typeface="MS PGothic" panose="020B0600070205080204" pitchFamily="34" charset="-128"/>
                <a:cs typeface="Arial" panose="020B0604020202020204" pitchFamily="34" charset="0"/>
              </a:rPr>
              <a:t>Discussion and conclusion on two topics:</a:t>
            </a:r>
          </a:p>
          <a:p>
            <a:pPr lvl="2">
              <a:lnSpc>
                <a:spcPct val="80000"/>
              </a:lnSpc>
              <a:defRPr/>
            </a:pPr>
            <a:r>
              <a:rPr lang="en-GB" altLang="zh-CN" sz="1800" kern="1000" dirty="0">
                <a:ea typeface="MS PGothic" panose="020B0600070205080204" pitchFamily="34" charset="-128"/>
                <a:cs typeface="Arial" panose="020B0604020202020204" pitchFamily="34" charset="0"/>
              </a:rPr>
              <a:t>Rel-17 ID_UAS WI : support of </a:t>
            </a:r>
            <a:r>
              <a:rPr lang="en-US" altLang="zh-CN" sz="1800" kern="1000" dirty="0">
                <a:ea typeface="MS PGothic" panose="020B0600070205080204" pitchFamily="34" charset="-128"/>
                <a:cs typeface="Arial" panose="020B0604020202020204" pitchFamily="34" charset="0"/>
              </a:rPr>
              <a:t>AA Payload type indication into UUAA and C2 authorization procedures</a:t>
            </a:r>
          </a:p>
          <a:p>
            <a:pPr lvl="2">
              <a:lnSpc>
                <a:spcPct val="80000"/>
              </a:lnSpc>
              <a:defRPr/>
            </a:pPr>
            <a:r>
              <a:rPr lang="en-GB" altLang="zh-CN" sz="1800" kern="1000" dirty="0">
                <a:ea typeface="MS PGothic" panose="020B0600070205080204" pitchFamily="34" charset="-128"/>
                <a:cs typeface="Arial" panose="020B0604020202020204" pitchFamily="34" charset="0"/>
              </a:rPr>
              <a:t>Rel-18 UEP18 WI: feature (re)negotiation during AMF relocation</a:t>
            </a:r>
            <a:endParaRPr lang="en-US" altLang="zh-CN" sz="2000" kern="1000" dirty="0">
              <a:ea typeface="MS PGothic" panose="020B0600070205080204" pitchFamily="34" charset="-128"/>
              <a:cs typeface="Arial" panose="020B0604020202020204" pitchFamily="34" charset="0"/>
            </a:endParaRPr>
          </a:p>
          <a:p>
            <a:pPr>
              <a:lnSpc>
                <a:spcPct val="80000"/>
              </a:lnSpc>
              <a:defRPr/>
            </a:pPr>
            <a:r>
              <a:rPr lang="en-GB" altLang="zh-CN" sz="2400" kern="1000" dirty="0">
                <a:ea typeface="MS PGothic" panose="020B0600070205080204" pitchFamily="34" charset="-128"/>
                <a:cs typeface="Arial" panose="020B0604020202020204" pitchFamily="34" charset="0"/>
              </a:rPr>
              <a:t>Good and efficient progress in the CT3 F2F meeting</a:t>
            </a:r>
            <a:endParaRPr lang="en-GB" altLang="es-ES" sz="2000" dirty="0">
              <a:ea typeface="宋体" panose="02010600030101010101" pitchFamily="2" charset="-122"/>
            </a:endParaRPr>
          </a:p>
          <a:p>
            <a:pPr lvl="1">
              <a:buFont typeface="Wingdings" panose="05000000000000000000" pitchFamily="2" charset="2"/>
              <a:buChar char="q"/>
              <a:defRPr/>
            </a:pPr>
            <a:endParaRPr lang="en-GB" altLang="es-ES" sz="1600" dirty="0">
              <a:ea typeface="宋体" panose="02010600030101010101" pitchFamily="2" charset="-122"/>
            </a:endParaRPr>
          </a:p>
          <a:p>
            <a:pPr marL="0" indent="0">
              <a:lnSpc>
                <a:spcPct val="80000"/>
              </a:lnSpc>
              <a:buFontTx/>
              <a:buNone/>
              <a:defRPr/>
            </a:pPr>
            <a:endParaRPr lang="en-US" altLang="zh-CN" sz="1600" dirty="0">
              <a:latin typeface="Arial" panose="020B0604020202020204" pitchFamily="34" charset="0"/>
              <a:ea typeface="MS PGothic" panose="020B0600070205080204" pitchFamily="34" charset="-128"/>
              <a:cs typeface="Arial" panose="020B0604020202020204" pitchFamily="34" charset="0"/>
            </a:endParaRPr>
          </a:p>
          <a:p>
            <a:endParaRPr lang="en-US" dirty="0"/>
          </a:p>
        </p:txBody>
      </p:sp>
    </p:spTree>
    <p:extLst>
      <p:ext uri="{BB962C8B-B14F-4D97-AF65-F5344CB8AC3E}">
        <p14:creationId xmlns:p14="http://schemas.microsoft.com/office/powerpoint/2010/main" val="289097417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67710" y="500062"/>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No identified action</a:t>
            </a:r>
          </a:p>
        </p:txBody>
      </p:sp>
    </p:spTree>
    <p:extLst>
      <p:ext uri="{BB962C8B-B14F-4D97-AF65-F5344CB8AC3E}">
        <p14:creationId xmlns:p14="http://schemas.microsoft.com/office/powerpoint/2010/main" val="348408720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p:cNvSpPr>
            <a:spLocks noGrp="1"/>
          </p:cNvSpPr>
          <p:nvPr>
            <p:ph type="title"/>
          </p:nvPr>
        </p:nvSpPr>
        <p:spPr>
          <a:xfrm>
            <a:off x="640492" y="500062"/>
            <a:ext cx="10515600" cy="1325563"/>
          </a:xfrm>
        </p:spPr>
        <p:txBody>
          <a:bodyPr/>
          <a:lstStyle/>
          <a:p>
            <a:r>
              <a:rPr lang="en-GB" altLang="en-US" dirty="0"/>
              <a:t>Acknowledgement</a:t>
            </a:r>
          </a:p>
        </p:txBody>
      </p:sp>
      <p:sp>
        <p:nvSpPr>
          <p:cNvPr id="8195" name="Content Placeholder 2"/>
          <p:cNvSpPr>
            <a:spLocks noGrp="1"/>
          </p:cNvSpPr>
          <p:nvPr>
            <p:ph idx="1"/>
          </p:nvPr>
        </p:nvSpPr>
        <p:spPr>
          <a:xfrm>
            <a:off x="640492" y="1825625"/>
            <a:ext cx="10911016" cy="4351338"/>
          </a:xfrm>
        </p:spPr>
        <p:txBody>
          <a:bodyPr/>
          <a:lstStyle/>
          <a:p>
            <a:pPr>
              <a:defRPr/>
            </a:pPr>
            <a:r>
              <a:rPr lang="en-US" altLang="ja-JP" sz="2400" b="1" dirty="0">
                <a:ea typeface="MS PGothic" panose="020B0600070205080204" pitchFamily="34" charset="-128"/>
              </a:rPr>
              <a:t>The Chair wants to thank</a:t>
            </a:r>
            <a:endParaRPr lang="en-US" altLang="ja-JP" sz="2000" b="1" dirty="0">
              <a:ea typeface="MS PGothic" panose="020B0600070205080204" pitchFamily="34" charset="-128"/>
            </a:endParaRPr>
          </a:p>
          <a:p>
            <a:pPr lvl="1">
              <a:defRPr/>
            </a:pPr>
            <a:r>
              <a:rPr lang="nb-NO" altLang="zh-CN" sz="2000" dirty="0">
                <a:latin typeface="Arial" panose="020B0604020202020204" pitchFamily="34" charset="0"/>
              </a:rPr>
              <a:t>Vice Chairs, Naren and Susana for </a:t>
            </a:r>
            <a:r>
              <a:rPr lang="en-US" altLang="zh-CN" sz="2000" dirty="0">
                <a:latin typeface="Arial" panose="020B0604020202020204" pitchFamily="34" charset="0"/>
              </a:rPr>
              <a:t>their support </a:t>
            </a:r>
            <a:r>
              <a:rPr lang="nb-NO" altLang="zh-CN" sz="2000" dirty="0">
                <a:latin typeface="Arial" panose="020B0604020202020204" pitchFamily="34" charset="0"/>
              </a:rPr>
              <a:t>in the CT3 management.</a:t>
            </a:r>
          </a:p>
          <a:p>
            <a:pPr lvl="1">
              <a:defRPr/>
            </a:pPr>
            <a:r>
              <a:rPr lang="nb-NO" altLang="zh-CN" sz="2000" dirty="0">
                <a:latin typeface="Arial" panose="020B0604020202020204" pitchFamily="34" charset="0"/>
              </a:rPr>
              <a:t>MCC Dongwook for </a:t>
            </a:r>
            <a:r>
              <a:rPr lang="en-US" altLang="zh-CN" sz="2000" dirty="0">
                <a:latin typeface="Arial" panose="020B0604020202020204" pitchFamily="34" charset="0"/>
              </a:rPr>
              <a:t>his</a:t>
            </a:r>
            <a:r>
              <a:rPr lang="nb-NO" altLang="zh-CN" sz="2000" dirty="0">
                <a:latin typeface="Arial" panose="020B0604020202020204" pitchFamily="34" charset="0"/>
              </a:rPr>
              <a:t> excellent effort and work to support CT3 before, during and after the meeting.</a:t>
            </a:r>
          </a:p>
          <a:p>
            <a:pPr lvl="1">
              <a:defRPr/>
            </a:pPr>
            <a:r>
              <a:rPr lang="en-US" altLang="zh-CN" sz="2000" dirty="0">
                <a:latin typeface="Arial" panose="020B0604020202020204" pitchFamily="34" charset="0"/>
              </a:rPr>
              <a:t>ETSI support for IT facilities.</a:t>
            </a:r>
            <a:endParaRPr lang="nb-NO" altLang="zh-CN" sz="2000" dirty="0">
              <a:latin typeface="Arial" panose="020B0604020202020204" pitchFamily="34" charset="0"/>
            </a:endParaRPr>
          </a:p>
          <a:p>
            <a:pPr lvl="1">
              <a:defRPr/>
            </a:pPr>
            <a:r>
              <a:rPr lang="en-US" altLang="ja-JP" sz="2000" dirty="0">
                <a:latin typeface="Arial" panose="020B0604020202020204" pitchFamily="34" charset="0"/>
                <a:ea typeface="MS PGothic" panose="020B0600070205080204" pitchFamily="34" charset="-128"/>
              </a:rPr>
              <a:t>All CT3 delegates, and specially TS/TR rapporteurs, for their hard work, professionalism and commitment for the success of the challenging meeting.</a:t>
            </a:r>
          </a:p>
          <a:p>
            <a:pPr lvl="1">
              <a:defRPr/>
            </a:pPr>
            <a:r>
              <a:rPr lang="en-US" altLang="ja-JP" sz="2000" dirty="0">
                <a:latin typeface="Arial" panose="020B0604020202020204" pitchFamily="34" charset="0"/>
                <a:ea typeface="MS PGothic" panose="020B0600070205080204" pitchFamily="34" charset="-128"/>
              </a:rPr>
              <a:t>CT WG Chairs, CT Chair and MCCs for helping with the good practices in the handling of e-meetings and coordination activities.</a:t>
            </a:r>
          </a:p>
        </p:txBody>
      </p:sp>
    </p:spTree>
  </p:cSld>
  <p:clrMapOvr>
    <a:overrideClrMapping bg1="lt1" tx1="dk1" bg2="lt2" tx2="dk2" accent1="accent1" accent2="accent2" accent3="accent3" accent4="accent4" accent5="accent5" accent6="accent6" hlink="hlink" folHlink="folHlink"/>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4845" y="1459053"/>
            <a:ext cx="10515600" cy="1288835"/>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781319154"/>
              </p:ext>
            </p:extLst>
          </p:nvPr>
        </p:nvGraphicFramePr>
        <p:xfrm>
          <a:off x="263611" y="1853515"/>
          <a:ext cx="11117898" cy="4179007"/>
        </p:xfrm>
        <a:graphic>
          <a:graphicData uri="http://schemas.openxmlformats.org/drawingml/2006/table">
            <a:tbl>
              <a:tblPr firstRow="1" firstCol="1" bandRow="1"/>
              <a:tblGrid>
                <a:gridCol w="1126006">
                  <a:extLst>
                    <a:ext uri="{9D8B030D-6E8A-4147-A177-3AD203B41FA5}">
                      <a16:colId xmlns:a16="http://schemas.microsoft.com/office/drawing/2014/main" val="20000"/>
                    </a:ext>
                  </a:extLst>
                </a:gridCol>
                <a:gridCol w="5975010">
                  <a:extLst>
                    <a:ext uri="{9D8B030D-6E8A-4147-A177-3AD203B41FA5}">
                      <a16:colId xmlns:a16="http://schemas.microsoft.com/office/drawing/2014/main" val="20001"/>
                    </a:ext>
                  </a:extLst>
                </a:gridCol>
                <a:gridCol w="1013254">
                  <a:extLst>
                    <a:ext uri="{9D8B030D-6E8A-4147-A177-3AD203B41FA5}">
                      <a16:colId xmlns:a16="http://schemas.microsoft.com/office/drawing/2014/main" val="20002"/>
                    </a:ext>
                  </a:extLst>
                </a:gridCol>
                <a:gridCol w="766837">
                  <a:extLst>
                    <a:ext uri="{9D8B030D-6E8A-4147-A177-3AD203B41FA5}">
                      <a16:colId xmlns:a16="http://schemas.microsoft.com/office/drawing/2014/main" val="20003"/>
                    </a:ext>
                  </a:extLst>
                </a:gridCol>
                <a:gridCol w="2236791">
                  <a:extLst>
                    <a:ext uri="{9D8B030D-6E8A-4147-A177-3AD203B41FA5}">
                      <a16:colId xmlns:a16="http://schemas.microsoft.com/office/drawing/2014/main" val="20004"/>
                    </a:ext>
                  </a:extLst>
                </a:gridCol>
              </a:tblGrid>
              <a:tr h="248634">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Spec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CR#</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chemeClr val="bg1"/>
                          </a:solidFill>
                          <a:effectLst/>
                          <a:latin typeface="Arial"/>
                          <a:ea typeface="Times New Roman"/>
                        </a:rPr>
                        <a:t>Dependency</a:t>
                      </a:r>
                      <a:endParaRPr lang="fr-FR" sz="1400" b="1" dirty="0">
                        <a:solidFill>
                          <a:schemeClr val="bg1"/>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8614">
                <a:tc>
                  <a:txBody>
                    <a:bodyPr/>
                    <a:lstStyle/>
                    <a:p>
                      <a:pPr algn="l">
                        <a:spcBef>
                          <a:spcPts val="300"/>
                        </a:spcBef>
                        <a:spcAft>
                          <a:spcPts val="300"/>
                        </a:spcAft>
                      </a:pPr>
                      <a:r>
                        <a:rPr lang="es-ES" sz="1200" kern="1200" dirty="0">
                          <a:solidFill>
                            <a:schemeClr val="tx1"/>
                          </a:solidFill>
                          <a:effectLst/>
                          <a:latin typeface="Arial" panose="020B0604020202020204" pitchFamily="34" charset="0"/>
                          <a:ea typeface="MS Mincho" panose="02020609040205080304" pitchFamily="49" charset="-128"/>
                          <a:cs typeface="+mn-cs"/>
                        </a:rPr>
                        <a:t>C3-225636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in the error budget calculation</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29.565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0029</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CR#3573</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110643746"/>
                  </a:ext>
                </a:extLst>
              </a:tr>
              <a:tr h="415182">
                <a:tc>
                  <a:txBody>
                    <a:bodyPr/>
                    <a:lstStyle/>
                    <a:p>
                      <a:pPr algn="l">
                        <a:spcBef>
                          <a:spcPts val="300"/>
                        </a:spcBef>
                        <a:spcAft>
                          <a:spcPts val="300"/>
                        </a:spcAft>
                      </a:pPr>
                      <a:r>
                        <a:rPr lang="es-ES" sz="1200" kern="1200" dirty="0">
                          <a:solidFill>
                            <a:schemeClr val="tx1"/>
                          </a:solidFill>
                          <a:effectLst/>
                          <a:latin typeface="Arial" panose="020B0604020202020204" pitchFamily="34" charset="0"/>
                          <a:ea typeface="MS Mincho" panose="02020609040205080304" pitchFamily="49" charset="-128"/>
                          <a:cs typeface="+mn-cs"/>
                        </a:rPr>
                        <a:t>C3-225637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Corrections of the TSCTSF usage determination in AF session with QoS</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0737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US" altLang="zh-CN" sz="1200" kern="1200" dirty="0">
                          <a:solidFill>
                            <a:schemeClr val="tx1"/>
                          </a:solidFill>
                          <a:effectLst/>
                          <a:latin typeface="Arial" panose="020B0604020202020204" pitchFamily="34" charset="0"/>
                          <a:ea typeface="MS Mincho" panose="02020609040205080304" pitchFamily="49" charset="-128"/>
                          <a:cs typeface="+mn-cs"/>
                        </a:rPr>
                        <a:t>TS </a:t>
                      </a:r>
                      <a:r>
                        <a:rPr lang="en-GB" altLang="zh-CN" sz="1200" kern="1200" dirty="0">
                          <a:solidFill>
                            <a:schemeClr val="tx1"/>
                          </a:solidFill>
                          <a:effectLst/>
                          <a:latin typeface="Arial" panose="020B0604020202020204" pitchFamily="34" charset="0"/>
                          <a:ea typeface="MS Mincho" panose="02020609040205080304" pitchFamily="49" charset="-128"/>
                          <a:cs typeface="+mn-cs"/>
                        </a:rPr>
                        <a:t>23.502 CR#3527</a:t>
                      </a:r>
                      <a:endParaRPr lang="zh-CN"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810189087"/>
                  </a:ext>
                </a:extLst>
              </a:tr>
              <a:tr h="467289">
                <a:tc>
                  <a:txBody>
                    <a:bodyPr/>
                    <a:lstStyle/>
                    <a:p>
                      <a:pPr algn="l">
                        <a:spcBef>
                          <a:spcPts val="300"/>
                        </a:spcBef>
                        <a:spcAft>
                          <a:spcPts val="300"/>
                        </a:spcAft>
                      </a:pPr>
                      <a:r>
                        <a:rPr lang="es-ES" altLang="zh-CN" sz="1200" kern="1200" dirty="0">
                          <a:solidFill>
                            <a:schemeClr val="tx1"/>
                          </a:solidFill>
                          <a:effectLst/>
                          <a:latin typeface="Arial" panose="020B0604020202020204" pitchFamily="34" charset="0"/>
                          <a:ea typeface="MS Mincho" panose="02020609040205080304" pitchFamily="49" charset="-128"/>
                          <a:cs typeface="+mn-cs"/>
                        </a:rPr>
                        <a:t>C3-225520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related to applicability of traffic correlation indicator</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0976</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CR#3663</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CR#0732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582054710"/>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lang="es-ES" altLang="zh-CN" sz="1200" kern="1200" noProof="0" dirty="0">
                          <a:solidFill>
                            <a:schemeClr val="tx1"/>
                          </a:solidFill>
                          <a:effectLst/>
                          <a:latin typeface="Arial" panose="020B0604020202020204" pitchFamily="34" charset="0"/>
                          <a:ea typeface="MS Mincho" panose="02020609040205080304" pitchFamily="49" charset="-128"/>
                          <a:cs typeface="+mn-cs"/>
                        </a:rPr>
                        <a:t>C3-225521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related to applicability of traffic correlation indicator</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29.519</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0366</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CR#3663</a:t>
                      </a:r>
                    </a:p>
                    <a:p>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CR#0732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239141424"/>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Correction related to applicability of traffic correlation indicator</a:t>
                      </a:r>
                      <a:endParaRPr lang="es-ES" altLang="zh-CN"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29.522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0757</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CR#3663</a:t>
                      </a: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23.503 CR#0732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65415652"/>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C3-225406</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SNPN mobility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29.512</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0992</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CR#3730</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CR#3569</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6"/>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C3-225407</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SNPN to SNPN inter-AMF mobility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0410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CR#3730</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CR#3569</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7"/>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C3-225628</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SNPN mobility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29.514</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0451</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CR#3730</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CR#3569</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8"/>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C3-225410</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SNPN mobility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29.523</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0081</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CR#3730</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CR#3569</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9"/>
                  </a:ext>
                </a:extLst>
              </a:tr>
              <a:tr h="374184">
                <a:tc>
                  <a:txBody>
                    <a:bodyPr/>
                    <a:lstStyle/>
                    <a:p>
                      <a:pPr marL="0" marR="0" lvl="0" indent="0" algn="l" defTabSz="914400" rtl="0" eaLnBrk="1" fontAlgn="auto" latinLnBrk="0" hangingPunct="1">
                        <a:lnSpc>
                          <a:spcPct val="100000"/>
                        </a:lnSpc>
                        <a:spcBef>
                          <a:spcPts val="300"/>
                        </a:spcBef>
                        <a:spcAft>
                          <a:spcPts val="300"/>
                        </a:spcAft>
                        <a:buClrTx/>
                        <a:buSzTx/>
                        <a:buFontTx/>
                        <a:buNone/>
                        <a:tabLst/>
                        <a:defRPr/>
                      </a:pPr>
                      <a:r>
                        <a:rPr kumimoji="0" lang="es-ES" altLang="zh-CN" sz="1200" b="0" i="0" u="none" strike="noStrike" kern="1200" cap="none" spc="0" normalizeH="0" baseline="0" noProof="0" dirty="0">
                          <a:ln>
                            <a:noFill/>
                          </a:ln>
                          <a:solidFill>
                            <a:prstClr val="black"/>
                          </a:solidFill>
                          <a:effectLst/>
                          <a:uLnTx/>
                          <a:uFillTx/>
                          <a:latin typeface="Arial" panose="020B0604020202020204" pitchFamily="34" charset="0"/>
                          <a:ea typeface="MS Mincho" panose="02020609040205080304" pitchFamily="49" charset="-128"/>
                          <a:cs typeface="+mn-cs"/>
                        </a:rPr>
                        <a:t>C3-225411</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n-US" altLang="zh-CN" sz="1200" kern="1200" dirty="0">
                          <a:solidFill>
                            <a:schemeClr val="tx1"/>
                          </a:solidFill>
                          <a:effectLst/>
                          <a:latin typeface="Arial" panose="020B0604020202020204" pitchFamily="34" charset="0"/>
                          <a:ea typeface="MS Mincho" panose="02020609040205080304" pitchFamily="49" charset="-128"/>
                          <a:cs typeface="+mn-cs"/>
                        </a:rPr>
                        <a:t>SNPN mobility</a:t>
                      </a:r>
                      <a:endParaRPr lang="es-ES" sz="1200" kern="1200" dirty="0">
                        <a:solidFill>
                          <a:schemeClr val="tx1"/>
                        </a:solidFill>
                        <a:effectLst/>
                        <a:latin typeface="Arial" panose="020B0604020202020204" pitchFamily="34" charset="0"/>
                        <a:ea typeface="MS Mincho" panose="02020609040205080304" pitchFamily="49" charset="-128"/>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spcAft>
                          <a:spcPts val="0"/>
                        </a:spcAft>
                      </a:pPr>
                      <a:r>
                        <a:rPr lang="es-ES" sz="1200" kern="1200" dirty="0">
                          <a:solidFill>
                            <a:schemeClr val="tx1"/>
                          </a:solidFill>
                          <a:effectLst/>
                          <a:latin typeface="Arial" panose="020B0604020202020204" pitchFamily="34" charset="0"/>
                          <a:ea typeface="MS Mincho" panose="02020609040205080304" pitchFamily="49" charset="-128"/>
                          <a:cs typeface="+mn-cs"/>
                        </a:rPr>
                        <a:t>29.525</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a:lnSpc>
                          <a:spcPct val="100000"/>
                        </a:lnSpc>
                        <a:spcAft>
                          <a:spcPts val="0"/>
                        </a:spcAft>
                      </a:pPr>
                      <a:r>
                        <a:rPr lang="de-DE" sz="1200" kern="1200" dirty="0">
                          <a:solidFill>
                            <a:schemeClr val="tx1"/>
                          </a:solidFill>
                          <a:effectLst/>
                          <a:latin typeface="Arial" panose="020B0604020202020204" pitchFamily="34" charset="0"/>
                          <a:ea typeface="MS Mincho" panose="02020609040205080304" pitchFamily="49" charset="-128"/>
                          <a:cs typeface="+mn-cs"/>
                        </a:rPr>
                        <a:t>0230</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23.501 CR#3730</a:t>
                      </a:r>
                      <a:endParaRPr lang="zh-CN" altLang="zh-CN" sz="1200" kern="1200" dirty="0">
                        <a:solidFill>
                          <a:schemeClr val="tx1"/>
                        </a:solidFill>
                        <a:effectLst/>
                        <a:latin typeface="Arial" panose="020B0604020202020204" pitchFamily="34" charset="0"/>
                        <a:ea typeface="+mn-ea"/>
                        <a:cs typeface="+mn-cs"/>
                      </a:endParaRPr>
                    </a:p>
                    <a:p>
                      <a:pPr marL="0" algn="l" defTabSz="914400" rtl="0" eaLnBrk="1" latinLnBrk="0" hangingPunct="1"/>
                      <a:r>
                        <a:rPr lang="en-GB" altLang="zh-CN" sz="1200" kern="1200" dirty="0">
                          <a:solidFill>
                            <a:schemeClr val="tx1"/>
                          </a:solidFill>
                          <a:effectLst/>
                          <a:latin typeface="Arial" panose="020B0604020202020204" pitchFamily="34" charset="0"/>
                          <a:ea typeface="MS Mincho" panose="02020609040205080304" pitchFamily="49" charset="-128"/>
                          <a:cs typeface="+mn-cs"/>
                        </a:rPr>
                        <a:t>TS 23.502 CR#3569</a:t>
                      </a:r>
                      <a:endParaRPr lang="zh-CN" altLang="en-US" sz="1200" kern="1200" dirty="0">
                        <a:solidFill>
                          <a:schemeClr val="tx1"/>
                        </a:solidFill>
                        <a:effectLst/>
                        <a:latin typeface="Arial" panose="020B0604020202020204" pitchFamily="34" charset="0"/>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43015098"/>
                  </a:ext>
                </a:extLst>
              </a:tr>
            </a:tbl>
          </a:graphicData>
        </a:graphic>
      </p:graphicFrame>
      <p:sp>
        <p:nvSpPr>
          <p:cNvPr id="2" name="Titre 1"/>
          <p:cNvSpPr>
            <a:spLocks noGrp="1"/>
          </p:cNvSpPr>
          <p:nvPr>
            <p:ph type="title"/>
          </p:nvPr>
        </p:nvSpPr>
        <p:spPr>
          <a:xfrm>
            <a:off x="263611" y="445573"/>
            <a:ext cx="10515600" cy="1325563"/>
          </a:xfrm>
        </p:spPr>
        <p:txBody>
          <a:bodyPr/>
          <a:lstStyle/>
          <a:p>
            <a:r>
              <a:rPr lang="en-US" dirty="0"/>
              <a:t>CRs for conditional approval              (1/1) </a:t>
            </a:r>
          </a:p>
        </p:txBody>
      </p:sp>
    </p:spTree>
    <p:extLst>
      <p:ext uri="{BB962C8B-B14F-4D97-AF65-F5344CB8AC3E}">
        <p14:creationId xmlns:p14="http://schemas.microsoft.com/office/powerpoint/2010/main" val="664332505"/>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03609" y="423556"/>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404757" y="2073801"/>
            <a:ext cx="5460584" cy="1912245"/>
          </a:xfrm>
        </p:spPr>
        <p:txBody>
          <a:bodyPr/>
          <a:lstStyle/>
          <a:p>
            <a:r>
              <a:rPr lang="en-US" altLang="fr-FR" dirty="0"/>
              <a:t>Since the last CT plenary</a:t>
            </a:r>
          </a:p>
          <a:p>
            <a:pPr lvl="1">
              <a:buClrTx/>
            </a:pPr>
            <a:r>
              <a:rPr lang="en-US" altLang="fr-FR" dirty="0"/>
              <a:t>CT3#125, (14</a:t>
            </a:r>
            <a:r>
              <a:rPr lang="en-US" altLang="fr-FR" baseline="30000" dirty="0"/>
              <a:t>th </a:t>
            </a:r>
            <a:r>
              <a:rPr lang="en-US" altLang="fr-FR" dirty="0"/>
              <a:t>- 18</a:t>
            </a:r>
            <a:r>
              <a:rPr lang="en-US" altLang="fr-FR" baseline="30000" dirty="0"/>
              <a:t>th</a:t>
            </a:r>
            <a:r>
              <a:rPr lang="en-US" altLang="fr-FR" dirty="0"/>
              <a:t> November, 2022) in Toulouse, France</a:t>
            </a:r>
          </a:p>
          <a:p>
            <a:pPr marL="914400" lvl="2" indent="0">
              <a:buNone/>
            </a:pPr>
            <a:endParaRPr lang="en-US" altLang="fr-FR" dirty="0"/>
          </a:p>
        </p:txBody>
      </p:sp>
      <p:sp>
        <p:nvSpPr>
          <p:cNvPr id="5124" name="Espace réservé du contenu 3"/>
          <p:cNvSpPr txBox="1">
            <a:spLocks/>
          </p:cNvSpPr>
          <p:nvPr/>
        </p:nvSpPr>
        <p:spPr bwMode="auto">
          <a:xfrm>
            <a:off x="404757" y="3926250"/>
            <a:ext cx="5120774" cy="166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a:t>
            </a:r>
          </a:p>
          <a:p>
            <a:pPr lvl="1">
              <a:buClrTx/>
            </a:pPr>
            <a:r>
              <a:rPr lang="en-US" altLang="fr-FR" dirty="0"/>
              <a:t>CT3#126, (27</a:t>
            </a:r>
            <a:r>
              <a:rPr lang="en-US" altLang="fr-FR" baseline="30000" dirty="0"/>
              <a:t>th </a:t>
            </a:r>
            <a:r>
              <a:rPr lang="en-US" altLang="fr-FR" dirty="0"/>
              <a:t>February - 03</a:t>
            </a:r>
            <a:r>
              <a:rPr lang="en-US" altLang="fr-FR" baseline="30000" dirty="0"/>
              <a:t>rd</a:t>
            </a:r>
            <a:r>
              <a:rPr lang="en-US" altLang="fr-FR" dirty="0"/>
              <a:t> March, 2023) in Athens, Greece</a:t>
            </a:r>
          </a:p>
          <a:p>
            <a:pPr marL="0" indent="0">
              <a:buNone/>
            </a:pPr>
            <a:endParaRPr lang="en-US" altLang="fr-FR" dirty="0"/>
          </a:p>
        </p:txBody>
      </p:sp>
      <p:pic>
        <p:nvPicPr>
          <p:cNvPr id="5" name="图片 4">
            <a:extLst>
              <a:ext uri="{FF2B5EF4-FFF2-40B4-BE49-F238E27FC236}">
                <a16:creationId xmlns:a16="http://schemas.microsoft.com/office/drawing/2014/main" id="{D1D1443E-C30A-49CF-9984-20238478FE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58478" y="2070845"/>
            <a:ext cx="4947745" cy="3710809"/>
          </a:xfrm>
          <a:prstGeom prst="rect">
            <a:avLst/>
          </a:prstGeom>
        </p:spPr>
      </p:pic>
      <p:sp>
        <p:nvSpPr>
          <p:cNvPr id="6" name="文本框 5">
            <a:extLst>
              <a:ext uri="{FF2B5EF4-FFF2-40B4-BE49-F238E27FC236}">
                <a16:creationId xmlns:a16="http://schemas.microsoft.com/office/drawing/2014/main" id="{98C39FC5-1A8E-43A1-B10C-EB9347558BBF}"/>
              </a:ext>
            </a:extLst>
          </p:cNvPr>
          <p:cNvSpPr txBox="1"/>
          <p:nvPr/>
        </p:nvSpPr>
        <p:spPr>
          <a:xfrm>
            <a:off x="6921061" y="5798778"/>
            <a:ext cx="3484179" cy="230832"/>
          </a:xfrm>
          <a:prstGeom prst="rect">
            <a:avLst/>
          </a:prstGeom>
          <a:noFill/>
        </p:spPr>
        <p:txBody>
          <a:bodyPr wrap="square" rtlCol="0">
            <a:spAutoFit/>
          </a:bodyPr>
          <a:lstStyle/>
          <a:p>
            <a:r>
              <a:rPr lang="en-US" altLang="zh-CN" sz="900" dirty="0"/>
              <a:t>F2F participants in CT3#125 meeting, Toulouse France</a:t>
            </a:r>
            <a:endParaRPr lang="zh-CN" altLang="en-US" sz="9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02265" y="407081"/>
            <a:ext cx="10515600" cy="1325563"/>
          </a:xfrm>
        </p:spPr>
        <p:txBody>
          <a:bodyPr/>
          <a:lstStyle/>
          <a:p>
            <a:r>
              <a:rPr lang="en-US" dirty="0"/>
              <a:t>TSG WG CT3 Statistics</a:t>
            </a:r>
          </a:p>
        </p:txBody>
      </p:sp>
      <p:sp>
        <p:nvSpPr>
          <p:cNvPr id="3" name="Espace réservé du contenu 2"/>
          <p:cNvSpPr>
            <a:spLocks noGrp="1"/>
          </p:cNvSpPr>
          <p:nvPr>
            <p:ph idx="1"/>
          </p:nvPr>
        </p:nvSpPr>
        <p:spPr>
          <a:xfrm>
            <a:off x="402265" y="1825625"/>
            <a:ext cx="9960935" cy="4351338"/>
          </a:xfrm>
        </p:spPr>
        <p:txBody>
          <a:bodyPr/>
          <a:lstStyle/>
          <a:p>
            <a:pPr marL="0" indent="0">
              <a:buNone/>
            </a:pPr>
            <a:r>
              <a:rPr lang="en-US" dirty="0"/>
              <a:t>CT3#125:</a:t>
            </a:r>
          </a:p>
          <a:p>
            <a:r>
              <a:rPr lang="en-US" dirty="0"/>
              <a:t>Number of handled documents</a:t>
            </a:r>
          </a:p>
          <a:p>
            <a:pPr lvl="1"/>
            <a:r>
              <a:rPr lang="en-US" dirty="0"/>
              <a:t>784 documents allocated</a:t>
            </a:r>
          </a:p>
          <a:p>
            <a:r>
              <a:rPr lang="en-US" dirty="0"/>
              <a:t>Agreed CRs </a:t>
            </a:r>
          </a:p>
          <a:p>
            <a:pPr lvl="1"/>
            <a:r>
              <a:rPr lang="en-US" dirty="0"/>
              <a:t>Cat B/C/F : 28/0/323</a:t>
            </a:r>
          </a:p>
          <a:p>
            <a:r>
              <a:rPr lang="en-US" dirty="0"/>
              <a:t>Agreed </a:t>
            </a:r>
            <a:r>
              <a:rPr lang="en-US" dirty="0" err="1"/>
              <a:t>pCRs</a:t>
            </a:r>
            <a:endParaRPr lang="en-US" dirty="0"/>
          </a:p>
          <a:p>
            <a:pPr lvl="1"/>
            <a:r>
              <a:rPr lang="en-US" dirty="0"/>
              <a:t>None</a:t>
            </a:r>
          </a:p>
          <a:p>
            <a:r>
              <a:rPr lang="en-US" dirty="0"/>
              <a:t>Attendances</a:t>
            </a:r>
          </a:p>
          <a:p>
            <a:pPr lvl="1"/>
            <a:r>
              <a:rPr lang="en-US" altLang="fr-FR" dirty="0"/>
              <a:t>238 registered/ 194 attendants</a:t>
            </a:r>
          </a:p>
          <a:p>
            <a:pPr marL="914400" lvl="2" indent="0">
              <a:buNone/>
            </a:pPr>
            <a:endParaRPr lang="en-US" altLang="fr-FR" dirty="0"/>
          </a:p>
        </p:txBody>
      </p:sp>
    </p:spTree>
    <p:extLst>
      <p:ext uri="{BB962C8B-B14F-4D97-AF65-F5344CB8AC3E}">
        <p14:creationId xmlns:p14="http://schemas.microsoft.com/office/powerpoint/2010/main" val="157330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05176" y="348650"/>
            <a:ext cx="10515600" cy="1325563"/>
          </a:xfrm>
        </p:spPr>
        <p:txBody>
          <a:bodyPr/>
          <a:lstStyle/>
          <a:p>
            <a:r>
              <a:rPr lang="en-US" altLang="fr-FR" sz="3600" dirty="0"/>
              <a:t>New/Revised agreed  Study/Work Items led by CT3</a:t>
            </a:r>
          </a:p>
        </p:txBody>
      </p:sp>
      <p:graphicFrame>
        <p:nvGraphicFramePr>
          <p:cNvPr id="4" name="Tableau 3">
            <a:extLst>
              <a:ext uri="{FF2B5EF4-FFF2-40B4-BE49-F238E27FC236}">
                <a16:creationId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48055904"/>
              </p:ext>
            </p:extLst>
          </p:nvPr>
        </p:nvGraphicFramePr>
        <p:xfrm>
          <a:off x="328743" y="1787728"/>
          <a:ext cx="10976565" cy="4556760"/>
        </p:xfrm>
        <a:graphic>
          <a:graphicData uri="http://schemas.openxmlformats.org/drawingml/2006/table">
            <a:tbl>
              <a:tblPr firstRow="1" firstCol="1" bandRow="1"/>
              <a:tblGrid>
                <a:gridCol w="858796">
                  <a:extLst>
                    <a:ext uri="{9D8B030D-6E8A-4147-A177-3AD203B41FA5}">
                      <a16:colId xmlns:a16="http://schemas.microsoft.com/office/drawing/2014/main" val="20000"/>
                    </a:ext>
                  </a:extLst>
                </a:gridCol>
                <a:gridCol w="2461183">
                  <a:extLst>
                    <a:ext uri="{9D8B030D-6E8A-4147-A177-3AD203B41FA5}">
                      <a16:colId xmlns:a16="http://schemas.microsoft.com/office/drawing/2014/main" val="20001"/>
                    </a:ext>
                  </a:extLst>
                </a:gridCol>
                <a:gridCol w="1118587">
                  <a:extLst>
                    <a:ext uri="{9D8B030D-6E8A-4147-A177-3AD203B41FA5}">
                      <a16:colId xmlns:a16="http://schemas.microsoft.com/office/drawing/2014/main" val="3844349732"/>
                    </a:ext>
                  </a:extLst>
                </a:gridCol>
                <a:gridCol w="908277">
                  <a:extLst>
                    <a:ext uri="{9D8B030D-6E8A-4147-A177-3AD203B41FA5}">
                      <a16:colId xmlns:a16="http://schemas.microsoft.com/office/drawing/2014/main" val="20002"/>
                    </a:ext>
                  </a:extLst>
                </a:gridCol>
                <a:gridCol w="4831905">
                  <a:extLst>
                    <a:ext uri="{9D8B030D-6E8A-4147-A177-3AD203B41FA5}">
                      <a16:colId xmlns:a16="http://schemas.microsoft.com/office/drawing/2014/main" val="20003"/>
                    </a:ext>
                  </a:extLst>
                </a:gridCol>
                <a:gridCol w="797817">
                  <a:extLst>
                    <a:ext uri="{9D8B030D-6E8A-4147-A177-3AD203B41FA5}">
                      <a16:colId xmlns:a16="http://schemas.microsoft.com/office/drawing/2014/main" val="2714402546"/>
                    </a:ext>
                  </a:extLst>
                </a:gridCol>
              </a:tblGrid>
              <a:tr h="150146">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algn="ctr" defTabSz="914400" rtl="0" eaLnBrk="1" fontAlgn="auto" latinLnBrk="0" hangingPunct="1">
                        <a:spcAft>
                          <a:spcPts val="0"/>
                        </a:spcAft>
                      </a:pPr>
                      <a:r>
                        <a:rPr lang="en-GB" altLang="zh-CN" sz="1400" b="1" kern="1200" dirty="0">
                          <a:solidFill>
                            <a:srgbClr val="FFFFFF"/>
                          </a:solidFill>
                          <a:effectLst/>
                          <a:latin typeface="Arial"/>
                          <a:ea typeface="+mn-ea"/>
                          <a:cs typeface="+mn-cs"/>
                        </a:rPr>
                        <a:t>Acronym</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Release</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16930">
                <a:tc>
                  <a:txBody>
                    <a:bodyPr/>
                    <a:lstStyle/>
                    <a:p>
                      <a:pPr hangingPunct="0">
                        <a:spcAft>
                          <a:spcPts val="1200"/>
                        </a:spcAft>
                      </a:pPr>
                      <a:r>
                        <a:rPr lang="fr-FR" sz="1100" kern="1200" dirty="0">
                          <a:solidFill>
                            <a:srgbClr val="000000"/>
                          </a:solidFill>
                          <a:effectLst/>
                          <a:latin typeface="Arial" panose="020B0604020202020204" pitchFamily="34" charset="0"/>
                          <a:ea typeface="+mn-ea"/>
                          <a:cs typeface="Arial" panose="020B0604020202020204" pitchFamily="34" charset="0"/>
                        </a:rPr>
                        <a:t>CP-223202</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TEI18 Enhancement of Application Detection Event Exposure</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spcAft>
                          <a:spcPts val="1200"/>
                        </a:spcAft>
                      </a:pPr>
                      <a:r>
                        <a:rPr lang="en-GB" altLang="zh-CN" sz="1100" kern="1200" dirty="0">
                          <a:solidFill>
                            <a:srgbClr val="000000"/>
                          </a:solidFill>
                          <a:effectLst/>
                          <a:latin typeface="Arial" panose="020B0604020202020204" pitchFamily="34" charset="0"/>
                          <a:ea typeface="+mn-ea"/>
                          <a:cs typeface="Arial" panose="020B0604020202020204" pitchFamily="34" charset="0"/>
                        </a:rPr>
                        <a:t>TEI18_ADEE</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100" kern="1200" dirty="0">
                          <a:solidFill>
                            <a:srgbClr val="000000"/>
                          </a:solidFill>
                          <a:effectLst/>
                          <a:latin typeface="Arial" panose="020B0604020202020204" pitchFamily="34" charset="0"/>
                          <a:ea typeface="+mn-ea"/>
                          <a:cs typeface="Arial" panose="020B0604020202020204" pitchFamily="34" charset="0"/>
                        </a:rPr>
                        <a:t>China Mobile</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0"/>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of this work item is to enhance the event exposure in the PCF for the PDU session.</a:t>
                      </a:r>
                      <a:endParaRPr lang="es-ES"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62809107"/>
                  </a:ext>
                </a:extLst>
              </a:tr>
              <a:tr h="321742">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CP-223203</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CT aspects of General Support of IPv6 Prefix Delegation in 5GS</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TEI18_IPv6PD</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US" altLang="zh-CN" sz="1100" kern="1200" dirty="0">
                          <a:solidFill>
                            <a:srgbClr val="000000"/>
                          </a:solidFill>
                          <a:effectLst/>
                          <a:latin typeface="Arial" panose="020B0604020202020204" pitchFamily="34" charset="0"/>
                          <a:ea typeface="+mn-ea"/>
                          <a:cs typeface="Arial" panose="020B0604020202020204" pitchFamily="34" charset="0"/>
                        </a:rPr>
                        <a:t>Ericsson</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provide requirements in specifications under the remit of CT WGs to support the stage 2 requirements agreed under stage 2 for general support of IPv6 Prefix Delegation in 5GS.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214494">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CP-223204</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CT aspects of 5G System with Satellite Backhaul</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5GSATB</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100" kern="1200" dirty="0">
                          <a:solidFill>
                            <a:srgbClr val="000000"/>
                          </a:solidFill>
                          <a:effectLst/>
                          <a:latin typeface="Arial" panose="020B0604020202020204" pitchFamily="34" charset="0"/>
                          <a:ea typeface="+mn-ea"/>
                          <a:cs typeface="Arial" panose="020B0604020202020204" pitchFamily="34" charset="0"/>
                        </a:rPr>
                        <a:t>CATT</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develop the specifications under the remit of CT WGs for the stage 2 requirements.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14723407"/>
                  </a:ext>
                </a:extLst>
              </a:tr>
              <a:tr h="214494">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CP-223205</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Timing Resiliency and URLLC enhancements</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TRS_URLLC</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100" kern="1200" dirty="0">
                          <a:solidFill>
                            <a:srgbClr val="000000"/>
                          </a:solidFill>
                          <a:effectLst/>
                          <a:latin typeface="Arial" panose="020B0604020202020204" pitchFamily="34" charset="0"/>
                          <a:ea typeface="+mn-ea"/>
                          <a:cs typeface="Arial" panose="020B0604020202020204" pitchFamily="34" charset="0"/>
                        </a:rPr>
                        <a:t>Nokia</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the Timing Resiliency and URLLC enhancements.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0938888"/>
                  </a:ext>
                </a:extLst>
              </a:tr>
              <a:tr h="321742">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CP-223206</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Extensions to the TSC Framework to support </a:t>
                      </a:r>
                      <a:r>
                        <a:rPr lang="en-GB" altLang="zh-CN" sz="1100" kern="1200" dirty="0" err="1">
                          <a:solidFill>
                            <a:srgbClr val="000000"/>
                          </a:solidFill>
                          <a:effectLst/>
                          <a:latin typeface="Arial" panose="020B0604020202020204" pitchFamily="34" charset="0"/>
                          <a:ea typeface="+mn-ea"/>
                          <a:cs typeface="Arial" panose="020B0604020202020204" pitchFamily="34" charset="0"/>
                        </a:rPr>
                        <a:t>DetNet</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err="1">
                          <a:solidFill>
                            <a:srgbClr val="000000"/>
                          </a:solidFill>
                          <a:effectLst/>
                          <a:latin typeface="Arial" panose="020B0604020202020204" pitchFamily="34" charset="0"/>
                          <a:ea typeface="+mn-ea"/>
                          <a:cs typeface="Arial" panose="020B0604020202020204" pitchFamily="34" charset="0"/>
                        </a:rPr>
                        <a:t>DetNet</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dirty="0">
                          <a:solidFill>
                            <a:srgbClr val="000000"/>
                          </a:solidFill>
                          <a:effectLst/>
                          <a:latin typeface="Arial" panose="020B0604020202020204" pitchFamily="34" charset="0"/>
                          <a:ea typeface="+mn-ea"/>
                          <a:cs typeface="Arial" panose="020B0604020202020204" pitchFamily="34" charset="0"/>
                        </a:rPr>
                        <a:t>Ericsson</a:t>
                      </a:r>
                      <a:endParaRPr lang="fr-FR" altLang="zh-CN" sz="1100" kern="1200" dirty="0">
                        <a:solidFill>
                          <a:srgbClr val="000000"/>
                        </a:solidFill>
                        <a:effectLst/>
                        <a:latin typeface="Arial" panose="020B0604020202020204" pitchFamily="34" charset="0"/>
                        <a:ea typeface="+mn-ea"/>
                        <a:cs typeface="Arial" panose="020B0604020202020204" pitchFamily="34" charset="0"/>
                      </a:endParaRPr>
                    </a:p>
                    <a:p>
                      <a:pPr hangingPunct="0">
                        <a:spcAft>
                          <a:spcPts val="1200"/>
                        </a:spcAft>
                      </a:pP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stage-3 requirements in specifications under the remit of CT WGs for the stage-2 requirements.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9914637"/>
                  </a:ext>
                </a:extLst>
              </a:tr>
              <a:tr h="232780">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CP-223207</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CT aspects for Enabling Edge Applications Phase 2</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EDGEAPP_Ph2</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en-GB" altLang="zh-CN" sz="1100" kern="1200" dirty="0">
                          <a:solidFill>
                            <a:srgbClr val="000000"/>
                          </a:solidFill>
                          <a:effectLst/>
                          <a:latin typeface="Arial" panose="020B0604020202020204" pitchFamily="34" charset="0"/>
                          <a:ea typeface="+mn-ea"/>
                          <a:cs typeface="Arial" panose="020B0604020202020204" pitchFamily="34" charset="0"/>
                        </a:rPr>
                        <a:t>Samsung</a:t>
                      </a: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define the protocol aspects and related APIs for enabling edge applications based upon the normative Stage 2 technical specifications.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37336464"/>
                  </a:ext>
                </a:extLst>
              </a:tr>
              <a:tr h="214494">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Rel-18 enhancements of session management policy control</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SMPC18</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1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stage 3 procedures related to the technical improvements </a:t>
                      </a:r>
                      <a:r>
                        <a:rPr lang="zh-CN" altLang="zh-CN" sz="1100" kern="1200" dirty="0">
                          <a:solidFill>
                            <a:srgbClr val="000000"/>
                          </a:solidFill>
                          <a:effectLst/>
                          <a:latin typeface="Arial" panose="020B0604020202020204" pitchFamily="34" charset="0"/>
                          <a:ea typeface="+mn-ea"/>
                          <a:cs typeface="Arial" panose="020B0604020202020204" pitchFamily="34" charset="0"/>
                        </a:rPr>
                        <a:t> </a:t>
                      </a:r>
                      <a:r>
                        <a:rPr lang="en-GB" altLang="zh-CN" sz="1100" kern="1200" dirty="0">
                          <a:solidFill>
                            <a:srgbClr val="000000"/>
                          </a:solidFill>
                          <a:effectLst/>
                          <a:latin typeface="Arial" panose="020B0604020202020204" pitchFamily="34" charset="0"/>
                          <a:ea typeface="+mn-ea"/>
                          <a:cs typeface="Arial" panose="020B0604020202020204" pitchFamily="34" charset="0"/>
                        </a:rPr>
                        <a:t>identified for session management policy control.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12101968"/>
                  </a:ext>
                </a:extLst>
              </a:tr>
              <a:tr h="214494">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CP-223209</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CT aspects of enhancement of 5G UE Policy</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err="1">
                          <a:solidFill>
                            <a:srgbClr val="000000"/>
                          </a:solidFill>
                          <a:effectLst/>
                          <a:latin typeface="Arial" panose="020B0604020202020204" pitchFamily="34" charset="0"/>
                          <a:ea typeface="+mn-ea"/>
                          <a:cs typeface="Arial" panose="020B0604020202020204" pitchFamily="34" charset="0"/>
                        </a:rPr>
                        <a:t>eUEPO</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100" kern="1200" dirty="0">
                          <a:solidFill>
                            <a:srgbClr val="000000"/>
                          </a:solidFill>
                          <a:effectLst/>
                          <a:latin typeface="Arial" panose="020B0604020202020204" pitchFamily="34" charset="0"/>
                          <a:ea typeface="+mn-ea"/>
                          <a:cs typeface="Arial" panose="020B0604020202020204" pitchFamily="34" charset="0"/>
                        </a:rPr>
                        <a:t>Intel</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a:t>
                      </a:r>
                      <a:r>
                        <a:rPr lang="en-GB" altLang="zh-CN" sz="1100" kern="1200" dirty="0" err="1">
                          <a:solidFill>
                            <a:srgbClr val="000000"/>
                          </a:solidFill>
                          <a:effectLst/>
                          <a:latin typeface="Arial" panose="020B0604020202020204" pitchFamily="34" charset="0"/>
                          <a:ea typeface="+mn-ea"/>
                          <a:cs typeface="Arial" panose="020B0604020202020204" pitchFamily="34" charset="0"/>
                        </a:rPr>
                        <a:t>eUEPO</a:t>
                      </a:r>
                      <a:r>
                        <a:rPr lang="en-GB" altLang="zh-CN" sz="1100" kern="1200" dirty="0">
                          <a:solidFill>
                            <a:srgbClr val="000000"/>
                          </a:solidFill>
                          <a:effectLst/>
                          <a:latin typeface="Arial" panose="020B0604020202020204" pitchFamily="34" charset="0"/>
                          <a:ea typeface="+mn-ea"/>
                          <a:cs typeface="Arial" panose="020B0604020202020204" pitchFamily="34" charset="0"/>
                        </a:rPr>
                        <a:t> in 5GS and EPS.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a:solidFill>
                            <a:srgbClr val="000000"/>
                          </a:solidFill>
                          <a:effectLst/>
                          <a:latin typeface="Arial" panose="020B0604020202020204" pitchFamily="34" charset="0"/>
                          <a:ea typeface="+mn-ea"/>
                          <a:cs typeface="Arial" panose="020B0604020202020204" pitchFamily="34" charset="0"/>
                        </a:rPr>
                        <a:t>Rel-18</a:t>
                      </a:r>
                      <a:endParaRPr lang="en-US"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03241975"/>
                  </a:ext>
                </a:extLst>
              </a:tr>
              <a:tr h="321742">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CP-223210</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CT aspects of 5G System Enabler for Service Function Chaining</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SFC</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100" kern="1200" dirty="0">
                          <a:solidFill>
                            <a:srgbClr val="000000"/>
                          </a:solidFill>
                          <a:effectLst/>
                          <a:latin typeface="Arial" panose="020B0604020202020204" pitchFamily="34" charset="0"/>
                          <a:ea typeface="+mn-ea"/>
                          <a:cs typeface="Arial" panose="020B0604020202020204" pitchFamily="34" charset="0"/>
                        </a:rPr>
                        <a:t>Intel</a:t>
                      </a:r>
                    </a:p>
                    <a:p>
                      <a:pPr hangingPunct="0">
                        <a:spcAft>
                          <a:spcPts val="1200"/>
                        </a:spcAft>
                      </a:pPr>
                      <a:endParaRPr lang="fr-FR"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CT aspects of SFC.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345321"/>
                  </a:ext>
                </a:extLst>
              </a:tr>
              <a:tr h="445551">
                <a:tc>
                  <a:txBody>
                    <a:bodyPr/>
                    <a:lstStyle/>
                    <a:p>
                      <a:pPr hangingPunct="0">
                        <a:spcAft>
                          <a:spcPts val="1200"/>
                        </a:spcAft>
                      </a:pPr>
                      <a:r>
                        <a:rPr lang="fr-FR" altLang="zh-CN" sz="1100" kern="1200" dirty="0">
                          <a:solidFill>
                            <a:srgbClr val="000000"/>
                          </a:solidFill>
                          <a:effectLst/>
                          <a:latin typeface="Arial" panose="020B0604020202020204" pitchFamily="34" charset="0"/>
                          <a:ea typeface="+mn-ea"/>
                          <a:cs typeface="Arial" panose="020B0604020202020204" pitchFamily="34" charset="0"/>
                        </a:rPr>
                        <a:t>CP-223211</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New WID on </a:t>
                      </a:r>
                      <a:r>
                        <a:rPr lang="en-GB" altLang="zh-CN" sz="1100" kern="1200" dirty="0">
                          <a:solidFill>
                            <a:srgbClr val="000000"/>
                          </a:solidFill>
                          <a:effectLst/>
                          <a:latin typeface="Arial" panose="020B0604020202020204" pitchFamily="34" charset="0"/>
                          <a:ea typeface="+mn-ea"/>
                          <a:cs typeface="Arial" panose="020B0604020202020204" pitchFamily="34" charset="0"/>
                        </a:rPr>
                        <a:t>Enhancement of Network Automation Enablers</a:t>
                      </a:r>
                      <a:endParaRPr lang="en-GB" altLang="zh-CN" sz="1100" kern="1200" noProof="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en-GB" altLang="zh-CN" sz="1100" kern="1200" dirty="0" err="1">
                          <a:solidFill>
                            <a:srgbClr val="000000"/>
                          </a:solidFill>
                          <a:effectLst/>
                          <a:latin typeface="Arial" panose="020B0604020202020204" pitchFamily="34" charset="0"/>
                          <a:ea typeface="+mn-ea"/>
                          <a:cs typeface="Arial" panose="020B0604020202020204" pitchFamily="34" charset="0"/>
                        </a:rPr>
                        <a:t>eNetAE</a:t>
                      </a:r>
                      <a:endParaRPr lang="en-GB" sz="1100" kern="1200" dirty="0">
                        <a:solidFill>
                          <a:srgbClr val="000000"/>
                        </a:solidFill>
                        <a:effectLst/>
                        <a:latin typeface="Arial" panose="020B0604020202020204" pitchFamily="34" charset="0"/>
                        <a:ea typeface="+mn-ea"/>
                        <a:cs typeface="Arial" panose="020B0604020202020204" pitchFamily="34" charset="0"/>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r>
                        <a:rPr lang="fr-FR" sz="1100" kern="1200" dirty="0">
                          <a:solidFill>
                            <a:srgbClr val="000000"/>
                          </a:solidFill>
                          <a:effectLst/>
                          <a:latin typeface="Arial" panose="020B0604020202020204" pitchFamily="34" charset="0"/>
                          <a:ea typeface="+mn-ea"/>
                          <a:cs typeface="Arial" panose="020B0604020202020204" pitchFamily="34" charset="0"/>
                        </a:rPr>
                        <a:t>Huawei</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GB" altLang="zh-CN" sz="1100" kern="1200" dirty="0">
                          <a:solidFill>
                            <a:srgbClr val="000000"/>
                          </a:solidFill>
                          <a:effectLst/>
                          <a:latin typeface="Arial" panose="020B0604020202020204" pitchFamily="34" charset="0"/>
                          <a:ea typeface="+mn-ea"/>
                          <a:cs typeface="Arial" panose="020B0604020202020204" pitchFamily="34" charset="0"/>
                        </a:rPr>
                        <a:t>The objective is to specify the technical improvements and </a:t>
                      </a:r>
                      <a:r>
                        <a:rPr lang="en-US" altLang="zh-CN" sz="1100" kern="1200" dirty="0">
                          <a:solidFill>
                            <a:srgbClr val="000000"/>
                          </a:solidFill>
                          <a:effectLst/>
                          <a:latin typeface="Arial" panose="020B0604020202020204" pitchFamily="34" charset="0"/>
                          <a:ea typeface="+mn-ea"/>
                          <a:cs typeface="Arial" panose="020B0604020202020204" pitchFamily="34" charset="0"/>
                        </a:rPr>
                        <a:t>enhancements to the </a:t>
                      </a:r>
                      <a:r>
                        <a:rPr lang="en-GB" altLang="zh-CN" sz="1100" kern="1200" dirty="0">
                          <a:solidFill>
                            <a:srgbClr val="000000"/>
                          </a:solidFill>
                          <a:effectLst/>
                          <a:latin typeface="Arial" panose="020B0604020202020204" pitchFamily="34" charset="0"/>
                          <a:ea typeface="+mn-ea"/>
                          <a:cs typeface="Arial" panose="020B0604020202020204" pitchFamily="34" charset="0"/>
                        </a:rPr>
                        <a:t>network data analytics related services in Release 18 stage 3 level not covered by other work items and not including the implementation of the missing critical </a:t>
                      </a:r>
                      <a:r>
                        <a:rPr lang="en-US" altLang="zh-CN" sz="1100" kern="1200" dirty="0">
                          <a:solidFill>
                            <a:srgbClr val="000000"/>
                          </a:solidFill>
                          <a:effectLst/>
                          <a:latin typeface="Arial" panose="020B0604020202020204" pitchFamily="34" charset="0"/>
                          <a:ea typeface="+mn-ea"/>
                          <a:cs typeface="Arial" panose="020B0604020202020204" pitchFamily="34" charset="0"/>
                        </a:rPr>
                        <a:t>requirements in previous releases</a:t>
                      </a:r>
                      <a:r>
                        <a:rPr lang="en-GB" altLang="zh-CN" sz="1100" kern="1200" dirty="0">
                          <a:solidFill>
                            <a:srgbClr val="000000"/>
                          </a:solidFill>
                          <a:effectLst/>
                          <a:latin typeface="Arial" panose="020B0604020202020204" pitchFamily="34" charset="0"/>
                          <a:ea typeface="+mn-ea"/>
                          <a:cs typeface="Arial" panose="020B0604020202020204" pitchFamily="34" charset="0"/>
                        </a:rPr>
                        <a:t>. </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1200" noProof="0" dirty="0">
                          <a:solidFill>
                            <a:srgbClr val="000000"/>
                          </a:solidFill>
                          <a:effectLst/>
                          <a:latin typeface="Arial" panose="020B0604020202020204" pitchFamily="34" charset="0"/>
                          <a:ea typeface="+mn-ea"/>
                          <a:cs typeface="Arial" panose="020B0604020202020204" pitchFamily="34" charset="0"/>
                        </a:rPr>
                        <a:t>Rel-18</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2990016"/>
                  </a:ext>
                </a:extLst>
              </a:tr>
            </a:tbl>
          </a:graphicData>
        </a:graphic>
      </p:graphicFrame>
    </p:spTree>
    <p:extLst>
      <p:ext uri="{BB962C8B-B14F-4D97-AF65-F5344CB8AC3E}">
        <p14:creationId xmlns:p14="http://schemas.microsoft.com/office/powerpoint/2010/main" val="63368224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CT3 led                  (1/1) </a:t>
            </a:r>
          </a:p>
        </p:txBody>
      </p:sp>
      <p:graphicFrame>
        <p:nvGraphicFramePr>
          <p:cNvPr id="6" name="Table 7"/>
          <p:cNvGraphicFramePr>
            <a:graphicFrameLocks noGrp="1"/>
          </p:cNvGraphicFramePr>
          <p:nvPr>
            <p:extLst>
              <p:ext uri="{D42A27DB-BD31-4B8C-83A1-F6EECF244321}">
                <p14:modId xmlns:p14="http://schemas.microsoft.com/office/powerpoint/2010/main" val="2065920628"/>
              </p:ext>
            </p:extLst>
          </p:nvPr>
        </p:nvGraphicFramePr>
        <p:xfrm>
          <a:off x="361425" y="1791375"/>
          <a:ext cx="11013394" cy="3275257"/>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29295">
                  <a:extLst>
                    <a:ext uri="{9D8B030D-6E8A-4147-A177-3AD203B41FA5}">
                      <a16:colId xmlns:a16="http://schemas.microsoft.com/office/drawing/2014/main" val="20001"/>
                    </a:ext>
                  </a:extLst>
                </a:gridCol>
                <a:gridCol w="123602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21284">
                  <a:extLst>
                    <a:ext uri="{9D8B030D-6E8A-4147-A177-3AD203B41FA5}">
                      <a16:colId xmlns:a16="http://schemas.microsoft.com/office/drawing/2014/main" val="979862970"/>
                    </a:ext>
                  </a:extLst>
                </a:gridCol>
                <a:gridCol w="692204">
                  <a:extLst>
                    <a:ext uri="{9D8B030D-6E8A-4147-A177-3AD203B41FA5}">
                      <a16:colId xmlns:a16="http://schemas.microsoft.com/office/drawing/2014/main" val="3618433566"/>
                    </a:ext>
                  </a:extLst>
                </a:gridCol>
              </a:tblGrid>
              <a:tr h="431210">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18228">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960054</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Rel-18 Enhancements of 3GPP Northbound and Application Layer interfaces and APIs</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NBI18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CP-221330</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20529">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970045</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Rel-18 Enhancements of UE Policy Control</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altLang="zh-CN" sz="1000" kern="1200" dirty="0">
                          <a:solidFill>
                            <a:schemeClr val="tx1"/>
                          </a:solidFill>
                          <a:effectLst/>
                          <a:latin typeface="Arial" panose="020B0604020202020204" pitchFamily="34" charset="0"/>
                          <a:ea typeface="宋体" panose="02010600030101010101" pitchFamily="2" charset="-122"/>
                          <a:cs typeface="+mn-cs"/>
                        </a:rPr>
                        <a:t>UEP18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chemeClr val="tx1"/>
                          </a:solidFill>
                          <a:effectLst/>
                          <a:latin typeface="Arial"/>
                          <a:ea typeface="+mn-ea"/>
                          <a:cs typeface="+mn-cs"/>
                        </a:rPr>
                        <a:t>CP-222</a:t>
                      </a:r>
                      <a:r>
                        <a:rPr lang="en-US" altLang="zh-CN" sz="1000" kern="1200" dirty="0">
                          <a:solidFill>
                            <a:schemeClr val="tx1"/>
                          </a:solidFill>
                          <a:effectLst/>
                          <a:latin typeface="Arial"/>
                          <a:ea typeface="+mn-ea"/>
                          <a:cs typeface="+mn-cs"/>
                        </a:rPr>
                        <a:t>131</a:t>
                      </a: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Enhancement of Network Automation Enablers</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70C0"/>
                          </a:solidFill>
                          <a:effectLst/>
                          <a:latin typeface="Arial" panose="020B0604020202020204" pitchFamily="34" charset="0"/>
                          <a:ea typeface="宋体" panose="02010600030101010101" pitchFamily="2" charset="-122"/>
                          <a:cs typeface="+mn-cs"/>
                        </a:rPr>
                        <a:t>eNetAE</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30%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CP-223211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Timing Resiliency and URLLC enhancements</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TRS_URLLC</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CP-223205</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95364329"/>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Extensions to the TSC Framework to support </a:t>
                      </a:r>
                      <a:r>
                        <a:rPr lang="en-GB" sz="1000" kern="1200" dirty="0" err="1">
                          <a:solidFill>
                            <a:srgbClr val="0070C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err="1">
                          <a:solidFill>
                            <a:srgbClr val="0070C0"/>
                          </a:solidFill>
                          <a:effectLst/>
                          <a:latin typeface="Arial" panose="020B0604020202020204" pitchFamily="34" charset="0"/>
                          <a:ea typeface="宋体" panose="02010600030101010101" pitchFamily="2" charset="-122"/>
                          <a:cs typeface="+mn-cs"/>
                        </a:rPr>
                        <a:t>DetNet</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CP-223206</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36643651"/>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5G System with Satellite Backhaul</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5GSATB</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39629726"/>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5G System Enabler for Service Function Chaining</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a:solidFill>
                            <a:srgbClr val="0070C0"/>
                          </a:solidFill>
                          <a:effectLst/>
                          <a:latin typeface="Arial" panose="020B0604020202020204" pitchFamily="34" charset="0"/>
                          <a:ea typeface="宋体" panose="02010600030101010101" pitchFamily="2" charset="-122"/>
                          <a:cs typeface="+mn-cs"/>
                        </a:rPr>
                        <a:t>SFC</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53153360"/>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enhancement of 5G UE Policy</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a:solidFill>
                            <a:srgbClr val="0070C0"/>
                          </a:solidFill>
                          <a:effectLst/>
                          <a:latin typeface="Arial" panose="020B0604020202020204" pitchFamily="34" charset="0"/>
                          <a:ea typeface="宋体" panose="02010600030101010101" pitchFamily="2" charset="-122"/>
                          <a:cs typeface="+mn-cs"/>
                        </a:rPr>
                        <a:t>eUEPO</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for Enabling Edge Applications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EDGEAPP_Ph2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Rel-18 enhancements of session management policy control</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SMPC18</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General Support of IPv6 Prefix Delegation in 5GS</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TEI18_IPv6PD</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42859765"/>
                  </a:ext>
                </a:extLst>
              </a:tr>
              <a:tr h="22052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TEI18 on Enhancement of Application Detection Event Exposure</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kern="1200" dirty="0">
                          <a:solidFill>
                            <a:srgbClr val="0070C0"/>
                          </a:solidFill>
                          <a:effectLst/>
                          <a:latin typeface="Arial" panose="020B0604020202020204" pitchFamily="34" charset="0"/>
                          <a:ea typeface="宋体" panose="02010600030101010101" pitchFamily="2" charset="-122"/>
                          <a:cs typeface="+mn-cs"/>
                        </a:rPr>
                        <a:t>TEI18_ADEE</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CP-223202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52214144"/>
                  </a:ext>
                </a:extLst>
              </a:tr>
            </a:tbl>
          </a:graphicData>
        </a:graphic>
      </p:graphicFrame>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8513"/>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solidFill>
                  <a:prstClr val="black"/>
                </a:solidFill>
                <a:latin typeface="Arial" panose="020B0604020202020204" pitchFamily="34" charset="0"/>
              </a:rPr>
              <a:t>Legend</a:t>
            </a:r>
            <a:br>
              <a:rPr lang="fi-FI" altLang="de-DE" sz="1000" dirty="0">
                <a:solidFill>
                  <a:prstClr val="black"/>
                </a:solidFill>
                <a:latin typeface="Arial" panose="020B0604020202020204" pitchFamily="34" charset="0"/>
              </a:rPr>
            </a:br>
            <a:r>
              <a:rPr lang="fi-FI" altLang="de-DE" sz="1000" dirty="0">
                <a:solidFill>
                  <a:prstClr val="black"/>
                </a:solidFill>
                <a:highlight>
                  <a:srgbClr val="00FF00"/>
                </a:highlight>
                <a:latin typeface="Arial" panose="020B0604020202020204" pitchFamily="34" charset="0"/>
              </a:rPr>
              <a:t>Green row   </a:t>
            </a:r>
            <a:r>
              <a:rPr lang="fi-FI" altLang="de-DE" sz="1000" dirty="0">
                <a:solidFill>
                  <a:prstClr val="black"/>
                </a:solidFill>
                <a:latin typeface="Arial" panose="020B0604020202020204" pitchFamily="34" charset="0"/>
              </a:rPr>
              <a:t>– Newly completed</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prstClr val="black"/>
                </a:solidFill>
                <a:highlight>
                  <a:srgbClr val="FFFF00"/>
                </a:highlight>
                <a:latin typeface="Arial" panose="020B0604020202020204" pitchFamily="34" charset="0"/>
              </a:rPr>
              <a:t>Yellow row  </a:t>
            </a:r>
            <a:r>
              <a:rPr lang="fi-FI" altLang="de-DE" sz="1000" dirty="0">
                <a:solidFill>
                  <a:prstClr val="black"/>
                </a:solidFill>
                <a:latin typeface="Arial" panose="020B0604020202020204" pitchFamily="34" charset="0"/>
              </a:rPr>
              <a:t>– small outstanding issues</a:t>
            </a:r>
            <a:br>
              <a:rPr lang="fi-FI" altLang="de-DE" sz="1000" dirty="0">
                <a:solidFill>
                  <a:prstClr val="black"/>
                </a:solidFill>
                <a:latin typeface="Arial" panose="020B0604020202020204" pitchFamily="34" charset="0"/>
              </a:rPr>
            </a:br>
            <a:r>
              <a:rPr lang="fi-FI" altLang="de-DE" sz="1000" dirty="0">
                <a:solidFill>
                  <a:prstClr val="black"/>
                </a:solidFill>
                <a:highlight>
                  <a:srgbClr val="FF0000"/>
                </a:highlight>
                <a:latin typeface="Arial" panose="020B0604020202020204" pitchFamily="34" charset="0"/>
              </a:rPr>
              <a:t>Red  row     </a:t>
            </a:r>
            <a:r>
              <a:rPr lang="fi-FI" altLang="de-DE" sz="1000" dirty="0">
                <a:solidFill>
                  <a:prstClr val="black"/>
                </a:solidFill>
                <a:latin typeface="Arial" panose="020B0604020202020204" pitchFamily="34" charset="0"/>
              </a:rPr>
              <a:t>– Exception sheet </a:t>
            </a:r>
          </a:p>
          <a:p>
            <a:pPr>
              <a:lnSpc>
                <a:spcPct val="90000"/>
              </a:lnSpc>
              <a:spcBef>
                <a:spcPct val="0"/>
              </a:spcBef>
              <a:buFontTx/>
              <a:buNone/>
              <a:defRPr/>
            </a:pPr>
            <a:r>
              <a:rPr lang="fi-FI" altLang="de-DE" sz="1000" dirty="0">
                <a:solidFill>
                  <a:prstClr val="black"/>
                </a:solidFill>
                <a:latin typeface="Arial" panose="020B0604020202020204" pitchFamily="34" charset="0"/>
              </a:rPr>
              <a:t>	black text    -  no change since the last plenary</a:t>
            </a:r>
          </a:p>
          <a:p>
            <a:pPr>
              <a:lnSpc>
                <a:spcPct val="90000"/>
              </a:lnSpc>
              <a:spcBef>
                <a:spcPct val="0"/>
              </a:spcBef>
              <a:buFontTx/>
              <a:buNone/>
              <a:defRPr/>
            </a:pPr>
            <a:r>
              <a:rPr lang="fi-FI" altLang="de-DE" sz="1000" dirty="0">
                <a:solidFill>
                  <a:prstClr val="black"/>
                </a:solidFill>
                <a:latin typeface="Arial" panose="020B0604020202020204" pitchFamily="34" charset="0"/>
              </a:rPr>
              <a:t>	</a:t>
            </a:r>
            <a:r>
              <a:rPr lang="fi-FI" altLang="de-DE" sz="1000" dirty="0">
                <a:solidFill>
                  <a:srgbClr val="0070C0"/>
                </a:solidFill>
                <a:latin typeface="Arial" panose="020B0604020202020204" pitchFamily="34" charset="0"/>
              </a:rPr>
              <a:t>blue text </a:t>
            </a:r>
            <a:r>
              <a:rPr lang="fi-FI" altLang="de-DE" sz="1000" dirty="0">
                <a:solidFill>
                  <a:prstClr val="black"/>
                </a:solidFill>
                <a:latin typeface="Arial" panose="020B0604020202020204" pitchFamily="34" charset="0"/>
              </a:rPr>
              <a:t>     -  Updated text since last plenary</a:t>
            </a:r>
          </a:p>
        </p:txBody>
      </p:sp>
    </p:spTree>
    <p:extLst>
      <p:ext uri="{BB962C8B-B14F-4D97-AF65-F5344CB8AC3E}">
        <p14:creationId xmlns:p14="http://schemas.microsoft.com/office/powerpoint/2010/main" val="358030482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8119" y="465807"/>
            <a:ext cx="10515600" cy="1325563"/>
          </a:xfrm>
        </p:spPr>
        <p:txBody>
          <a:bodyPr/>
          <a:lstStyle/>
          <a:p>
            <a:r>
              <a:rPr lang="en-US" dirty="0"/>
              <a:t>Rel-18 Work Plan – Non-CT3 led         (1/1) </a:t>
            </a:r>
          </a:p>
        </p:txBody>
      </p:sp>
      <p:sp>
        <p:nvSpPr>
          <p:cNvPr id="7" name="Content Placeholder 2">
            <a:extLst>
              <a:ext uri="{FF2B5EF4-FFF2-40B4-BE49-F238E27FC236}">
                <a16:creationId xmlns:a16="http://schemas.microsoft.com/office/drawing/2014/main" id="{77A3C99B-30CB-4F52-BAAD-E83536627EEA}"/>
              </a:ext>
            </a:extLst>
          </p:cNvPr>
          <p:cNvSpPr txBox="1">
            <a:spLocks/>
          </p:cNvSpPr>
          <p:nvPr/>
        </p:nvSpPr>
        <p:spPr bwMode="auto">
          <a:xfrm>
            <a:off x="198119" y="554063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Legend</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00FF00"/>
                </a:highlight>
                <a:uLnTx/>
                <a:uFillTx/>
                <a:latin typeface="Arial" panose="020B0604020202020204" pitchFamily="34" charset="0"/>
                <a:ea typeface="+mn-ea"/>
                <a:cs typeface="Arial" pitchFamily="34" charset="0"/>
              </a:rPr>
              <a:t>Green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Newly completed</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prstClr val="black"/>
                </a:solidFill>
                <a:effectLst/>
                <a:highlight>
                  <a:srgbClr val="FFFF00"/>
                </a:highlight>
                <a:uLnTx/>
                <a:uFillTx/>
                <a:latin typeface="Arial" panose="020B0604020202020204" pitchFamily="34" charset="0"/>
                <a:ea typeface="+mn-ea"/>
                <a:cs typeface="Arial" pitchFamily="34" charset="0"/>
              </a:rPr>
              <a:t>Yellow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small outstanding issues</a:t>
            </a:r>
            <a:b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br>
            <a:r>
              <a:rPr kumimoji="0" lang="fi-FI" altLang="de-DE" sz="1000" b="0" i="0" u="none" strike="noStrike" kern="1200" cap="none" spc="0" normalizeH="0" baseline="0" noProof="0" dirty="0">
                <a:ln>
                  <a:noFill/>
                </a:ln>
                <a:solidFill>
                  <a:prstClr val="black"/>
                </a:solidFill>
                <a:effectLst/>
                <a:highlight>
                  <a:srgbClr val="FF0000"/>
                </a:highlight>
                <a:uLnTx/>
                <a:uFillTx/>
                <a:latin typeface="Arial" panose="020B0604020202020204" pitchFamily="34" charset="0"/>
                <a:ea typeface="+mn-ea"/>
                <a:cs typeface="Arial" pitchFamily="34" charset="0"/>
              </a:rPr>
              <a:t>Red  row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Exception sheet </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black text    -  no change since the last plenary</a:t>
            </a:r>
          </a:p>
          <a:p>
            <a:pPr marL="342900" marR="0" lvl="0" indent="-342900" algn="l" defTabSz="914400" rtl="0" eaLnBrk="0" fontAlgn="base" latinLnBrk="0" hangingPunct="0">
              <a:lnSpc>
                <a:spcPct val="90000"/>
              </a:lnSpc>
              <a:spcBef>
                <a:spcPct val="0"/>
              </a:spcBef>
              <a:spcAft>
                <a:spcPct val="0"/>
              </a:spcAft>
              <a:buClrTx/>
              <a:buSzTx/>
              <a:buFontTx/>
              <a:buNone/>
              <a:tabLst/>
              <a:defRPr/>
            </a:pP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a:t>
            </a:r>
            <a:r>
              <a:rPr kumimoji="0" lang="fi-FI" altLang="de-DE" sz="1000" b="0" i="0" u="none" strike="noStrike" kern="1200" cap="none" spc="0" normalizeH="0" baseline="0" noProof="0" dirty="0">
                <a:ln>
                  <a:noFill/>
                </a:ln>
                <a:solidFill>
                  <a:srgbClr val="0070C0"/>
                </a:solidFill>
                <a:effectLst/>
                <a:uLnTx/>
                <a:uFillTx/>
                <a:latin typeface="Arial" panose="020B0604020202020204" pitchFamily="34" charset="0"/>
                <a:ea typeface="+mn-ea"/>
                <a:cs typeface="Arial" pitchFamily="34" charset="0"/>
              </a:rPr>
              <a:t>blue text </a:t>
            </a:r>
            <a:r>
              <a:rPr kumimoji="0" lang="fi-FI" altLang="de-DE"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itchFamily="34" charset="0"/>
              </a:rPr>
              <a:t>     -  Updated text since last plenary</a:t>
            </a:r>
          </a:p>
        </p:txBody>
      </p:sp>
      <p:graphicFrame>
        <p:nvGraphicFramePr>
          <p:cNvPr id="8" name="Table 7">
            <a:extLst>
              <a:ext uri="{FF2B5EF4-FFF2-40B4-BE49-F238E27FC236}">
                <a16:creationId xmlns:a16="http://schemas.microsoft.com/office/drawing/2014/main" id="{8E889731-152D-4C2F-89F3-D05B3B382934}"/>
              </a:ext>
            </a:extLst>
          </p:cNvPr>
          <p:cNvGraphicFramePr>
            <a:graphicFrameLocks noGrp="1"/>
          </p:cNvGraphicFramePr>
          <p:nvPr>
            <p:extLst>
              <p:ext uri="{D42A27DB-BD31-4B8C-83A1-F6EECF244321}">
                <p14:modId xmlns:p14="http://schemas.microsoft.com/office/powerpoint/2010/main" val="300221099"/>
              </p:ext>
            </p:extLst>
          </p:nvPr>
        </p:nvGraphicFramePr>
        <p:xfrm>
          <a:off x="361425" y="1791375"/>
          <a:ext cx="11013394" cy="3529487"/>
        </p:xfrm>
        <a:graphic>
          <a:graphicData uri="http://schemas.openxmlformats.org/drawingml/2006/table">
            <a:tbl>
              <a:tblPr firstRow="1" firstCol="1" bandRow="1"/>
              <a:tblGrid>
                <a:gridCol w="690728">
                  <a:extLst>
                    <a:ext uri="{9D8B030D-6E8A-4147-A177-3AD203B41FA5}">
                      <a16:colId xmlns:a16="http://schemas.microsoft.com/office/drawing/2014/main" val="20000"/>
                    </a:ext>
                  </a:extLst>
                </a:gridCol>
                <a:gridCol w="4284475">
                  <a:extLst>
                    <a:ext uri="{9D8B030D-6E8A-4147-A177-3AD203B41FA5}">
                      <a16:colId xmlns:a16="http://schemas.microsoft.com/office/drawing/2014/main" val="20001"/>
                    </a:ext>
                  </a:extLst>
                </a:gridCol>
                <a:gridCol w="1180843">
                  <a:extLst>
                    <a:ext uri="{9D8B030D-6E8A-4147-A177-3AD203B41FA5}">
                      <a16:colId xmlns:a16="http://schemas.microsoft.com/office/drawing/2014/main" val="20002"/>
                    </a:ext>
                  </a:extLst>
                </a:gridCol>
                <a:gridCol w="747635">
                  <a:extLst>
                    <a:ext uri="{9D8B030D-6E8A-4147-A177-3AD203B41FA5}">
                      <a16:colId xmlns:a16="http://schemas.microsoft.com/office/drawing/2014/main" val="20003"/>
                    </a:ext>
                  </a:extLst>
                </a:gridCol>
                <a:gridCol w="653792">
                  <a:extLst>
                    <a:ext uri="{9D8B030D-6E8A-4147-A177-3AD203B41FA5}">
                      <a16:colId xmlns:a16="http://schemas.microsoft.com/office/drawing/2014/main" val="20004"/>
                    </a:ext>
                  </a:extLst>
                </a:gridCol>
                <a:gridCol w="687105">
                  <a:extLst>
                    <a:ext uri="{9D8B030D-6E8A-4147-A177-3AD203B41FA5}">
                      <a16:colId xmlns:a16="http://schemas.microsoft.com/office/drawing/2014/main" val="20005"/>
                    </a:ext>
                  </a:extLst>
                </a:gridCol>
                <a:gridCol w="616825">
                  <a:extLst>
                    <a:ext uri="{9D8B030D-6E8A-4147-A177-3AD203B41FA5}">
                      <a16:colId xmlns:a16="http://schemas.microsoft.com/office/drawing/2014/main" val="20006"/>
                    </a:ext>
                  </a:extLst>
                </a:gridCol>
                <a:gridCol w="638503">
                  <a:extLst>
                    <a:ext uri="{9D8B030D-6E8A-4147-A177-3AD203B41FA5}">
                      <a16:colId xmlns:a16="http://schemas.microsoft.com/office/drawing/2014/main" val="1432858994"/>
                    </a:ext>
                  </a:extLst>
                </a:gridCol>
                <a:gridCol w="821284">
                  <a:extLst>
                    <a:ext uri="{9D8B030D-6E8A-4147-A177-3AD203B41FA5}">
                      <a16:colId xmlns:a16="http://schemas.microsoft.com/office/drawing/2014/main" val="979862970"/>
                    </a:ext>
                  </a:extLst>
                </a:gridCol>
                <a:gridCol w="692204">
                  <a:extLst>
                    <a:ext uri="{9D8B030D-6E8A-4147-A177-3AD203B41FA5}">
                      <a16:colId xmlns:a16="http://schemas.microsoft.com/office/drawing/2014/main" val="3618433566"/>
                    </a:ext>
                  </a:extLst>
                </a:gridCol>
              </a:tblGrid>
              <a:tr h="408109">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UID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Name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noProof="0" dirty="0">
                          <a:effectLst/>
                          <a:latin typeface="Arial" panose="020B0604020202020204" pitchFamily="34" charset="0"/>
                          <a:ea typeface="Calibri" panose="020F0502020204030204" pitchFamily="34" charset="0"/>
                          <a:cs typeface="Arial" panose="020B0604020202020204" pitchFamily="34" charset="0"/>
                        </a:rPr>
                        <a:t>Acronym</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Release</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Group</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End</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a:t>
                      </a:r>
                      <a:r>
                        <a:rPr lang="en-US" sz="1000" b="1" noProof="0" dirty="0">
                          <a:effectLst/>
                          <a:latin typeface="Arial" panose="020B0604020202020204" pitchFamily="34" charset="0"/>
                          <a:ea typeface="Calibri" panose="020F0502020204030204" pitchFamily="34" charset="0"/>
                          <a:cs typeface="Arial" panose="020B0604020202020204" pitchFamily="34" charset="0"/>
                        </a:rPr>
                        <a:t>old</a:t>
                      </a:r>
                      <a:endParaRPr lang="en-US" sz="1000" noProof="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000" b="1" dirty="0">
                          <a:effectLst/>
                          <a:latin typeface="Arial" panose="020B0604020202020204" pitchFamily="34" charset="0"/>
                          <a:ea typeface="Calibri" panose="020F0502020204030204" pitchFamily="34" charset="0"/>
                          <a:cs typeface="Arial" panose="020B0604020202020204" pitchFamily="34" charset="0"/>
                        </a:rPr>
                        <a:t>Status new</a:t>
                      </a:r>
                      <a:endParaRPr lang="en-US"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000" b="1" kern="120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b="1" dirty="0">
                          <a:effectLst/>
                          <a:latin typeface="Arial" panose="020B0604020202020204" pitchFamily="34" charset="0"/>
                          <a:ea typeface="Calibri" panose="020F0502020204030204" pitchFamily="34" charset="0"/>
                          <a:cs typeface="Arial" panose="020B0604020202020204" pitchFamily="34" charset="0"/>
                        </a:rPr>
                        <a:t>Notes</a:t>
                      </a:r>
                      <a:endParaRPr lang="en-US" altLang="zh-CN" sz="10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08713">
                <a:tc>
                  <a:txBody>
                    <a:bodyPr/>
                    <a:lstStyle/>
                    <a:p>
                      <a:pPr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960060</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Service Based Interface Protocol Improvements Release 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indent="18415" hangingPunct="0">
                        <a:spcAft>
                          <a:spcPts val="900"/>
                        </a:spcAft>
                      </a:pPr>
                      <a:r>
                        <a:rPr lang="en-GB" sz="1000" dirty="0">
                          <a:solidFill>
                            <a:srgbClr val="000000"/>
                          </a:solidFill>
                          <a:effectLst/>
                          <a:latin typeface="Arial" panose="020B0604020202020204" pitchFamily="34" charset="0"/>
                          <a:ea typeface="宋体" panose="02010600030101010101" pitchFamily="2" charset="-122"/>
                        </a:rPr>
                        <a:t>SBIProtoc18</a:t>
                      </a: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r>
                        <a:rPr lang="fr-FR" altLang="zh-CN" sz="1000" kern="1200" dirty="0">
                          <a:solidFill>
                            <a:schemeClr val="tx1"/>
                          </a:solidFill>
                          <a:effectLst/>
                          <a:latin typeface="Arial"/>
                          <a:ea typeface="+mn-ea"/>
                          <a:cs typeface="+mn-cs"/>
                        </a:rPr>
                        <a:t>CP-221083</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hangingPunct="0">
                        <a:spcAft>
                          <a:spcPts val="1200"/>
                        </a:spcAft>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208713">
                <a:tc>
                  <a:txBody>
                    <a:bodyPr/>
                    <a:lstStyle/>
                    <a:p>
                      <a:pPr marL="0" indent="18415" algn="l" defTabSz="914400" rtl="0" eaLnBrk="1" latinLnBrk="0" hangingPunct="0">
                        <a:spcAft>
                          <a:spcPts val="900"/>
                        </a:spcAft>
                      </a:pPr>
                      <a:r>
                        <a:rPr lang="en-GB" altLang="zh-CN" sz="1000" kern="1200" dirty="0">
                          <a:solidFill>
                            <a:srgbClr val="000000"/>
                          </a:solidFill>
                          <a:effectLst/>
                          <a:latin typeface="Arial" panose="020B0604020202020204" pitchFamily="34" charset="0"/>
                          <a:ea typeface="宋体" panose="02010600030101010101" pitchFamily="2" charset="-122"/>
                          <a:cs typeface="+mn-cs"/>
                        </a:rPr>
                        <a:t>970048</a:t>
                      </a:r>
                      <a:endParaRPr lang="zh-CN" altLang="en-US" sz="10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 Stage-3 IETF Protocol Alignment</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US" altLang="zh-CN" sz="1000" kern="1200" dirty="0">
                          <a:solidFill>
                            <a:schemeClr val="tx1"/>
                          </a:solidFill>
                          <a:effectLst/>
                          <a:latin typeface="Arial" panose="020B0604020202020204" pitchFamily="34" charset="0"/>
                          <a:ea typeface="宋体" panose="02010600030101010101" pitchFamily="2" charset="-122"/>
                          <a:cs typeface="+mn-cs"/>
                        </a:rPr>
                        <a:t>IMSProtoc18</a:t>
                      </a:r>
                      <a:endParaRPr lang="zh-CN" sz="1000" kern="1200" dirty="0">
                        <a:solidFill>
                          <a:schemeClr val="tx1"/>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chemeClr val="tx1"/>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chemeClr val="tx1"/>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altLang="zh-CN" sz="1000" kern="12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70C0"/>
                          </a:solidFill>
                          <a:effectLst/>
                          <a:latin typeface="Arial" panose="020B0604020202020204" pitchFamily="34" charset="0"/>
                          <a:ea typeface="宋体" panose="02010600030101010101" pitchFamily="2" charset="-122"/>
                          <a:cs typeface="+mn-cs"/>
                        </a:rPr>
                        <a:t>CP-223102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chemeClr val="tx1"/>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0003"/>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Enhanced Service Enabler Architecture Layer for Verticals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SEAL_Ph3</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CP-223112</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78039153"/>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Enhanced support of Non-Public Networks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eNPN_Ph2</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CP-223104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395364329"/>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Support for 5WWC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5WWC_Ph2</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CP-223114</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1436643651"/>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Secondary DN authentication and authorization in EPC IWK cases</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TEI18_SDNAEPC</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CP-223111</a:t>
                      </a: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endParaRPr lang="fr-FR" altLang="zh-CN" sz="1000" kern="1200" dirty="0">
                        <a:solidFill>
                          <a:srgbClr val="2A6EA8"/>
                        </a:solidFill>
                        <a:effectLst/>
                        <a:latin typeface="Arial"/>
                        <a:ea typeface="+mn-ea"/>
                        <a:cs typeface="+mn-cs"/>
                      </a:endParaRPr>
                    </a:p>
                  </a:txBody>
                  <a:tcPr marL="44447" marR="44447"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139629726"/>
                  </a:ext>
                </a:extLst>
              </a:tr>
              <a:tr h="408109">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Enhancement of NSAC for maximum number of UEs with at least one PDU session/PDN connection</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err="1">
                          <a:solidFill>
                            <a:srgbClr val="0070C0"/>
                          </a:solidFill>
                          <a:effectLst/>
                          <a:latin typeface="Arial" panose="020B0604020202020204" pitchFamily="34" charset="0"/>
                          <a:ea typeface="宋体" panose="02010600030101010101" pitchFamily="2" charset="-122"/>
                          <a:cs typeface="+mn-cs"/>
                        </a:rPr>
                        <a:t>eNSAC</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CP-223026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53153360"/>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application layer support for V2X services; Phase 3</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V2XAPP_Ph3</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800114282"/>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SEAL data delivery enabler for vertical applications</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SEALDD</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CP-223108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36768404"/>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proximity based services in 5GS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5G_ProSe_Ph2</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kern="1200" dirty="0">
                          <a:solidFill>
                            <a:srgbClr val="0070C0"/>
                          </a:solidFill>
                          <a:effectLst/>
                          <a:latin typeface="Arial" panose="020B0604020202020204" pitchFamily="34" charset="0"/>
                          <a:ea typeface="宋体" panose="02010600030101010101" pitchFamily="2" charset="-122"/>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CP-223110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2424933338"/>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enhancement to the 5GC location services - phase 3</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5G_eLCS_Ph3</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CP-223023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42859765"/>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Aspects of Edge Computing Phase 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EDGE_Ph2</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06/23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CP-223025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4052214144"/>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CT aspect of Seamless UE context recovery</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SUECR</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09/23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CP-223113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3008495772"/>
                  </a:ext>
                </a:extLst>
              </a:tr>
              <a:tr h="208713">
                <a:tc>
                  <a:txBody>
                    <a:bodyPr/>
                    <a:lstStyle/>
                    <a:p>
                      <a:pPr indent="18415" hangingPunct="0">
                        <a:spcAft>
                          <a:spcPts val="900"/>
                        </a:spcAft>
                      </a:pPr>
                      <a:endParaRPr lang="zh-CN" sz="1000" dirty="0">
                        <a:solidFill>
                          <a:srgbClr val="000000"/>
                        </a:solidFill>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a:solidFill>
                            <a:srgbClr val="0070C0"/>
                          </a:solidFill>
                          <a:effectLst/>
                          <a:latin typeface="Arial" panose="020B0604020202020204" pitchFamily="34" charset="0"/>
                          <a:ea typeface="宋体" panose="02010600030101010101" pitchFamily="2" charset="-122"/>
                          <a:cs typeface="+mn-cs"/>
                        </a:rPr>
                        <a:t>Protocol enhancements for Mission Critical Services</a:t>
                      </a:r>
                      <a:endParaRPr lang="zh-CN" altLang="en-US" sz="1000" kern="120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indent="18415" algn="l" defTabSz="914400" rtl="0" eaLnBrk="1" latinLnBrk="0" hangingPunct="1">
                        <a:lnSpc>
                          <a:spcPct val="107000"/>
                        </a:lnSpc>
                        <a:spcAft>
                          <a:spcPts val="800"/>
                        </a:spcAft>
                      </a:pPr>
                      <a:r>
                        <a:rPr lang="en-GB" sz="1000" kern="1200" dirty="0">
                          <a:solidFill>
                            <a:srgbClr val="0070C0"/>
                          </a:solidFill>
                          <a:effectLst/>
                          <a:latin typeface="Arial" panose="020B0604020202020204" pitchFamily="34" charset="0"/>
                          <a:ea typeface="宋体" panose="02010600030101010101" pitchFamily="2" charset="-122"/>
                          <a:cs typeface="+mn-cs"/>
                        </a:rPr>
                        <a:t>MCProtoc18</a:t>
                      </a:r>
                      <a:endParaRPr lang="zh-CN" altLang="en-US" sz="1000" kern="1200" dirty="0">
                        <a:solidFill>
                          <a:srgbClr val="0070C0"/>
                        </a:solidFill>
                        <a:effectLst/>
                        <a:latin typeface="Arial" panose="020B0604020202020204" pitchFamily="34" charset="0"/>
                        <a:ea typeface="宋体" panose="02010600030101010101" pitchFamily="2" charset="-122"/>
                        <a:cs typeface="+mn-cs"/>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70C0"/>
                          </a:solidFill>
                          <a:effectLst/>
                          <a:latin typeface="Arial" panose="020B0604020202020204" pitchFamily="34" charset="0"/>
                          <a:ea typeface="+mn-ea"/>
                          <a:cs typeface="+mn-cs"/>
                        </a:rPr>
                        <a:t>Rel-18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C3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altLang="zh-CN"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12/23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kumimoji="0" lang="fr-FR" altLang="zh-CN" sz="1000" b="0" i="0" u="none" strike="noStrike" kern="1200" cap="none" spc="0" normalizeH="0" baseline="0" noProof="0" dirty="0">
                          <a:ln>
                            <a:noFill/>
                          </a:ln>
                          <a:solidFill>
                            <a:srgbClr val="0070C0"/>
                          </a:solidFill>
                          <a:effectLst/>
                          <a:uLnTx/>
                          <a:uFillTx/>
                          <a:latin typeface="Arial" panose="020B0604020202020204" pitchFamily="34" charset="0"/>
                          <a:ea typeface="宋体" panose="02010600030101010101" pitchFamily="2" charset="-122"/>
                          <a:cs typeface="+mn-cs"/>
                        </a:rPr>
                        <a:t>CP-223103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endParaRPr lang="en-US" sz="1000" dirty="0">
                        <a:solidFill>
                          <a:srgbClr val="0070C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extLst>
                  <a:ext uri="{0D108BD9-81ED-4DB2-BD59-A6C34878D82A}">
                    <a16:rowId xmlns:a16="http://schemas.microsoft.com/office/drawing/2014/main" val="672419205"/>
                  </a:ext>
                </a:extLst>
              </a:tr>
            </a:tbl>
          </a:graphicData>
        </a:graphic>
      </p:graphicFrame>
    </p:spTree>
    <p:extLst>
      <p:ext uri="{BB962C8B-B14F-4D97-AF65-F5344CB8AC3E}">
        <p14:creationId xmlns:p14="http://schemas.microsoft.com/office/powerpoint/2010/main" val="392479865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TS/TR sent to CT Plenary</a:t>
            </a:r>
          </a:p>
        </p:txBody>
      </p:sp>
      <p:graphicFrame>
        <p:nvGraphicFramePr>
          <p:cNvPr id="5" name="Tableau 3">
            <a:extLst>
              <a:ext uri="{FF2B5EF4-FFF2-40B4-BE49-F238E27FC236}">
                <a16:creationId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4103588651"/>
              </p:ext>
            </p:extLst>
          </p:nvPr>
        </p:nvGraphicFramePr>
        <p:xfrm>
          <a:off x="381667" y="2006146"/>
          <a:ext cx="10515600" cy="1087249"/>
        </p:xfrm>
        <a:graphic>
          <a:graphicData uri="http://schemas.openxmlformats.org/drawingml/2006/table">
            <a:tbl>
              <a:tblPr firstRow="1" firstCol="1" bandRow="1"/>
              <a:tblGrid>
                <a:gridCol w="1396076">
                  <a:extLst>
                    <a:ext uri="{9D8B030D-6E8A-4147-A177-3AD203B41FA5}">
                      <a16:colId xmlns:a16="http://schemas.microsoft.com/office/drawing/2014/main" val="20000"/>
                    </a:ext>
                  </a:extLst>
                </a:gridCol>
                <a:gridCol w="4110734">
                  <a:extLst>
                    <a:ext uri="{9D8B030D-6E8A-4147-A177-3AD203B41FA5}">
                      <a16:colId xmlns:a16="http://schemas.microsoft.com/office/drawing/2014/main" val="20001"/>
                    </a:ext>
                  </a:extLst>
                </a:gridCol>
                <a:gridCol w="1364464">
                  <a:extLst>
                    <a:ext uri="{9D8B030D-6E8A-4147-A177-3AD203B41FA5}">
                      <a16:colId xmlns:a16="http://schemas.microsoft.com/office/drawing/2014/main" val="20002"/>
                    </a:ext>
                  </a:extLst>
                </a:gridCol>
                <a:gridCol w="1571723">
                  <a:extLst>
                    <a:ext uri="{9D8B030D-6E8A-4147-A177-3AD203B41FA5}">
                      <a16:colId xmlns:a16="http://schemas.microsoft.com/office/drawing/2014/main" val="20003"/>
                    </a:ext>
                  </a:extLst>
                </a:gridCol>
                <a:gridCol w="2072603">
                  <a:extLst>
                    <a:ext uri="{9D8B030D-6E8A-4147-A177-3AD203B41FA5}">
                      <a16:colId xmlns:a16="http://schemas.microsoft.com/office/drawing/2014/main" val="1391414016"/>
                    </a:ext>
                  </a:extLst>
                </a:gridCol>
              </a:tblGrid>
              <a:tr h="244293">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400" b="1" kern="1200" dirty="0">
                          <a:solidFill>
                            <a:srgbClr val="FFFFFF"/>
                          </a:solidFill>
                          <a:effectLst/>
                          <a:latin typeface="Arial"/>
                          <a:ea typeface="Times New Roman"/>
                          <a:cs typeface="+mn-cs"/>
                        </a:rPr>
                        <a:t>Sent for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21478">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dirty="0">
                        <a:solidFill>
                          <a:srgbClr val="000000"/>
                        </a:solidFill>
                        <a:effectLst/>
                        <a:latin typeface="Arial"/>
                        <a:ea typeface="Times New Roman"/>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12242018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667" y="442777"/>
            <a:ext cx="10515600" cy="1325563"/>
          </a:xfrm>
        </p:spPr>
        <p:txBody>
          <a:bodyPr/>
          <a:lstStyle/>
          <a:p>
            <a:r>
              <a:rPr lang="en-US" dirty="0"/>
              <a:t>Exception sheet for work item</a:t>
            </a:r>
          </a:p>
        </p:txBody>
      </p:sp>
      <p:graphicFrame>
        <p:nvGraphicFramePr>
          <p:cNvPr id="5" name="Tableau 3">
            <a:extLst>
              <a:ext uri="{FF2B5EF4-FFF2-40B4-BE49-F238E27FC236}">
                <a16:creationId xmlns:a16="http://schemas.microsoft.com/office/drawing/2014/main" id="{CCBFFC8F-EDCB-4E4F-9118-93D416A7C6D3}"/>
              </a:ext>
            </a:extLst>
          </p:cNvPr>
          <p:cNvGraphicFramePr>
            <a:graphicFrameLocks noGrp="1"/>
          </p:cNvGraphicFramePr>
          <p:nvPr>
            <p:extLst>
              <p:ext uri="{D42A27DB-BD31-4B8C-83A1-F6EECF244321}">
                <p14:modId xmlns:p14="http://schemas.microsoft.com/office/powerpoint/2010/main" val="245254337"/>
              </p:ext>
            </p:extLst>
          </p:nvPr>
        </p:nvGraphicFramePr>
        <p:xfrm>
          <a:off x="381667" y="1940243"/>
          <a:ext cx="10830029" cy="1512257"/>
        </p:xfrm>
        <a:graphic>
          <a:graphicData uri="http://schemas.openxmlformats.org/drawingml/2006/table">
            <a:tbl>
              <a:tblPr firstRow="1" firstCol="1" bandRow="1"/>
              <a:tblGrid>
                <a:gridCol w="1441336">
                  <a:extLst>
                    <a:ext uri="{9D8B030D-6E8A-4147-A177-3AD203B41FA5}">
                      <a16:colId xmlns:a16="http://schemas.microsoft.com/office/drawing/2014/main" val="20000"/>
                    </a:ext>
                  </a:extLst>
                </a:gridCol>
                <a:gridCol w="3119487">
                  <a:extLst>
                    <a:ext uri="{9D8B030D-6E8A-4147-A177-3AD203B41FA5}">
                      <a16:colId xmlns:a16="http://schemas.microsoft.com/office/drawing/2014/main" val="20001"/>
                    </a:ext>
                  </a:extLst>
                </a:gridCol>
                <a:gridCol w="1324303">
                  <a:extLst>
                    <a:ext uri="{9D8B030D-6E8A-4147-A177-3AD203B41FA5}">
                      <a16:colId xmlns:a16="http://schemas.microsoft.com/office/drawing/2014/main" val="20003"/>
                    </a:ext>
                  </a:extLst>
                </a:gridCol>
                <a:gridCol w="3405352">
                  <a:extLst>
                    <a:ext uri="{9D8B030D-6E8A-4147-A177-3AD203B41FA5}">
                      <a16:colId xmlns:a16="http://schemas.microsoft.com/office/drawing/2014/main" val="3630095427"/>
                    </a:ext>
                  </a:extLst>
                </a:gridCol>
                <a:gridCol w="1539551">
                  <a:extLst>
                    <a:ext uri="{9D8B030D-6E8A-4147-A177-3AD203B41FA5}">
                      <a16:colId xmlns:a16="http://schemas.microsoft.com/office/drawing/2014/main" val="1391414016"/>
                    </a:ext>
                  </a:extLst>
                </a:gridCol>
              </a:tblGrid>
              <a:tr h="386890">
                <a:tc>
                  <a:txBody>
                    <a:bodyPr/>
                    <a:lstStyle/>
                    <a:p>
                      <a:pPr algn="ctr" fontAlgn="auto" hangingPunct="1">
                        <a:spcAft>
                          <a:spcPts val="0"/>
                        </a:spcAft>
                      </a:pPr>
                      <a:r>
                        <a:rPr lang="fr-FR" sz="1400" b="1" dirty="0" err="1">
                          <a:solidFill>
                            <a:srgbClr val="FFFFFF"/>
                          </a:solidFill>
                          <a:effectLst/>
                          <a:latin typeface="Arial"/>
                          <a:ea typeface="Times New Roman"/>
                        </a:rPr>
                        <a:t>TDoc</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kern="1200" dirty="0">
                          <a:solidFill>
                            <a:srgbClr val="FFFFFF"/>
                          </a:solidFill>
                          <a:effectLst/>
                          <a:latin typeface="Arial"/>
                          <a:ea typeface="Times New Roman"/>
                          <a:cs typeface="+mn-cs"/>
                        </a:rPr>
                        <a:t>Remaining Issues</a:t>
                      </a: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1400" b="1" kern="1200" dirty="0">
                          <a:solidFill>
                            <a:srgbClr val="FFFFFF"/>
                          </a:solidFill>
                          <a:effectLst/>
                          <a:latin typeface="Arial"/>
                          <a:ea typeface="Times New Roman"/>
                          <a:cs typeface="+mn-cs"/>
                        </a:rPr>
                        <a:t>Expected Completion Date </a:t>
                      </a:r>
                      <a:endParaRPr lang="fr-FR" sz="1400" b="1" kern="1200" dirty="0">
                        <a:solidFill>
                          <a:srgbClr val="FFFFFF"/>
                        </a:solidFill>
                        <a:effectLst/>
                        <a:latin typeface="Arial"/>
                        <a:ea typeface="Times New Roman"/>
                        <a:cs typeface="+mn-cs"/>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519333">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r>
                        <a:rPr lang="fr-FR" altLang="zh-CN" sz="1400" kern="1200" dirty="0">
                          <a:solidFill>
                            <a:srgbClr val="000000"/>
                          </a:solidFill>
                          <a:effectLst/>
                          <a:latin typeface="Arial"/>
                          <a:ea typeface="+mn-ea"/>
                          <a:cs typeface="+mn-cs"/>
                        </a:rPr>
                        <a:t>N/A</a:t>
                      </a: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6204">
                <a:tc>
                  <a:txBody>
                    <a:bodyPr/>
                    <a:lstStyle/>
                    <a:p>
                      <a:pPr marL="0" marR="0" lvl="0" indent="0" algn="l" defTabSz="914400" rtl="0" eaLnBrk="1" fontAlgn="auto" latinLnBrk="0" hangingPunct="0">
                        <a:lnSpc>
                          <a:spcPct val="100000"/>
                        </a:lnSpc>
                        <a:spcBef>
                          <a:spcPts val="0"/>
                        </a:spcBef>
                        <a:spcAft>
                          <a:spcPts val="1200"/>
                        </a:spcAft>
                        <a:buClrTx/>
                        <a:buSzTx/>
                        <a:buFontTx/>
                        <a:buNone/>
                        <a:tabLst/>
                        <a:defRPr/>
                      </a:pPr>
                      <a:endParaRPr lang="fr-FR"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hangingPunct="0">
                        <a:spcAft>
                          <a:spcPts val="1200"/>
                        </a:spcAft>
                      </a:pPr>
                      <a:endParaRPr lang="fr-FR"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endParaRPr lang="en-US" altLang="zh-CN"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kern="1200" dirty="0">
                        <a:solidFill>
                          <a:srgbClr val="000000"/>
                        </a:solidFill>
                        <a:effectLst/>
                        <a:latin typeface="Arial"/>
                        <a:ea typeface="+mn-ea"/>
                        <a:cs typeface="+mn-cs"/>
                      </a:endParaRPr>
                    </a:p>
                  </a:txBody>
                  <a:tcPr marL="44447" marR="4444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8502680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64924</TotalTime>
  <Words>3060</Words>
  <Application>Microsoft Office PowerPoint</Application>
  <PresentationFormat>宽屏</PresentationFormat>
  <Paragraphs>522</Paragraphs>
  <Slides>25</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25</vt:i4>
      </vt:variant>
    </vt:vector>
  </HeadingPairs>
  <TitlesOfParts>
    <vt:vector size="36" baseType="lpstr">
      <vt:lpstr>Arial </vt:lpstr>
      <vt:lpstr>MS Mincho</vt:lpstr>
      <vt:lpstr>MS PGothic</vt:lpstr>
      <vt:lpstr>MS PGothic</vt:lpstr>
      <vt:lpstr>宋体</vt:lpstr>
      <vt:lpstr>Arial</vt:lpstr>
      <vt:lpstr>Calibri</vt:lpstr>
      <vt:lpstr>Calibri Light</vt:lpstr>
      <vt:lpstr>Times New Roman</vt:lpstr>
      <vt:lpstr>Wingdings</vt:lpstr>
      <vt:lpstr>Office Theme</vt:lpstr>
      <vt:lpstr>CT WG3 Status Report  to TSG CT#98e</vt:lpstr>
      <vt:lpstr>TSG CT WG3 Officials</vt:lpstr>
      <vt:lpstr>Meeting Calendar</vt:lpstr>
      <vt:lpstr>TSG WG CT3 Statistics</vt:lpstr>
      <vt:lpstr>New/Revised agreed  Study/Work Items led by CT3</vt:lpstr>
      <vt:lpstr>Rel-18 Work Plan – CT3 led                  (1/1) </vt:lpstr>
      <vt:lpstr>Rel-18 Work Plan – Non-CT3 led         (1/1) </vt:lpstr>
      <vt:lpstr>TS/TR sent to CT Plenary</vt:lpstr>
      <vt:lpstr>Exception sheet for work item</vt:lpstr>
      <vt:lpstr>Release 18 Status          -   General</vt:lpstr>
      <vt:lpstr>Release 18 Status                              (1/2)</vt:lpstr>
      <vt:lpstr>Release 18 Status                              (2/2)</vt:lpstr>
      <vt:lpstr>Release 17 Status          -   General</vt:lpstr>
      <vt:lpstr>Release 17 Status                              (1/4)</vt:lpstr>
      <vt:lpstr>Release 17 Status                              (2/4)</vt:lpstr>
      <vt:lpstr>Release 17 Status                              (3/4)</vt:lpstr>
      <vt:lpstr>Release 17 Status                              (4/4)</vt:lpstr>
      <vt:lpstr>Pre-Release 17 Status</vt:lpstr>
      <vt:lpstr>Backward Incompatible Changes</vt:lpstr>
      <vt:lpstr>For Information to CT </vt:lpstr>
      <vt:lpstr>For Action to CT</vt:lpstr>
      <vt:lpstr>Acknowledgement</vt:lpstr>
      <vt:lpstr>Annex</vt:lpstr>
      <vt:lpstr>CRs for conditional approval              (1/1)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4137</cp:revision>
  <dcterms:created xsi:type="dcterms:W3CDTF">2010-02-05T13:52:04Z</dcterms:created>
  <dcterms:modified xsi:type="dcterms:W3CDTF">2022-12-01T23:02:50Z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_2015_ms_pID_725343">
    <vt:lpwstr>(3)5SiV2r62mFGEhaynt3Z6/0gXAcFECF3AZLV2pDUxzK4bean/Cekuhy4IIOwlQ8dqWUU1MjRx
pBapt7N3duIYHzyC9PCeVa1m/1k/5cziQUbLJAIXevNSNCQQmKsbh8BI3HUdjr2khUJ299Ts
O//MOMFGzuXb5cv27aYndTDzsNdYuesR7A1BMg2JhRITdjI7MdoohR7HoS8qW9Q9bBUsGHxG
aLJXUzjvoYeHADfCLf</vt:lpwstr>
  </property>
  <property fmtid="{D5CDD505-2E9C-101B-9397-08002B2CF9AE}" pid="4" name="_2015_ms_pID_7253431">
    <vt:lpwstr>9RvWFhSvtdTJl1jjspu/2Ff0yYNQzinU3hutnWZADEK/aVIQPC8Ap/
wkCmdRKS2x9XYlefd9ci0axmwyz3+Dpr6YZESGepNVnY9L54lXD4cuu1USpS6vDRhll8CCZ9
4oqiFWcY9l5Xy0fNSf40njZ5X8EpX1K0Z/K/4ry94tmx/Mqk2Xxxid6V1E342QyegWJExdYh
4FC37dxDUmfZyzNrM9OhZG/lbCn+wmP/aPvM</vt:lpwstr>
  </property>
  <property fmtid="{D5CDD505-2E9C-101B-9397-08002B2CF9AE}" pid="5" name="_2015_ms_pID_7253432">
    <vt:lpwstr>3g==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1662081179</vt:lpwstr>
  </property>
</Properties>
</file>