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30"/>
  </p:notesMasterIdLst>
  <p:handoutMasterIdLst>
    <p:handoutMasterId r:id="rId31"/>
  </p:handoutMasterIdLst>
  <p:sldIdLst>
    <p:sldId id="341" r:id="rId3"/>
    <p:sldId id="363" r:id="rId4"/>
    <p:sldId id="366" r:id="rId5"/>
    <p:sldId id="377" r:id="rId6"/>
    <p:sldId id="368" r:id="rId7"/>
    <p:sldId id="456" r:id="rId8"/>
    <p:sldId id="455" r:id="rId9"/>
    <p:sldId id="446" r:id="rId10"/>
    <p:sldId id="457" r:id="rId11"/>
    <p:sldId id="370" r:id="rId12"/>
    <p:sldId id="440" r:id="rId13"/>
    <p:sldId id="407" r:id="rId14"/>
    <p:sldId id="371" r:id="rId15"/>
    <p:sldId id="414" r:id="rId16"/>
    <p:sldId id="410" r:id="rId17"/>
    <p:sldId id="458" r:id="rId18"/>
    <p:sldId id="459" r:id="rId19"/>
    <p:sldId id="441" r:id="rId20"/>
    <p:sldId id="431" r:id="rId21"/>
    <p:sldId id="375" r:id="rId22"/>
    <p:sldId id="400" r:id="rId23"/>
    <p:sldId id="454" r:id="rId24"/>
    <p:sldId id="405" r:id="rId25"/>
    <p:sldId id="365" r:id="rId26"/>
    <p:sldId id="376" r:id="rId27"/>
    <p:sldId id="385" r:id="rId28"/>
    <p:sldId id="398" r:id="rId2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58EB35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9112" autoAdjust="0"/>
  </p:normalViewPr>
  <p:slideViewPr>
    <p:cSldViewPr snapToGrid="0">
      <p:cViewPr varScale="1">
        <p:scale>
          <a:sx n="120" d="100"/>
          <a:sy n="120" d="100"/>
        </p:scale>
        <p:origin x="581" y="9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3" d="100"/>
          <a:sy n="43" d="100"/>
        </p:scale>
        <p:origin x="2864" y="5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ms1ce9\Desktop\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CT1</a:t>
            </a:r>
            <a:r>
              <a:rPr lang="de-DE" baseline="0"/>
              <a:t> - agreed CR/pCR</a:t>
            </a:r>
            <a:endParaRPr lang="de-DE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CRs!$C$4</c:f>
              <c:strCache>
                <c:ptCount val="1"/>
                <c:pt idx="0">
                  <c:v>agreedCR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CRs!$D$3:$Z$3</c:f>
              <c:strCache>
                <c:ptCount val="23"/>
                <c:pt idx="0">
                  <c:v>Aug_2019</c:v>
                </c:pt>
                <c:pt idx="1">
                  <c:v>Oct_2019</c:v>
                </c:pt>
                <c:pt idx="2">
                  <c:v>Nov_2019</c:v>
                </c:pt>
                <c:pt idx="3">
                  <c:v>Feb-e_2020</c:v>
                </c:pt>
                <c:pt idx="4">
                  <c:v>April-e_2020</c:v>
                </c:pt>
                <c:pt idx="5">
                  <c:v>June-e_2020</c:v>
                </c:pt>
                <c:pt idx="6">
                  <c:v>August-e_2020</c:v>
                </c:pt>
                <c:pt idx="7">
                  <c:v>October-e_2020</c:v>
                </c:pt>
                <c:pt idx="8">
                  <c:v>November-e_2020</c:v>
                </c:pt>
                <c:pt idx="9">
                  <c:v>January-e_2021</c:v>
                </c:pt>
                <c:pt idx="10">
                  <c:v>February-e_2021</c:v>
                </c:pt>
                <c:pt idx="11">
                  <c:v>April-e_2021</c:v>
                </c:pt>
                <c:pt idx="12">
                  <c:v>May-e_2021</c:v>
                </c:pt>
                <c:pt idx="13">
                  <c:v>August-e_2021</c:v>
                </c:pt>
                <c:pt idx="14">
                  <c:v>October-e_2021</c:v>
                </c:pt>
                <c:pt idx="15">
                  <c:v>November-e_2021</c:v>
                </c:pt>
                <c:pt idx="16">
                  <c:v>January-e_2022</c:v>
                </c:pt>
                <c:pt idx="17">
                  <c:v>February-e_2022</c:v>
                </c:pt>
                <c:pt idx="18">
                  <c:v>April-e_2022</c:v>
                </c:pt>
                <c:pt idx="19">
                  <c:v>May-e_2022</c:v>
                </c:pt>
                <c:pt idx="20">
                  <c:v>August-e_2022</c:v>
                </c:pt>
                <c:pt idx="21">
                  <c:v>October-e_2022</c:v>
                </c:pt>
                <c:pt idx="22">
                  <c:v>Nov 2022</c:v>
                </c:pt>
              </c:strCache>
            </c:strRef>
          </c:cat>
          <c:val>
            <c:numRef>
              <c:f>CRs!$D$4:$Z$4</c:f>
              <c:numCache>
                <c:formatCode>General</c:formatCode>
                <c:ptCount val="23"/>
                <c:pt idx="0">
                  <c:v>244</c:v>
                </c:pt>
                <c:pt idx="1">
                  <c:v>207</c:v>
                </c:pt>
                <c:pt idx="2">
                  <c:v>213</c:v>
                </c:pt>
                <c:pt idx="3">
                  <c:v>194</c:v>
                </c:pt>
                <c:pt idx="4">
                  <c:v>304</c:v>
                </c:pt>
                <c:pt idx="5">
                  <c:v>394</c:v>
                </c:pt>
                <c:pt idx="6">
                  <c:v>325</c:v>
                </c:pt>
                <c:pt idx="7">
                  <c:v>259</c:v>
                </c:pt>
                <c:pt idx="8">
                  <c:v>198</c:v>
                </c:pt>
                <c:pt idx="9">
                  <c:v>30</c:v>
                </c:pt>
                <c:pt idx="10">
                  <c:v>237</c:v>
                </c:pt>
                <c:pt idx="11">
                  <c:v>84</c:v>
                </c:pt>
                <c:pt idx="12">
                  <c:v>262</c:v>
                </c:pt>
                <c:pt idx="13">
                  <c:v>318</c:v>
                </c:pt>
                <c:pt idx="14">
                  <c:v>134</c:v>
                </c:pt>
                <c:pt idx="15">
                  <c:v>241</c:v>
                </c:pt>
                <c:pt idx="16">
                  <c:v>203</c:v>
                </c:pt>
                <c:pt idx="17">
                  <c:v>323</c:v>
                </c:pt>
                <c:pt idx="18">
                  <c:v>212</c:v>
                </c:pt>
                <c:pt idx="19">
                  <c:v>309</c:v>
                </c:pt>
                <c:pt idx="20">
                  <c:v>272</c:v>
                </c:pt>
                <c:pt idx="21">
                  <c:v>238</c:v>
                </c:pt>
                <c:pt idx="22">
                  <c:v>246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01-4427-BCF7-7311F0F50CC5}"/>
            </c:ext>
          </c:extLst>
        </c:ser>
        <c:ser>
          <c:idx val="1"/>
          <c:order val="1"/>
          <c:tx>
            <c:strRef>
              <c:f>CRs!$C$5</c:f>
              <c:strCache>
                <c:ptCount val="1"/>
                <c:pt idx="0">
                  <c:v>agreedpCR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CRs!$D$3:$Z$3</c:f>
              <c:strCache>
                <c:ptCount val="23"/>
                <c:pt idx="0">
                  <c:v>Aug_2019</c:v>
                </c:pt>
                <c:pt idx="1">
                  <c:v>Oct_2019</c:v>
                </c:pt>
                <c:pt idx="2">
                  <c:v>Nov_2019</c:v>
                </c:pt>
                <c:pt idx="3">
                  <c:v>Feb-e_2020</c:v>
                </c:pt>
                <c:pt idx="4">
                  <c:v>April-e_2020</c:v>
                </c:pt>
                <c:pt idx="5">
                  <c:v>June-e_2020</c:v>
                </c:pt>
                <c:pt idx="6">
                  <c:v>August-e_2020</c:v>
                </c:pt>
                <c:pt idx="7">
                  <c:v>October-e_2020</c:v>
                </c:pt>
                <c:pt idx="8">
                  <c:v>November-e_2020</c:v>
                </c:pt>
                <c:pt idx="9">
                  <c:v>January-e_2021</c:v>
                </c:pt>
                <c:pt idx="10">
                  <c:v>February-e_2021</c:v>
                </c:pt>
                <c:pt idx="11">
                  <c:v>April-e_2021</c:v>
                </c:pt>
                <c:pt idx="12">
                  <c:v>May-e_2021</c:v>
                </c:pt>
                <c:pt idx="13">
                  <c:v>August-e_2021</c:v>
                </c:pt>
                <c:pt idx="14">
                  <c:v>October-e_2021</c:v>
                </c:pt>
                <c:pt idx="15">
                  <c:v>November-e_2021</c:v>
                </c:pt>
                <c:pt idx="16">
                  <c:v>January-e_2022</c:v>
                </c:pt>
                <c:pt idx="17">
                  <c:v>February-e_2022</c:v>
                </c:pt>
                <c:pt idx="18">
                  <c:v>April-e_2022</c:v>
                </c:pt>
                <c:pt idx="19">
                  <c:v>May-e_2022</c:v>
                </c:pt>
                <c:pt idx="20">
                  <c:v>August-e_2022</c:v>
                </c:pt>
                <c:pt idx="21">
                  <c:v>October-e_2022</c:v>
                </c:pt>
                <c:pt idx="22">
                  <c:v>Nov 2022</c:v>
                </c:pt>
              </c:strCache>
            </c:strRef>
          </c:cat>
          <c:val>
            <c:numRef>
              <c:f>CRs!$D$5:$Z$5</c:f>
              <c:numCache>
                <c:formatCode>General</c:formatCode>
                <c:ptCount val="23"/>
                <c:pt idx="0">
                  <c:v>92</c:v>
                </c:pt>
                <c:pt idx="1">
                  <c:v>95</c:v>
                </c:pt>
                <c:pt idx="2">
                  <c:v>59</c:v>
                </c:pt>
                <c:pt idx="3">
                  <c:v>107</c:v>
                </c:pt>
                <c:pt idx="4">
                  <c:v>42</c:v>
                </c:pt>
                <c:pt idx="5">
                  <c:v>36</c:v>
                </c:pt>
                <c:pt idx="6">
                  <c:v>1</c:v>
                </c:pt>
                <c:pt idx="7">
                  <c:v>14</c:v>
                </c:pt>
                <c:pt idx="8">
                  <c:v>13</c:v>
                </c:pt>
                <c:pt idx="9">
                  <c:v>75</c:v>
                </c:pt>
                <c:pt idx="10">
                  <c:v>63</c:v>
                </c:pt>
                <c:pt idx="11">
                  <c:v>74</c:v>
                </c:pt>
                <c:pt idx="12">
                  <c:v>69</c:v>
                </c:pt>
                <c:pt idx="13">
                  <c:v>60</c:v>
                </c:pt>
                <c:pt idx="14">
                  <c:v>61</c:v>
                </c:pt>
                <c:pt idx="15">
                  <c:v>56</c:v>
                </c:pt>
                <c:pt idx="16">
                  <c:v>73</c:v>
                </c:pt>
                <c:pt idx="17">
                  <c:v>66</c:v>
                </c:pt>
                <c:pt idx="18">
                  <c:v>25</c:v>
                </c:pt>
                <c:pt idx="19">
                  <c:v>40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D01-4427-BCF7-7311F0F50C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07297040"/>
        <c:axId val="707299008"/>
      </c:barChart>
      <c:catAx>
        <c:axId val="707297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9008"/>
        <c:crosses val="autoZero"/>
        <c:auto val="1"/>
        <c:lblAlgn val="ctr"/>
        <c:lblOffset val="100"/>
        <c:noMultiLvlLbl val="0"/>
      </c:catAx>
      <c:valAx>
        <c:axId val="70729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7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02.12.2022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02.12.2022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02.12.2022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02.12.2022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02.12.2022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02.12.2022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02.12.2022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02.12.2022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02.12.2022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02.12.2022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02.12.2022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163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CT#98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Online – 12–14 December 2022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CP-223013</a:t>
            </a:r>
          </a:p>
          <a:p>
            <a:pPr algn="r"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02.12.2022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WG1_mm-cc-sm_ex-CN1/TSGC1_139_Toulouse/Docs/C1-226538.zip" TargetMode="External"/><Relationship Id="rId3" Type="http://schemas.openxmlformats.org/officeDocument/2006/relationships/hyperlink" Target="https://www.3gpp.org/ftp/tsg_ct/WG1_mm-cc-sm_ex-CN1/TSGC1_138e/Docs/C1-226240.zip" TargetMode="External"/><Relationship Id="rId7" Type="http://schemas.openxmlformats.org/officeDocument/2006/relationships/hyperlink" Target="https://www.3gpp.org/ftp/tsg_ct/WG1_mm-cc-sm_ex-CN1/TSGC1_138e/Docs/C1-226117.zip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hyperlink" Target="https://www.3gpp.org/ftp/tsg_ct/WG1_mm-cc-sm_ex-CN1/TSGC1_139_Toulouse/Docs/C1-226913.zip" TargetMode="External"/><Relationship Id="rId5" Type="http://schemas.openxmlformats.org/officeDocument/2006/relationships/hyperlink" Target="https://www.3gpp.org/ftp/tsg_ct/WG1_mm-cc-sm_ex-CN1/TSGC1_139_Toulouse/Docs/C1-226912.zip" TargetMode="External"/><Relationship Id="rId4" Type="http://schemas.openxmlformats.org/officeDocument/2006/relationships/hyperlink" Target="https://www.3gpp.org/ftp/tsg_ct/WG1_mm-cc-sm_ex-CN1/TSGC1_138e/Docs/C1-226235.zip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1_mm-cc-sm_ex-CN1/TSGC1_139_Toulouse/Docs/C1-227002.zip" TargetMode="External"/><Relationship Id="rId2" Type="http://schemas.openxmlformats.org/officeDocument/2006/relationships/hyperlink" Target="https://www.3gpp.org/ftp/tsg_ct/WG1_mm-cc-sm_ex-CN1/TSGC1_139_Toulouse/Docs/C1-227000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WG1_mm-cc-sm_ex-CN1/TSGC1_139_Toulouse/Docs/C1-227132.zip" TargetMode="External"/><Relationship Id="rId4" Type="http://schemas.openxmlformats.org/officeDocument/2006/relationships/hyperlink" Target="https://www.3gpp.org/ftp/tsg_ct/WG1_mm-cc-sm_ex-CN1/TSGC1_138e/Docs/C1-226137.zip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WG1 Status Report </a:t>
            </a:r>
            <a:br>
              <a:rPr lang="en-US" altLang="en-US" dirty="0"/>
            </a:br>
            <a:r>
              <a:rPr lang="en-US" altLang="en-US" dirty="0"/>
              <a:t>to TSG CT#98e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Leis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Chair, Nokia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785915"/>
              </p:ext>
            </p:extLst>
          </p:nvPr>
        </p:nvGraphicFramePr>
        <p:xfrm>
          <a:off x="838200" y="2056493"/>
          <a:ext cx="10411095" cy="2322165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817"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6675" marR="66675" marT="38100" marB="2857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668024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11608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908645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</a:t>
            </a:r>
            <a:r>
              <a:rPr lang="en-US" dirty="0">
                <a:highlight>
                  <a:srgbClr val="FFFFFF"/>
                </a:highlight>
              </a:rPr>
              <a:t>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528595"/>
              </p:ext>
            </p:extLst>
          </p:nvPr>
        </p:nvGraphicFramePr>
        <p:xfrm>
          <a:off x="838200" y="2056493"/>
          <a:ext cx="8895193" cy="3613257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8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11608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9086459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9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66675" marR="66675" marT="38100" marB="28575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3642969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792841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8803703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342042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22811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Item Exception </a:t>
            </a:r>
            <a:r>
              <a:rPr lang="en-US" dirty="0">
                <a:highlight>
                  <a:srgbClr val="FFFFFF"/>
                </a:highlight>
              </a:rPr>
              <a:t>Sheets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40754795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Status of older releases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Rel-14: </a:t>
            </a:r>
          </a:p>
          <a:p>
            <a:pPr lvl="1"/>
            <a:r>
              <a:rPr lang="en-US" sz="2000" dirty="0"/>
              <a:t>1 CAT F CR for Mission Critical work items agreed </a:t>
            </a:r>
          </a:p>
          <a:p>
            <a:pPr lvl="1"/>
            <a:r>
              <a:rPr lang="en-US" sz="2000" dirty="0"/>
              <a:t>1 CAT F CR for </a:t>
            </a:r>
            <a:r>
              <a:rPr lang="en-US" sz="2000" dirty="0" err="1"/>
              <a:t>nonIMS</a:t>
            </a:r>
            <a:r>
              <a:rPr lang="en-US" sz="2000" dirty="0"/>
              <a:t> work items agreed</a:t>
            </a:r>
          </a:p>
          <a:p>
            <a:pPr lvl="2"/>
            <a:endParaRPr lang="en-US" sz="16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cs typeface="Arial" panose="020B0604020202020204" pitchFamily="34" charset="0"/>
              </a:rPr>
              <a:t> 2 CAT F CRs against Rel-16 agreed </a:t>
            </a:r>
          </a:p>
          <a:p>
            <a:pPr lvl="1"/>
            <a:r>
              <a:rPr lang="en-US" altLang="de-DE" sz="2000" dirty="0">
                <a:cs typeface="Arial" panose="020B0604020202020204" pitchFamily="34" charset="0"/>
              </a:rPr>
              <a:t>CRs are backward compatible</a:t>
            </a:r>
            <a:endParaRPr lang="en-US" sz="2400" dirty="0">
              <a:cs typeface="Arial" panose="020B0604020202020204" pitchFamily="34" charset="0"/>
            </a:endParaRPr>
          </a:p>
          <a:p>
            <a:endParaRPr lang="en-US" altLang="de-DE" sz="2400" dirty="0"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</a:t>
            </a:r>
            <a:r>
              <a:rPr lang="en-US">
                <a:highlight>
                  <a:srgbClr val="FFFFFF"/>
                </a:highlight>
              </a:rPr>
              <a:t>Changes Rel-16</a:t>
            </a:r>
            <a:endParaRPr lang="en-US" dirty="0">
              <a:highlight>
                <a:srgbClr val="FFFFFF"/>
              </a:highligh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361584"/>
              </p:ext>
            </p:extLst>
          </p:nvPr>
        </p:nvGraphicFramePr>
        <p:xfrm>
          <a:off x="215757" y="2282825"/>
          <a:ext cx="11736531" cy="1898770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fontAlgn="auto" hangingPunct="1"/>
                      <a:endParaRPr lang="de-DE" sz="14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fontAlgn="auto" hangingPunct="1"/>
                      <a:endParaRPr lang="de-DE" sz="14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3737640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fontAlgn="auto" hangingPunct="1"/>
                      <a:endParaRPr lang="de-DE" sz="14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05575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915944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Release 17 Status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as </a:t>
            </a:r>
            <a:r>
              <a:rPr lang="es-E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expected</a:t>
            </a:r>
            <a:r>
              <a:rPr lang="es-E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CT1 </a:t>
            </a:r>
            <a:r>
              <a:rPr lang="es-E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was</a:t>
            </a:r>
            <a:r>
              <a:rPr lang="es-E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very</a:t>
            </a:r>
            <a:r>
              <a:rPr lang="es-E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busy</a:t>
            </a:r>
            <a:r>
              <a:rPr lang="es-E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with</a:t>
            </a:r>
            <a:r>
              <a:rPr lang="es-E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Rel-17 </a:t>
            </a:r>
            <a:r>
              <a:rPr lang="es-E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maintenance</a:t>
            </a:r>
            <a:endParaRPr lang="es-ES" sz="2400" dirty="0"/>
          </a:p>
          <a:p>
            <a:r>
              <a:rPr lang="es-ES" sz="2400" dirty="0"/>
              <a:t>180 CAT F </a:t>
            </a:r>
            <a:r>
              <a:rPr lang="es-ES" sz="2400" dirty="0" err="1"/>
              <a:t>CRs</a:t>
            </a:r>
            <a:r>
              <a:rPr lang="es-ES" sz="2400" dirty="0"/>
              <a:t> </a:t>
            </a:r>
            <a:r>
              <a:rPr lang="es-ES" sz="2400" dirty="0" err="1"/>
              <a:t>were</a:t>
            </a:r>
            <a:r>
              <a:rPr lang="es-ES" sz="2400" dirty="0"/>
              <a:t> </a:t>
            </a:r>
            <a:r>
              <a:rPr lang="es-ES" sz="2400" dirty="0" err="1"/>
              <a:t>agreed</a:t>
            </a:r>
            <a:r>
              <a:rPr lang="es-ES" sz="2400" dirty="0"/>
              <a:t> for </a:t>
            </a:r>
            <a:r>
              <a:rPr lang="es-ES" sz="2400" dirty="0" err="1"/>
              <a:t>Release</a:t>
            </a:r>
            <a:r>
              <a:rPr lang="es-ES" sz="2400" dirty="0"/>
              <a:t> 17 (186 in Q3). </a:t>
            </a:r>
          </a:p>
          <a:p>
            <a:r>
              <a:rPr lang="en-US" sz="2400" dirty="0"/>
              <a:t> 0 </a:t>
            </a:r>
            <a:r>
              <a:rPr lang="en-US" sz="2400" dirty="0" err="1"/>
              <a:t>pCRs</a:t>
            </a:r>
            <a:r>
              <a:rPr lang="en-US" sz="2400" dirty="0"/>
              <a:t> were agreed for Release 17</a:t>
            </a:r>
          </a:p>
          <a:p>
            <a:r>
              <a:rPr lang="en-GB" sz="2400" dirty="0"/>
              <a:t> 0</a:t>
            </a:r>
            <a:r>
              <a:rPr lang="en-US" sz="2400" dirty="0"/>
              <a:t> new work items under CT1 lead was agreed</a:t>
            </a: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6030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Rel-17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71825"/>
              </p:ext>
            </p:extLst>
          </p:nvPr>
        </p:nvGraphicFramePr>
        <p:xfrm>
          <a:off x="215757" y="2282825"/>
          <a:ext cx="11736531" cy="3567447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C1-226240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</a:rPr>
                        <a:t>​</a:t>
                      </a:r>
                    </a:p>
                    <a:p>
                      <a:pPr algn="l" rtl="0" fontAlgn="base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Mandatory inclusion of 5GPRUK ID in the RELAY KEY ACCEPT message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Nokia, Nokia Shanghai Bell,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InterDigital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, OPPO, China Telecom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CR 4787​</a:t>
                      </a:r>
                    </a:p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TS 24.501​</a:t>
                      </a:r>
                    </a:p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C1-226235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Rename 5GPRUK ID and 5GPRUK in CP based solution and rename PRUK and PRUK ID in UP based solution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Ericsson, China Telecom,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InterDigital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, CATT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CR 0190 ​</a:t>
                      </a:r>
                    </a:p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TS 24.554​</a:t>
                      </a:r>
                    </a:p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C1-226912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Optional to provision N3IWF selection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infomation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to the UE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vivo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CR 0190 ​</a:t>
                      </a:r>
                    </a:p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TS 24.554​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C1-226913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Optional to provision N3IWF selection information – coding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vivo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CR 0027​</a:t>
                      </a:r>
                    </a:p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TS 24.555​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b="1" i="0" u="sng" strike="noStrike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hlinkClick r:id="rId7"/>
                        </a:rPr>
                        <a:t>C1-226117</a:t>
                      </a:r>
                      <a:r>
                        <a:rPr lang="en-US" sz="1000" b="0" i="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</a:rPr>
                        <a:t>​</a:t>
                      </a:r>
                      <a:endParaRPr lang="en-US" sz="1000" b="0" i="0" dirty="0">
                        <a:solidFill>
                          <a:srgbClr val="124191"/>
                        </a:solidFill>
                        <a:effectLst/>
                        <a:latin typeface="Nokia Pure Text Light" panose="020B03040406020603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Correction on unused value of payload type​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Qualcomm Incorporated, Nokia, Nokia Shanghai Bell, </a:t>
                      </a:r>
                      <a:r>
                        <a:rPr lang="de-DE" sz="1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Huawei</a:t>
                      </a: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de-DE" sz="1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HiSilicon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CR 4750 ​</a:t>
                      </a:r>
                    </a:p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 24.501​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8023091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C1-226538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Added PLMN List with AAA connectivity to 5GC IE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Lenovo, Nokia, Nokia Shanghai Bell, Ericsson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CR 0206​</a:t>
                      </a:r>
                    </a:p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 24.502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060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38894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Rel-17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4897306"/>
              </p:ext>
            </p:extLst>
          </p:nvPr>
        </p:nvGraphicFramePr>
        <p:xfrm>
          <a:off x="215757" y="2282825"/>
          <a:ext cx="11736531" cy="2546081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C1-227000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​</a:t>
                      </a:r>
                    </a:p>
                    <a:p>
                      <a:pPr algn="l" rtl="0" fontAlgn="base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PLMN lists for non-3GPP </a:t>
                      </a:r>
                      <a:r>
                        <a:rPr lang="en-US" sz="1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</a:t>
                      </a:r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de-DE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Lenovo, Nokia, Nokia </a:t>
                      </a:r>
                      <a:r>
                        <a:rPr lang="de-DE" sz="1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Shanghi</a:t>
                      </a:r>
                      <a:r>
                        <a:rPr lang="de-DE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Bell, </a:t>
                      </a:r>
                      <a:r>
                        <a:rPr lang="de-DE" sz="1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r>
                        <a:rPr lang="de-DE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de-DE" sz="1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endParaRPr lang="fr-FR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0211​</a:t>
                      </a:r>
                    </a:p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24.502</a:t>
                      </a:r>
                      <a:endParaRPr lang="de-DE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C1-227002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de-DE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Connectivity for NSWO </a:t>
                      </a:r>
                      <a:r>
                        <a:rPr lang="de-DE" sz="1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authentication</a:t>
                      </a:r>
                      <a:endParaRPr lang="en-US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de-DE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Lenovo, Nokia, Nokia </a:t>
                      </a:r>
                      <a:r>
                        <a:rPr lang="de-DE" sz="1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Shanghi</a:t>
                      </a:r>
                      <a:r>
                        <a:rPr lang="de-DE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Bell, Ericsson</a:t>
                      </a:r>
                      <a:endParaRPr lang="fr-FR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0731​</a:t>
                      </a:r>
                    </a:p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24.302</a:t>
                      </a:r>
                      <a:endParaRPr lang="de-DE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C1-226137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for MCPTT private call forwarding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Kontron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 Transportation France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 0843​</a:t>
                      </a:r>
                    </a:p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 24.379​</a:t>
                      </a:r>
                    </a:p>
                    <a:p>
                      <a:endParaRPr lang="de-DE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0890096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marL="0" algn="l" defTabSz="914400" rtl="0" eaLnBrk="1" fontAlgn="auto" latinLnBrk="0" hangingPunct="1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C1-226065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Maximum and minimum length of NSAG information IE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de-DE" sz="1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r>
                        <a:rPr lang="de-DE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de-DE" sz="1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r>
                        <a:rPr lang="de-DE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Ericsson</a:t>
                      </a:r>
                      <a:endParaRPr lang="fr-FR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 4678​</a:t>
                      </a:r>
                    </a:p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 24.501​</a:t>
                      </a:r>
                    </a:p>
                    <a:p>
                      <a:endParaRPr lang="de-DE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19394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C1-227132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​</a:t>
                      </a:r>
                    </a:p>
                    <a:p>
                      <a:pPr algn="l" rtl="0" fontAlgn="auto"/>
                      <a:endParaRPr lang="en-US" sz="1000" b="1" i="0" u="sng" strike="noStrike" kern="1200" dirty="0">
                        <a:solidFill>
                          <a:srgbClr val="12419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Correction of IEI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 4970​</a:t>
                      </a:r>
                    </a:p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 24.501​</a:t>
                      </a:r>
                    </a:p>
                    <a:p>
                      <a:endParaRPr lang="de-DE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9510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3038686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</a:t>
            </a:r>
            <a:r>
              <a:rPr lang="en-US" dirty="0">
                <a:highlight>
                  <a:srgbClr val="FFFFFF"/>
                </a:highlight>
              </a:rPr>
              <a:t>Status</a:t>
            </a:r>
            <a:r>
              <a:rPr lang="en-US" dirty="0"/>
              <a:t> 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 10 new work items have been agreed for Rel-18</a:t>
            </a:r>
          </a:p>
          <a:p>
            <a:r>
              <a:rPr lang="en-GB" sz="2000" dirty="0"/>
              <a:t> Significant work on Rel-18 CRs in Q4</a:t>
            </a:r>
          </a:p>
          <a:p>
            <a:r>
              <a:rPr lang="en-GB" sz="2000" dirty="0"/>
              <a:t> roughly 195 CAT F/B CRs for Rel-18 agreed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41208675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Information</a:t>
            </a:r>
            <a:r>
              <a:rPr lang="en-US" dirty="0"/>
              <a:t>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000" dirty="0"/>
              <a:t>For the work on V2X/</a:t>
            </a:r>
            <a:r>
              <a:rPr lang="en-GB" sz="2000" dirty="0" err="1"/>
              <a:t>ProSe</a:t>
            </a:r>
            <a:r>
              <a:rPr lang="en-GB" sz="2000" dirty="0"/>
              <a:t> policy request during registration procedure, CT1 has informed SA2 and CT3 that we will not implement the requirement, please see LS in C1-227137</a:t>
            </a:r>
          </a:p>
          <a:p>
            <a:pPr marL="457200" lvl="1" indent="0">
              <a:buNone/>
            </a:pP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9961973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37864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peter.leis@nokia.com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/>
              <a:t>lguellec@QTI.QUALCOMM.COM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3535289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Jörgen</a:t>
            </a:r>
            <a:r>
              <a:rPr lang="fr-FR" altLang="en-US" sz="14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jorgen.axell@ericsson.com</a:t>
            </a:r>
            <a:endParaRPr lang="fr-FR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97E6B-DDB8-4C46-9F27-A6CCE883E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034641"/>
            <a:ext cx="857036" cy="11673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7AB2F7-E326-4837-B8ED-56680EDBB2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3476970"/>
            <a:ext cx="977394" cy="1103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013717" cy="10137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11B1D4A-27B5-4489-ABD4-64527BCE164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62" y="3488247"/>
            <a:ext cx="832119" cy="124895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6F120F3-1407-42DE-ADEF-86B11B1B3CFF}"/>
              </a:ext>
            </a:extLst>
          </p:cNvPr>
          <p:cNvSpPr txBox="1">
            <a:spLocks/>
          </p:cNvSpPr>
          <p:nvPr/>
        </p:nvSpPr>
        <p:spPr bwMode="auto">
          <a:xfrm>
            <a:off x="2158409" y="358042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Andrijana  Brekalo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/>
              <a:t>Andrijana.Brekalo@etsi.org</a:t>
            </a:r>
            <a:endParaRPr lang="en-US" altLang="en-US" sz="1800" dirty="0"/>
          </a:p>
        </p:txBody>
      </p:sp>
      <p:pic>
        <p:nvPicPr>
          <p:cNvPr id="12" name="Picture 11" descr="http://3gpp.org/local/cache-vignettes/L120xH150/Frederic-987eb-88854.jpg">
            <a:extLst>
              <a:ext uri="{FF2B5EF4-FFF2-40B4-BE49-F238E27FC236}">
                <a16:creationId xmlns:a16="http://schemas.microsoft.com/office/drawing/2014/main" id="{F6491769-ACE5-4032-AED4-E21F96A05A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662" y="5023413"/>
            <a:ext cx="852554" cy="1065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B522BA7-223D-4566-895C-A5373FAFB93F}"/>
              </a:ext>
            </a:extLst>
          </p:cNvPr>
          <p:cNvSpPr txBox="1">
            <a:spLocks/>
          </p:cNvSpPr>
          <p:nvPr/>
        </p:nvSpPr>
        <p:spPr bwMode="auto">
          <a:xfrm>
            <a:off x="2158409" y="507750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Frederic Firmin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frederic.firmin@etsi.org</a:t>
            </a:r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Action</a:t>
            </a:r>
            <a:r>
              <a:rPr lang="en-US" dirty="0"/>
              <a:t>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de-DE" sz="2000" dirty="0"/>
              <a:t>n/a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highlight>
                  <a:srgbClr val="FFFFFF"/>
                </a:highlight>
              </a:rPr>
              <a:t>Experience with e-meeting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65EBC-5EF6-444F-9CD6-5A81BF3280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000" dirty="0"/>
              <a:t>High </a:t>
            </a:r>
            <a:r>
              <a:rPr lang="en-GB" sz="2000" dirty="0"/>
              <a:t>number of emails resulted in a very busy meeting:</a:t>
            </a:r>
          </a:p>
          <a:p>
            <a:pPr lvl="1"/>
            <a:r>
              <a:rPr lang="en-GB" sz="1800" dirty="0"/>
              <a:t>CT1#138-e roughly 3050 emails</a:t>
            </a:r>
          </a:p>
          <a:p>
            <a:r>
              <a:rPr lang="en-GB" sz="2000" dirty="0"/>
              <a:t>Conference calls </a:t>
            </a:r>
          </a:p>
          <a:p>
            <a:pPr lvl="1"/>
            <a:r>
              <a:rPr lang="en-GB" sz="1800" dirty="0"/>
              <a:t>Used </a:t>
            </a:r>
            <a:r>
              <a:rPr lang="en-GB" sz="1800" dirty="0" err="1"/>
              <a:t>GoTo</a:t>
            </a:r>
            <a:r>
              <a:rPr lang="en-GB" sz="1800" dirty="0"/>
              <a:t> Meeting</a:t>
            </a:r>
          </a:p>
          <a:p>
            <a:pPr lvl="1"/>
            <a:r>
              <a:rPr lang="en-GB" sz="1800" dirty="0"/>
              <a:t>Useful to find way forward </a:t>
            </a:r>
          </a:p>
          <a:p>
            <a:r>
              <a:rPr lang="en-GB" sz="2000" dirty="0"/>
              <a:t>Decision making over email not always </a:t>
            </a:r>
            <a:r>
              <a:rPr lang="de-DE" sz="2000" dirty="0"/>
              <a:t>easy</a:t>
            </a:r>
          </a:p>
          <a:p>
            <a:pPr lvl="1"/>
            <a:r>
              <a:rPr lang="en-GB" sz="1800" dirty="0"/>
              <a:t>sometimes slow (different </a:t>
            </a:r>
            <a:r>
              <a:rPr lang="en-GB" sz="1800" dirty="0" err="1"/>
              <a:t>timezones</a:t>
            </a:r>
            <a:r>
              <a:rPr lang="en-GB" sz="1800" dirty="0"/>
              <a:t>), no f2f offline discussion</a:t>
            </a:r>
          </a:p>
          <a:p>
            <a:pPr lvl="1"/>
            <a:r>
              <a:rPr lang="en-US" sz="1800" dirty="0"/>
              <a:t>as a consequence, complex topics are more easily shifted out of the meeting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2366120575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Experience with Face to Face </a:t>
            </a:r>
            <a:r>
              <a:rPr lang="en-GB" dirty="0">
                <a:highlight>
                  <a:srgbClr val="FFFFFF"/>
                </a:highlight>
              </a:rPr>
              <a:t>meeting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65EBC-5EF6-444F-9CD6-5A81BF3280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This was the first CT1 F2F meeting since November 2019</a:t>
            </a:r>
          </a:p>
          <a:p>
            <a:r>
              <a:rPr lang="en-GB" sz="2000" dirty="0"/>
              <a:t>It was great to meet delegates in person!</a:t>
            </a:r>
          </a:p>
          <a:p>
            <a:r>
              <a:rPr lang="en-GB" sz="2000" dirty="0"/>
              <a:t>F2F meeting enabled easier decision making and consensus finding, even in the last 15 minutes on Friday CRs were revised and agreed</a:t>
            </a:r>
          </a:p>
          <a:p>
            <a:r>
              <a:rPr lang="en-GB" sz="2000" dirty="0"/>
              <a:t> After some issues with audio for remote participants were solved on Monday, the meeting went smoothly </a:t>
            </a:r>
          </a:p>
          <a:p>
            <a:r>
              <a:rPr lang="en-GB" sz="3200" b="1" dirty="0"/>
              <a:t>Big Thank You </a:t>
            </a:r>
            <a:r>
              <a:rPr lang="en-GB" sz="2000" dirty="0"/>
              <a:t>to all people that made the meeting in Toulouse possible!!!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137793171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>
                <a:highlight>
                  <a:srgbClr val="FFFFFF"/>
                </a:highlight>
              </a:rPr>
              <a:t>Some</a:t>
            </a:r>
            <a:r>
              <a:rPr lang="de-DE" dirty="0"/>
              <a:t> </a:t>
            </a:r>
            <a:r>
              <a:rPr lang="de-DE" dirty="0" err="1"/>
              <a:t>stats</a:t>
            </a:r>
            <a:r>
              <a:rPr lang="de-DE" dirty="0"/>
              <a:t>, </a:t>
            </a:r>
            <a:r>
              <a:rPr lang="de-DE" dirty="0" err="1">
                <a:highlight>
                  <a:srgbClr val="FFFFFF"/>
                </a:highlight>
              </a:rPr>
              <a:t>agreed</a:t>
            </a:r>
            <a:r>
              <a:rPr lang="de-DE" dirty="0">
                <a:highlight>
                  <a:srgbClr val="FFFFFF"/>
                </a:highlight>
              </a:rPr>
              <a:t> CRs/</a:t>
            </a:r>
            <a:r>
              <a:rPr lang="de-DE" dirty="0" err="1">
                <a:highlight>
                  <a:srgbClr val="FFFFFF"/>
                </a:highlight>
              </a:rPr>
              <a:t>pCRs</a:t>
            </a:r>
            <a:endParaRPr lang="de-DE" dirty="0">
              <a:highlight>
                <a:srgbClr val="FFFFFF"/>
              </a:highlight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DEDA0A1-7B78-4E72-9469-0595F17D68E7}"/>
              </a:ext>
            </a:extLst>
          </p:cNvPr>
          <p:cNvSpPr txBox="1">
            <a:spLocks/>
          </p:cNvSpPr>
          <p:nvPr/>
        </p:nvSpPr>
        <p:spPr bwMode="auto">
          <a:xfrm>
            <a:off x="8753475" y="2832168"/>
            <a:ext cx="2600325" cy="33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DE" sz="2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627830A-2E0C-4870-98F2-A1F2CB4715C3}"/>
              </a:ext>
            </a:extLst>
          </p:cNvPr>
          <p:cNvSpPr txBox="1">
            <a:spLocks/>
          </p:cNvSpPr>
          <p:nvPr/>
        </p:nvSpPr>
        <p:spPr bwMode="auto">
          <a:xfrm>
            <a:off x="8753475" y="2496620"/>
            <a:ext cx="2600325" cy="3666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January 2020 meeting not show</a:t>
            </a:r>
            <a:r>
              <a:rPr lang="de-DE" sz="1600" dirty="0"/>
              <a:t>n, </a:t>
            </a:r>
            <a:r>
              <a:rPr lang="en-GB" sz="1600" dirty="0"/>
              <a:t>February and April 2020 had limited scope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January/ April / October 2021 </a:t>
            </a:r>
            <a:r>
              <a:rPr lang="de-DE" sz="1600" dirty="0" err="1"/>
              <a:t>with</a:t>
            </a:r>
            <a:r>
              <a:rPr lang="de-DE" sz="1600" dirty="0"/>
              <a:t> limited </a:t>
            </a:r>
            <a:r>
              <a:rPr lang="de-DE" sz="1600" dirty="0" err="1"/>
              <a:t>scope</a:t>
            </a:r>
            <a:endParaRPr lang="de-DE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de-DE" sz="1600" dirty="0" err="1"/>
              <a:t>January</a:t>
            </a:r>
            <a:r>
              <a:rPr lang="de-DE" sz="1600" dirty="0"/>
              <a:t> / April 2022 </a:t>
            </a:r>
            <a:r>
              <a:rPr lang="de-DE" sz="1600" dirty="0" err="1"/>
              <a:t>with</a:t>
            </a:r>
            <a:r>
              <a:rPr lang="de-DE" sz="1600" dirty="0"/>
              <a:t> limited </a:t>
            </a:r>
            <a:r>
              <a:rPr lang="de-DE" sz="1600" dirty="0" err="1"/>
              <a:t>scope</a:t>
            </a:r>
            <a:endParaRPr lang="de-DE" sz="1600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6FE72A25-FFB4-4676-8087-DD56B023B10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3056407"/>
              </p:ext>
            </p:extLst>
          </p:nvPr>
        </p:nvGraphicFramePr>
        <p:xfrm>
          <a:off x="302559" y="2066925"/>
          <a:ext cx="8079441" cy="3977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90780748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highlight>
                  <a:srgbClr val="FFFFFF"/>
                </a:highlight>
              </a:rPr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Lena Chaponniere for chairing the breakout stream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Jörgen Axell for chairing the breakout stream on “IMS and MC”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US" altLang="ja-JP" sz="2600" dirty="0">
                <a:ea typeface="MS PGothic" panose="020B0600070205080204" pitchFamily="34" charset="-128"/>
              </a:rPr>
              <a:t>Andrijana Brekalo for excellent support before, during and after the meetings. Andrijana will support SA4 in the future, </a:t>
            </a:r>
            <a:r>
              <a:rPr lang="en-US" altLang="ja-JP" sz="2600" b="1" dirty="0">
                <a:ea typeface="MS PGothic" panose="020B0600070205080204" pitchFamily="34" charset="-128"/>
              </a:rPr>
              <a:t>ALL THE BEST FOR YOUR NEW ROLE!!! 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Frederic Firmin for excellent support before, during and after the Toulouse meeting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Most important the CT1 delegates for their dedication and hard work during very busy and demanding electronic meetings</a:t>
            </a: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5685018"/>
              </p:ext>
            </p:extLst>
          </p:nvPr>
        </p:nvGraphicFramePr>
        <p:xfrm>
          <a:off x="800100" y="2016000"/>
          <a:ext cx="10467975" cy="396702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(I) </a:t>
            </a:r>
          </a:p>
        </p:txBody>
      </p:sp>
    </p:spTree>
    <p:extLst>
      <p:ext uri="{BB962C8B-B14F-4D97-AF65-F5344CB8AC3E}">
        <p14:creationId xmlns:p14="http://schemas.microsoft.com/office/powerpoint/2010/main" val="3594295528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Leis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peter.leis@nokia.com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CT1#138-e (electronic)</a:t>
            </a:r>
          </a:p>
          <a:p>
            <a:pPr lvl="1"/>
            <a:r>
              <a:rPr lang="en-US" dirty="0"/>
              <a:t>CT1#139 Toulouse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CT1#140, Athens</a:t>
            </a:r>
          </a:p>
          <a:p>
            <a:pPr lvl="2"/>
            <a:r>
              <a:rPr lang="en-US" altLang="fr-FR" dirty="0"/>
              <a:t>Begin	February 27</a:t>
            </a:r>
            <a:r>
              <a:rPr lang="en-US" altLang="fr-FR" baseline="30000" dirty="0"/>
              <a:t>th</a:t>
            </a:r>
            <a:r>
              <a:rPr lang="en-US" altLang="fr-FR" dirty="0"/>
              <a:t> 2023</a:t>
            </a:r>
          </a:p>
          <a:p>
            <a:pPr lvl="2"/>
            <a:r>
              <a:rPr lang="en-US" altLang="fr-FR" dirty="0"/>
              <a:t>End	March 03</a:t>
            </a:r>
            <a:r>
              <a:rPr lang="en-US" altLang="fr-FR" baseline="30000" dirty="0"/>
              <a:t>rd</a:t>
            </a:r>
            <a:r>
              <a:rPr lang="en-US" altLang="fr-FR" dirty="0"/>
              <a:t>  2023</a:t>
            </a:r>
          </a:p>
          <a:p>
            <a:pPr lvl="2"/>
            <a:endParaRPr lang="en-US" altLang="fr-FR" dirty="0"/>
          </a:p>
          <a:p>
            <a:pPr marL="457200" lvl="1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5392920" cy="4351338"/>
          </a:xfrm>
        </p:spPr>
        <p:txBody>
          <a:bodyPr/>
          <a:lstStyle/>
          <a:p>
            <a:r>
              <a:rPr lang="en-US" sz="2400" dirty="0">
                <a:highlight>
                  <a:srgbClr val="FFFFFF"/>
                </a:highlight>
              </a:rPr>
              <a:t>Number of handled documents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CT1#138-e: 788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CT1#139: 907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CRs 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CT1#138-e:</a:t>
            </a:r>
            <a:r>
              <a:rPr lang="en-US" sz="1800" dirty="0">
                <a:highlight>
                  <a:srgbClr val="FFFFFF"/>
                </a:highlight>
              </a:rPr>
              <a:t> Cat B/C/F: 187</a:t>
            </a:r>
          </a:p>
          <a:p>
            <a:pPr lvl="1"/>
            <a:r>
              <a:rPr lang="en-US" sz="1800" dirty="0">
                <a:highlight>
                  <a:srgbClr val="FFFFFF"/>
                </a:highlight>
              </a:rPr>
              <a:t>CT1#139 Cat B/C/F: 197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</a:t>
            </a:r>
            <a:r>
              <a:rPr lang="en-US" sz="2400" dirty="0" err="1">
                <a:highlight>
                  <a:srgbClr val="FFFFFF"/>
                </a:highlight>
              </a:rPr>
              <a:t>pCRs</a:t>
            </a:r>
            <a:endParaRPr lang="en-US" sz="2400" dirty="0">
              <a:highlight>
                <a:srgbClr val="FFFFFF"/>
              </a:highlight>
            </a:endParaRP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CT1#138-e: 0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CT1#139: 0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Attendances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CT1#138-e: 242  attended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CT1#139: 279 attended</a:t>
            </a:r>
          </a:p>
          <a:p>
            <a:pPr lvl="1"/>
            <a:endParaRPr lang="en-US" altLang="fr-FR" sz="1800" dirty="0"/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CT1#138-e and CT1#139 had full scope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New agreed 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407107"/>
              </p:ext>
            </p:extLst>
          </p:nvPr>
        </p:nvGraphicFramePr>
        <p:xfrm>
          <a:off x="209550" y="2282827"/>
          <a:ext cx="11341319" cy="3726094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CP-223104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on CT aspects of Enhanced support of Non-Public Networks Phase 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provide stage-2 and stage-3 requirements in specifications under remit of CT WGs for the stage 2 requirements agreed under the stage 2 work item eNPN_Ph2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112842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CP-223105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on mission critical system migration and interconnection enhancements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define the stage 3 aspects for stage 2 technical specifications developed by SA6 under the parent work-items. The WI focus is on the necessary updates of stage-3 specifications to ensure support of migrations and the railway-specific requirements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07839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CP-223106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Application Layer Support for Uncrewed Aerial Systems (UAS), Phase 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InterDigital</a:t>
                      </a:r>
                      <a:endParaRPr lang="fr-F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specify the CT aspects and update the CT WGs specifications to support the stage 2 requirements on Application layer support for Uncrewed Aerial System (UAS) defined in 3GPP TS 23.255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408555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CP-223107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on CT aspects of application layer support for V2X services; Phase 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of application layer support for V2X services; Phase 3 in order to enhance the CT WGs specifications based on the stage 2 requirements developed by the SA WG6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392881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CP-223108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on CT aspects of SEAL data delivery enabler for vertical applications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of SEAL data delivery enabler for vertical applications in order to define the necessary protocol aspects based on the stage 2 requirements developed by the SA WG6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CP-223110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on CT aspects of proximity based services in 5GS Phase 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CATT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of proximity based services in 5GS Phase 2 in order to enhance the CT WGs specifications based on the stage-2 requirements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4601958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CP-223111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Secondary DN authentication and authorization in EPC IWK cases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of the secondary DN authentication and authorization in EPC IWK cases, to support the stage 2 requirements developed by the SA WGs for TEI18_SDNAEPC work item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3839098"/>
                  </a:ext>
                </a:extLst>
              </a:tr>
              <a:tr h="191136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CP-223112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on Enhanced Service Enabler Architecture Layer for Verticals Phase 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 the protocol aspects of SEAL based upon the normative Stage 2 technical specifications developed by SA6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741374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New agreed 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787839"/>
              </p:ext>
            </p:extLst>
          </p:nvPr>
        </p:nvGraphicFramePr>
        <p:xfrm>
          <a:off x="209550" y="2282827"/>
          <a:ext cx="11341319" cy="982894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CP-223113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on CT aspect of Seamless UE context recovery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of Seamless UE context recovery in order to enhance the CT WGs specifications based on the stage-2 requirements developed by SA2 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9264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CP-223114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on support for 5WWC, Phase 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wireless and wireline convergence for the 5G system, phase 2, to support the stage 2 requirements developed by the SA WGs for 5WWC_Ph2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73231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256395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Revised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776540"/>
              </p:ext>
            </p:extLst>
          </p:nvPr>
        </p:nvGraphicFramePr>
        <p:xfrm>
          <a:off x="209550" y="2282827"/>
          <a:ext cx="11341319" cy="2260360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hangingPunct="0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CP-223103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IMS Stage-3 IETF Protocol Alignment</a:t>
                      </a:r>
                      <a:endParaRPr lang="de-DE" sz="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Nokia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112842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hangingPunct="0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CP-223102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Protocol enhancements for Mission Critical Services 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Ericsson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07839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408555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392881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2105315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4601958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3839098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7413747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926401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73231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815098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requires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exception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sheet</a:t>
            </a:r>
            <a:endParaRPr lang="fi-FI" altLang="de-DE" sz="10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82568"/>
              </p:ext>
            </p:extLst>
          </p:nvPr>
        </p:nvGraphicFramePr>
        <p:xfrm>
          <a:off x="657054" y="1816740"/>
          <a:ext cx="10178859" cy="3181464"/>
        </p:xfrm>
        <a:graphic>
          <a:graphicData uri="http://schemas.openxmlformats.org/drawingml/2006/table">
            <a:tbl>
              <a:tblPr firstRow="1" firstCol="1" bandRow="1"/>
              <a:tblGrid>
                <a:gridCol w="6645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42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06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15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95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7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59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351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8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960053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CT1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NBI18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NBI18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 aspects of Mission Critical Services over 5MBS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MCOver5MBS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15.12.2023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 aspects of Mission Critical Services over 5GProSe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MCOver5GProSe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15.12.2023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970059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CT1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SENSE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SENSE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16.12.2022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960055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5GS NAS protocol development 18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5GProtoc18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960057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SAE Protocol Development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SAES18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960009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Protocol enhancements for Mission Critical Services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MCProtoc18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960010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MPS for Supplementary Services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MPSSupServ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12.12.2022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063626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requires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exception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sheet</a:t>
            </a:r>
            <a:endParaRPr lang="fi-FI" altLang="de-DE" sz="10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1052982"/>
              </p:ext>
            </p:extLst>
          </p:nvPr>
        </p:nvGraphicFramePr>
        <p:xfrm>
          <a:off x="657054" y="1816740"/>
          <a:ext cx="10178859" cy="3181464"/>
        </p:xfrm>
        <a:graphic>
          <a:graphicData uri="http://schemas.openxmlformats.org/drawingml/2006/table">
            <a:tbl>
              <a:tblPr firstRow="1" firstCol="1" bandRow="1"/>
              <a:tblGrid>
                <a:gridCol w="6645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42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06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15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95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7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59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351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8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IMS Stage-3 IETF Protocol Alignment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08.12.2023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r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68580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endParaRPr lang="de-D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de-DE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endParaRPr lang="de-D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de-DE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8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68580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8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000" dirty="0">
                        <a:effectLst/>
                        <a:latin typeface="Arial 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800" dirty="0">
                        <a:effectLst/>
                        <a:latin typeface="Arial 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000" dirty="0">
                        <a:effectLst/>
                        <a:latin typeface="Arial 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endParaRPr lang="en-GB" sz="10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000" dirty="0">
                        <a:effectLst/>
                        <a:latin typeface="Arial 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24388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1724</Words>
  <Application>Microsoft Office PowerPoint</Application>
  <PresentationFormat>Widescreen</PresentationFormat>
  <Paragraphs>367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6" baseType="lpstr">
      <vt:lpstr>Arial</vt:lpstr>
      <vt:lpstr>Arial </vt:lpstr>
      <vt:lpstr>Calibri</vt:lpstr>
      <vt:lpstr>Calibri Light</vt:lpstr>
      <vt:lpstr>Nokia Pure Headline Light</vt:lpstr>
      <vt:lpstr>Nokia Pure Text Light</vt:lpstr>
      <vt:lpstr>Times New Roman</vt:lpstr>
      <vt:lpstr>Office Theme</vt:lpstr>
      <vt:lpstr>Custom Design</vt:lpstr>
      <vt:lpstr>CT WG1 Status Report  to TSG CT#98e</vt:lpstr>
      <vt:lpstr>TSG CT WG1 Officials</vt:lpstr>
      <vt:lpstr>Meeting Calendar</vt:lpstr>
      <vt:lpstr>TSG CT WG1 Statistics</vt:lpstr>
      <vt:lpstr>New agreed  Study/Work Items led by CT1</vt:lpstr>
      <vt:lpstr>New agreed  Study/Work Items led by CT1</vt:lpstr>
      <vt:lpstr>Revised Study/Work Items led by CT1</vt:lpstr>
      <vt:lpstr>Work Plan Rel-18</vt:lpstr>
      <vt:lpstr>Work Plan Rel-18</vt:lpstr>
      <vt:lpstr>TS/TR sent to CT plenary</vt:lpstr>
      <vt:lpstr>Work Item Exception Sheets </vt:lpstr>
      <vt:lpstr>Status of older releases</vt:lpstr>
      <vt:lpstr>Release 16 Status</vt:lpstr>
      <vt:lpstr>Backward Incompatible Changes Rel-16</vt:lpstr>
      <vt:lpstr>Release 17 Status </vt:lpstr>
      <vt:lpstr>Backward Incompatible Changes Rel-17</vt:lpstr>
      <vt:lpstr>Backward Incompatible Changes Rel-17</vt:lpstr>
      <vt:lpstr>Release 18 Status </vt:lpstr>
      <vt:lpstr>For Information to CT</vt:lpstr>
      <vt:lpstr>For Action to CT</vt:lpstr>
      <vt:lpstr>Experience with e-meeting </vt:lpstr>
      <vt:lpstr>Experience with Face to Face meeting</vt:lpstr>
      <vt:lpstr>Some stats, agreed CRs/pCRs</vt:lpstr>
      <vt:lpstr>Acknowledgement</vt:lpstr>
      <vt:lpstr>Annex</vt:lpstr>
      <vt:lpstr>CRs for conditional approval (I)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Nokia User</cp:lastModifiedBy>
  <cp:revision>1215</cp:revision>
  <dcterms:created xsi:type="dcterms:W3CDTF">2010-02-05T13:52:04Z</dcterms:created>
  <dcterms:modified xsi:type="dcterms:W3CDTF">2022-12-02T14:24:51Z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2021-08-30T08:50:10Z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775e7123-7e2b-484f-bfcc-c3cc27dbe04f</vt:lpwstr>
  </property>
  <property fmtid="{D5CDD505-2E9C-101B-9397-08002B2CF9AE}" pid="8" name="MSIP_Label_b1aa2129-79ec-42c0-bfac-e5b7a0374572_ContentBits">
    <vt:lpwstr>0</vt:lpwstr>
  </property>
</Properties>
</file>