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5"/>
  </p:notesMasterIdLst>
  <p:handoutMasterIdLst>
    <p:handoutMasterId r:id="rId26"/>
  </p:handoutMasterIdLst>
  <p:sldIdLst>
    <p:sldId id="341" r:id="rId2"/>
    <p:sldId id="396" r:id="rId3"/>
    <p:sldId id="447" r:id="rId4"/>
    <p:sldId id="446" r:id="rId5"/>
    <p:sldId id="445" r:id="rId6"/>
    <p:sldId id="275" r:id="rId7"/>
    <p:sldId id="267" r:id="rId8"/>
    <p:sldId id="299" r:id="rId9"/>
    <p:sldId id="438" r:id="rId10"/>
    <p:sldId id="380" r:id="rId11"/>
    <p:sldId id="448" r:id="rId12"/>
    <p:sldId id="444" r:id="rId13"/>
    <p:sldId id="411" r:id="rId14"/>
    <p:sldId id="423" r:id="rId15"/>
    <p:sldId id="398" r:id="rId16"/>
    <p:sldId id="403" r:id="rId17"/>
    <p:sldId id="405" r:id="rId18"/>
    <p:sldId id="437" r:id="rId19"/>
    <p:sldId id="407" r:id="rId20"/>
    <p:sldId id="443" r:id="rId21"/>
    <p:sldId id="441" r:id="rId22"/>
    <p:sldId id="409" r:id="rId23"/>
    <p:sldId id="379" r:id="rId2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35" autoAdjust="0"/>
    <p:restoredTop sz="99112" autoAdjust="0"/>
  </p:normalViewPr>
  <p:slideViewPr>
    <p:cSldViewPr snapToGrid="0">
      <p:cViewPr varScale="1">
        <p:scale>
          <a:sx n="66" d="100"/>
          <a:sy n="66" d="100"/>
        </p:scale>
        <p:origin x="99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CP-223009	</a:t>
            </a:r>
          </a:p>
        </p:txBody>
      </p:sp>
      <p:sp>
        <p:nvSpPr>
          <p:cNvPr id="14" name="Text Box 14"/>
          <p:cNvSpPr txBox="1">
            <a:spLocks noChangeArrowheads="1"/>
          </p:cNvSpPr>
          <p:nvPr userDrawn="1"/>
        </p:nvSpPr>
        <p:spPr bwMode="auto">
          <a:xfrm>
            <a:off x="133350" y="36513"/>
            <a:ext cx="34197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CT#98-e</a:t>
            </a:r>
          </a:p>
          <a:p>
            <a:pPr eaLnBrk="1" hangingPunct="1">
              <a:defRPr/>
            </a:pPr>
            <a:r>
              <a:rPr lang="en-US" altLang="en-US" sz="1200" b="1" dirty="0">
                <a:latin typeface="Arial "/>
              </a:rPr>
              <a:t>Online– 12th – 14th December 2022</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9_series/29.941/29941-h20.zip" TargetMode="External"/><Relationship Id="rId2" Type="http://schemas.openxmlformats.org/officeDocument/2006/relationships/hyperlink" Target="https://www.3gpp.org/ftp/Specs/archive/29_series/29.835/29835-h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9_series/29.641/29641-h20.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Specs/archive/29_series/29.941/29941-h2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hyperlink" Target="https://mailarchive.ietf.org/arch/msg/3gpp-ietf-coord/tjw1576HyNnh2GHQln6l7JTkYSU/"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mailto:liaison-coordination@iab.or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datatracker.ietf.org/liaison/1800/"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datatracker.ietf.org/liaison/1796/"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IETF Status Report </a:t>
            </a:r>
            <a:br>
              <a:rPr lang="en-US" altLang="en-US" dirty="0"/>
            </a:br>
            <a:r>
              <a:rPr lang="en-US" altLang="en-US" dirty="0"/>
              <a:t>to TSG CT/SA#98-e</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Lionel Morand</a:t>
            </a:r>
          </a:p>
          <a:p>
            <a:pPr marL="0" indent="0" eaLnBrk="1" hangingPunct="1">
              <a:buFontTx/>
              <a:buNone/>
            </a:pPr>
            <a:r>
              <a:rPr lang="en-GB" altLang="en-US" dirty="0"/>
              <a:t>IETF liaison, 3GPP TSG CT chair, Orange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a:t>IANA port number Assignment</a:t>
            </a:r>
          </a:p>
        </p:txBody>
      </p:sp>
      <p:sp>
        <p:nvSpPr>
          <p:cNvPr id="4" name="Espace réservé du contenu 3"/>
          <p:cNvSpPr>
            <a:spLocks noGrp="1"/>
          </p:cNvSpPr>
          <p:nvPr>
            <p:ph idx="1"/>
          </p:nvPr>
        </p:nvSpPr>
        <p:spPr/>
        <p:txBody>
          <a:bodyPr/>
          <a:lstStyle/>
          <a:p>
            <a:r>
              <a:rPr lang="en-US" sz="1800" dirty="0"/>
              <a:t>3GPP was tasked to work on alternative solutions to avoid the need for port assignment for (private) 3GPP interfaces</a:t>
            </a:r>
          </a:p>
          <a:p>
            <a:r>
              <a:rPr lang="en-US" sz="1800" dirty="0"/>
              <a:t>The following documents have been approved</a:t>
            </a:r>
          </a:p>
          <a:p>
            <a:pPr lvl="1"/>
            <a:r>
              <a:rPr lang="en-US" sz="1600" dirty="0">
                <a:hlinkClick r:id="rId2"/>
              </a:rPr>
              <a:t>TR 29.835</a:t>
            </a:r>
            <a:r>
              <a:rPr lang="en-US" sz="1600" dirty="0"/>
              <a:t>: Study on Port Allocation Alternatives for New 3GPP Interfaces.</a:t>
            </a:r>
          </a:p>
          <a:p>
            <a:pPr lvl="2"/>
            <a:r>
              <a:rPr lang="en-GB" sz="1400" dirty="0"/>
              <a:t>3GPP Standardizes port number from dynamic/private range [49152 - 65535].</a:t>
            </a:r>
          </a:p>
          <a:p>
            <a:pPr lvl="2"/>
            <a:r>
              <a:rPr lang="en-GB" sz="1400" dirty="0"/>
              <a:t>OAM based port allocation, by operator</a:t>
            </a:r>
          </a:p>
          <a:p>
            <a:pPr lvl="2"/>
            <a:r>
              <a:rPr lang="en-GB" sz="1400" dirty="0"/>
              <a:t>DNS based resolution of port number</a:t>
            </a:r>
          </a:p>
          <a:p>
            <a:pPr lvl="2"/>
            <a:r>
              <a:rPr lang="en-GB" sz="1400" dirty="0"/>
              <a:t>SCTP Multiplexer based solution</a:t>
            </a:r>
          </a:p>
          <a:p>
            <a:pPr lvl="2"/>
            <a:r>
              <a:rPr lang="en-GB" sz="1400" dirty="0"/>
              <a:t>HTTP(s) web server query for port discovery</a:t>
            </a:r>
          </a:p>
          <a:p>
            <a:pPr lvl="1"/>
            <a:r>
              <a:rPr lang="en-GB" sz="1600" dirty="0">
                <a:hlinkClick r:id="rId3"/>
              </a:rPr>
              <a:t>TR 29.941</a:t>
            </a:r>
            <a:r>
              <a:rPr lang="en-GB" sz="1600" dirty="0"/>
              <a:t>: </a:t>
            </a:r>
            <a:r>
              <a:rPr lang="en-US" sz="1600" dirty="0">
                <a:solidFill>
                  <a:srgbClr val="FF0000"/>
                </a:solidFill>
              </a:rPr>
              <a:t>Guidelines on Port Allocation for New 3GPP Interfaces</a:t>
            </a:r>
          </a:p>
          <a:p>
            <a:pPr lvl="2"/>
            <a:r>
              <a:rPr lang="en-GB" sz="1400" dirty="0"/>
              <a:t>captures the conclusions of the report in </a:t>
            </a:r>
            <a:r>
              <a:rPr lang="en-US" sz="1400" dirty="0"/>
              <a:t>TR 29.835 and provides further guidelines to WG to select the appropriate solution for a given interface</a:t>
            </a:r>
          </a:p>
          <a:p>
            <a:pPr lvl="1"/>
            <a:r>
              <a:rPr lang="en-GB" sz="1600" dirty="0">
                <a:hlinkClick r:id="rId4"/>
              </a:rPr>
              <a:t>TS 29.641</a:t>
            </a:r>
            <a:r>
              <a:rPr lang="en-GB" sz="1600" dirty="0"/>
              <a:t>: </a:t>
            </a:r>
            <a:r>
              <a:rPr lang="en-US" sz="1600" dirty="0"/>
              <a:t>3GPP Registry for Service Names and Port Numbers</a:t>
            </a:r>
            <a:endParaRPr lang="en-GB" sz="1600" dirty="0"/>
          </a:p>
          <a:p>
            <a:pPr lvl="2"/>
            <a:r>
              <a:rPr lang="en-US" sz="1400" dirty="0"/>
              <a:t>Defines procedures to be followed by 3GPP WGs when requesting new port numbers from the 3GPP allocated port number sub-range of 101 ports from 65400 to 65500 in Dynamic/Private Port range [49152 - 65535]</a:t>
            </a:r>
            <a:endParaRPr lang="en-GB" sz="1400" dirty="0"/>
          </a:p>
        </p:txBody>
      </p:sp>
    </p:spTree>
    <p:extLst>
      <p:ext uri="{BB962C8B-B14F-4D97-AF65-F5344CB8AC3E}">
        <p14:creationId xmlns:p14="http://schemas.microsoft.com/office/powerpoint/2010/main" val="299950440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CB7F98-A71C-4DB3-839C-C1271A36810B}"/>
              </a:ext>
            </a:extLst>
          </p:cNvPr>
          <p:cNvSpPr>
            <a:spLocks noGrp="1"/>
          </p:cNvSpPr>
          <p:nvPr>
            <p:ph type="title"/>
          </p:nvPr>
        </p:nvSpPr>
        <p:spPr/>
        <p:txBody>
          <a:bodyPr/>
          <a:lstStyle/>
          <a:p>
            <a:r>
              <a:rPr lang="en-US" dirty="0"/>
              <a:t>IANA port number Assignment</a:t>
            </a:r>
            <a:endParaRPr lang="fr-FR" dirty="0"/>
          </a:p>
        </p:txBody>
      </p:sp>
      <p:sp>
        <p:nvSpPr>
          <p:cNvPr id="3" name="Espace réservé du contenu 2">
            <a:extLst>
              <a:ext uri="{FF2B5EF4-FFF2-40B4-BE49-F238E27FC236}">
                <a16:creationId xmlns:a16="http://schemas.microsoft.com/office/drawing/2014/main" id="{E37FB978-5CA3-4F00-80C1-BA311F0EC4B5}"/>
              </a:ext>
            </a:extLst>
          </p:cNvPr>
          <p:cNvSpPr>
            <a:spLocks noGrp="1"/>
          </p:cNvSpPr>
          <p:nvPr>
            <p:ph idx="1"/>
          </p:nvPr>
        </p:nvSpPr>
        <p:spPr/>
        <p:txBody>
          <a:bodyPr/>
          <a:lstStyle/>
          <a:p>
            <a:r>
              <a:rPr lang="fr-FR" dirty="0" err="1"/>
              <a:t>Review</a:t>
            </a:r>
            <a:r>
              <a:rPr lang="fr-FR" dirty="0"/>
              <a:t> of CT1 Rel-17 </a:t>
            </a:r>
            <a:r>
              <a:rPr lang="fr-FR" dirty="0" err="1"/>
              <a:t>specifications</a:t>
            </a:r>
            <a:r>
              <a:rPr lang="fr-FR" dirty="0"/>
              <a:t> has </a:t>
            </a:r>
            <a:r>
              <a:rPr lang="fr-FR" dirty="0" err="1"/>
              <a:t>shown</a:t>
            </a:r>
            <a:r>
              <a:rPr lang="fr-FR" dirty="0"/>
              <a:t> </a:t>
            </a:r>
            <a:r>
              <a:rPr lang="fr-FR" dirty="0" err="1"/>
              <a:t>that</a:t>
            </a:r>
            <a:r>
              <a:rPr lang="fr-FR" dirty="0"/>
              <a:t> 2 new UDP port </a:t>
            </a:r>
            <a:r>
              <a:rPr lang="fr-FR" dirty="0" err="1"/>
              <a:t>numbers</a:t>
            </a:r>
            <a:r>
              <a:rPr lang="fr-FR" dirty="0"/>
              <a:t> are </a:t>
            </a:r>
            <a:r>
              <a:rPr lang="fr-FR" dirty="0" err="1"/>
              <a:t>requested</a:t>
            </a:r>
            <a:r>
              <a:rPr lang="fr-FR" dirty="0"/>
              <a:t> </a:t>
            </a:r>
            <a:r>
              <a:rPr lang="fr-FR" dirty="0" err="1"/>
              <a:t>without</a:t>
            </a:r>
            <a:r>
              <a:rPr lang="fr-FR" dirty="0"/>
              <a:t> justification</a:t>
            </a:r>
          </a:p>
          <a:p>
            <a:pPr lvl="1"/>
            <a:r>
              <a:rPr lang="en-US" dirty="0"/>
              <a:t>TS 24.538: A new UDP port for exchange of CoAP protocol messages used between MSGin5G clients acting as a relay on </a:t>
            </a:r>
            <a:r>
              <a:rPr lang="en-US" dirty="0" err="1"/>
              <a:t>Ues</a:t>
            </a:r>
            <a:endParaRPr lang="en-US" dirty="0"/>
          </a:p>
          <a:p>
            <a:pPr lvl="1"/>
            <a:r>
              <a:rPr lang="en-US" dirty="0"/>
              <a:t>TS 24.545: A new UDP port for SEAL Off-network Location Management message transport</a:t>
            </a:r>
          </a:p>
          <a:p>
            <a:pPr lvl="1"/>
            <a:r>
              <a:rPr lang="en-US" dirty="0"/>
              <a:t>NOTE: for both, it seems related to the use of CoAP. </a:t>
            </a:r>
          </a:p>
          <a:p>
            <a:r>
              <a:rPr lang="en-US" dirty="0"/>
              <a:t>Before any request towards IANA for UDP port assignment, it MUST be investigated if it is really JUSTIFIED</a:t>
            </a:r>
          </a:p>
          <a:p>
            <a:r>
              <a:rPr lang="en-US" dirty="0"/>
              <a:t>Any other 3GPP WG should check </a:t>
            </a:r>
            <a:r>
              <a:rPr lang="en-GB" sz="2800" dirty="0">
                <a:hlinkClick r:id="rId2"/>
              </a:rPr>
              <a:t>TR 29.941</a:t>
            </a:r>
            <a:r>
              <a:rPr lang="en-GB" sz="2800" dirty="0"/>
              <a:t> before asking for IANA UDP port assignment</a:t>
            </a:r>
            <a:endParaRPr lang="en-US" dirty="0"/>
          </a:p>
          <a:p>
            <a:pPr lvl="1"/>
            <a:endParaRPr lang="en-US" dirty="0"/>
          </a:p>
          <a:p>
            <a:pPr lvl="1"/>
            <a:endParaRPr lang="fr-FR" dirty="0"/>
          </a:p>
        </p:txBody>
      </p:sp>
    </p:spTree>
    <p:extLst>
      <p:ext uri="{BB962C8B-B14F-4D97-AF65-F5344CB8AC3E}">
        <p14:creationId xmlns:p14="http://schemas.microsoft.com/office/powerpoint/2010/main" val="69021138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IANA </a:t>
            </a:r>
            <a:r>
              <a:rPr lang="fr-FR" dirty="0" err="1"/>
              <a:t>assignment</a:t>
            </a:r>
            <a:r>
              <a:rPr lang="fr-FR" dirty="0"/>
              <a:t> applications</a:t>
            </a:r>
            <a:endParaRPr lang="en-US" dirty="0"/>
          </a:p>
        </p:txBody>
      </p:sp>
      <p:sp>
        <p:nvSpPr>
          <p:cNvPr id="3" name="Espace réservé du contenu 2"/>
          <p:cNvSpPr>
            <a:spLocks noGrp="1"/>
          </p:cNvSpPr>
          <p:nvPr>
            <p:ph idx="1"/>
          </p:nvPr>
        </p:nvSpPr>
        <p:spPr>
          <a:xfrm>
            <a:off x="838200" y="1732861"/>
            <a:ext cx="10515600" cy="4351338"/>
          </a:xfrm>
        </p:spPr>
        <p:txBody>
          <a:bodyPr/>
          <a:lstStyle/>
          <a:p>
            <a:r>
              <a:rPr lang="fr-FR" sz="2400" dirty="0"/>
              <a:t>Issue: </a:t>
            </a:r>
          </a:p>
          <a:p>
            <a:pPr lvl="1"/>
            <a:r>
              <a:rPr lang="fr-FR" sz="2000" dirty="0" err="1"/>
              <a:t>Some</a:t>
            </a:r>
            <a:r>
              <a:rPr lang="fr-FR" sz="2000" dirty="0"/>
              <a:t> IANA </a:t>
            </a:r>
            <a:r>
              <a:rPr lang="fr-FR" sz="2000" dirty="0" err="1"/>
              <a:t>assignment</a:t>
            </a:r>
            <a:r>
              <a:rPr lang="fr-FR" sz="2000" dirty="0"/>
              <a:t> </a:t>
            </a:r>
            <a:r>
              <a:rPr lang="fr-FR" sz="2000" dirty="0" err="1"/>
              <a:t>requests</a:t>
            </a:r>
            <a:r>
              <a:rPr lang="fr-FR" sz="2000" dirty="0"/>
              <a:t> </a:t>
            </a:r>
            <a:r>
              <a:rPr lang="fr-FR" sz="2000" dirty="0" err="1"/>
              <a:t>were</a:t>
            </a:r>
            <a:r>
              <a:rPr lang="fr-FR" sz="2000" dirty="0"/>
              <a:t> not been </a:t>
            </a:r>
            <a:r>
              <a:rPr lang="fr-FR" sz="2000" dirty="0" err="1"/>
              <a:t>submitted</a:t>
            </a:r>
            <a:r>
              <a:rPr lang="fr-FR" sz="2000" dirty="0"/>
              <a:t> by 3GPP</a:t>
            </a:r>
          </a:p>
          <a:p>
            <a:pPr lvl="1"/>
            <a:r>
              <a:rPr lang="fr-FR" sz="2000" dirty="0" err="1"/>
              <a:t>Requests</a:t>
            </a:r>
            <a:r>
              <a:rPr lang="fr-FR" sz="2000" dirty="0"/>
              <a:t> </a:t>
            </a:r>
            <a:r>
              <a:rPr lang="fr-FR" sz="2000" dirty="0" err="1"/>
              <a:t>were</a:t>
            </a:r>
            <a:r>
              <a:rPr lang="fr-FR" sz="2000" dirty="0"/>
              <a:t> </a:t>
            </a:r>
            <a:r>
              <a:rPr lang="fr-FR" sz="2000" dirty="0" err="1"/>
              <a:t>issued</a:t>
            </a:r>
            <a:r>
              <a:rPr lang="fr-FR" sz="2000" dirty="0"/>
              <a:t> by </a:t>
            </a:r>
            <a:r>
              <a:rPr lang="fr-FR" sz="2000" dirty="0" err="1"/>
              <a:t>individuals</a:t>
            </a:r>
            <a:r>
              <a:rPr lang="fr-FR" sz="2000" dirty="0"/>
              <a:t> </a:t>
            </a:r>
            <a:r>
              <a:rPr lang="fr-FR" sz="2000" dirty="0" err="1"/>
              <a:t>without</a:t>
            </a:r>
            <a:r>
              <a:rPr lang="fr-FR" sz="2000" dirty="0"/>
              <a:t> strict control</a:t>
            </a:r>
          </a:p>
          <a:p>
            <a:r>
              <a:rPr lang="fr-FR" sz="2400" dirty="0"/>
              <a:t>No </a:t>
            </a:r>
            <a:r>
              <a:rPr lang="fr-FR" sz="2400" dirty="0" err="1"/>
              <a:t>way</a:t>
            </a:r>
            <a:r>
              <a:rPr lang="fr-FR" sz="2400" dirty="0"/>
              <a:t> to check if:</a:t>
            </a:r>
          </a:p>
          <a:p>
            <a:pPr lvl="1"/>
            <a:r>
              <a:rPr lang="fr-FR" sz="2000" dirty="0"/>
              <a:t>3GPP has </a:t>
            </a:r>
            <a:r>
              <a:rPr lang="fr-FR" sz="2000" dirty="0" err="1"/>
              <a:t>submitted</a:t>
            </a:r>
            <a:r>
              <a:rPr lang="fr-FR" sz="2000" dirty="0"/>
              <a:t> a </a:t>
            </a:r>
            <a:r>
              <a:rPr lang="fr-FR" sz="2000" dirty="0" err="1"/>
              <a:t>request</a:t>
            </a:r>
            <a:r>
              <a:rPr lang="fr-FR" sz="2000" dirty="0"/>
              <a:t> to IANA or if IANA has </a:t>
            </a:r>
            <a:r>
              <a:rPr lang="fr-FR" sz="2000" dirty="0" err="1"/>
              <a:t>granted</a:t>
            </a:r>
            <a:r>
              <a:rPr lang="fr-FR" sz="2000" dirty="0"/>
              <a:t>/</a:t>
            </a:r>
            <a:r>
              <a:rPr lang="fr-FR" sz="2000" dirty="0" err="1"/>
              <a:t>rejected</a:t>
            </a:r>
            <a:r>
              <a:rPr lang="fr-FR" sz="2000" dirty="0"/>
              <a:t> the </a:t>
            </a:r>
            <a:r>
              <a:rPr lang="fr-FR" sz="2000" dirty="0" err="1"/>
              <a:t>request</a:t>
            </a:r>
            <a:endParaRPr lang="fr-FR" sz="2000" dirty="0"/>
          </a:p>
          <a:p>
            <a:r>
              <a:rPr lang="fr-FR" sz="2400" dirty="0"/>
              <a:t>Guidelines to 3GPP chairs, MCC, </a:t>
            </a:r>
            <a:r>
              <a:rPr lang="fr-FR" sz="2400" dirty="0" err="1"/>
              <a:t>delegates</a:t>
            </a:r>
            <a:r>
              <a:rPr lang="fr-FR" sz="2400" dirty="0"/>
              <a:t>:</a:t>
            </a:r>
          </a:p>
          <a:p>
            <a:pPr lvl="1"/>
            <a:r>
              <a:rPr lang="fr-FR" sz="2000" dirty="0"/>
              <a:t>IANA </a:t>
            </a:r>
            <a:r>
              <a:rPr lang="fr-FR" sz="2000" dirty="0" err="1"/>
              <a:t>assignment</a:t>
            </a:r>
            <a:r>
              <a:rPr lang="fr-FR" sz="2000" dirty="0"/>
              <a:t> application </a:t>
            </a:r>
            <a:r>
              <a:rPr lang="fr-FR" sz="2000" dirty="0" err="1"/>
              <a:t>is</a:t>
            </a:r>
            <a:r>
              <a:rPr lang="fr-FR" sz="2000" dirty="0"/>
              <a:t> </a:t>
            </a:r>
            <a:r>
              <a:rPr lang="fr-FR" sz="2000" dirty="0" err="1"/>
              <a:t>now</a:t>
            </a:r>
            <a:r>
              <a:rPr lang="fr-FR" sz="2000" dirty="0"/>
              <a:t> </a:t>
            </a:r>
            <a:r>
              <a:rPr lang="fr-FR" sz="2000" dirty="0" err="1"/>
              <a:t>centralized</a:t>
            </a:r>
            <a:endParaRPr lang="fr-FR" sz="2000" dirty="0"/>
          </a:p>
          <a:p>
            <a:pPr lvl="1"/>
            <a:r>
              <a:rPr lang="fr-FR" sz="2000" dirty="0"/>
              <a:t>The CT chair </a:t>
            </a:r>
            <a:r>
              <a:rPr lang="fr-FR" sz="2000" dirty="0" err="1"/>
              <a:t>needs</a:t>
            </a:r>
            <a:r>
              <a:rPr lang="fr-FR" sz="2000" dirty="0"/>
              <a:t> to </a:t>
            </a:r>
            <a:r>
              <a:rPr lang="fr-FR" sz="2000" dirty="0" err="1"/>
              <a:t>be</a:t>
            </a:r>
            <a:r>
              <a:rPr lang="fr-FR" sz="2000" dirty="0"/>
              <a:t> </a:t>
            </a:r>
            <a:r>
              <a:rPr lang="fr-FR" sz="2000" dirty="0" err="1"/>
              <a:t>contacted</a:t>
            </a:r>
            <a:r>
              <a:rPr lang="fr-FR" sz="2000" dirty="0"/>
              <a:t> (acting as IETF Liaison) </a:t>
            </a:r>
            <a:r>
              <a:rPr lang="fr-FR" sz="2000" dirty="0" err="1"/>
              <a:t>before</a:t>
            </a:r>
            <a:r>
              <a:rPr lang="fr-FR" sz="2000" dirty="0"/>
              <a:t> </a:t>
            </a:r>
            <a:r>
              <a:rPr lang="fr-FR" sz="2000" dirty="0" err="1"/>
              <a:t>any</a:t>
            </a:r>
            <a:r>
              <a:rPr lang="fr-FR" sz="2000" dirty="0"/>
              <a:t> IANA action </a:t>
            </a:r>
            <a:r>
              <a:rPr lang="fr-FR" sz="2000" dirty="0" err="1"/>
              <a:t>request</a:t>
            </a:r>
            <a:endParaRPr lang="fr-FR" sz="2000" dirty="0"/>
          </a:p>
          <a:p>
            <a:pPr lvl="1"/>
            <a:r>
              <a:rPr lang="fr-FR" sz="2000" dirty="0" err="1"/>
              <a:t>Templates</a:t>
            </a:r>
            <a:r>
              <a:rPr lang="fr-FR" sz="2000" dirty="0"/>
              <a:t> have been </a:t>
            </a:r>
            <a:r>
              <a:rPr lang="fr-FR" sz="2000" dirty="0" err="1"/>
              <a:t>defined</a:t>
            </a:r>
            <a:r>
              <a:rPr lang="fr-FR" sz="2000" dirty="0"/>
              <a:t> to </a:t>
            </a:r>
            <a:r>
              <a:rPr lang="fr-FR" sz="2000" dirty="0" err="1"/>
              <a:t>harmonize</a:t>
            </a:r>
            <a:r>
              <a:rPr lang="fr-FR" sz="2000" dirty="0"/>
              <a:t> the 3GPP </a:t>
            </a:r>
            <a:r>
              <a:rPr lang="fr-FR" sz="2000" dirty="0" err="1"/>
              <a:t>requests</a:t>
            </a:r>
            <a:endParaRPr lang="fr-FR" sz="2000" dirty="0"/>
          </a:p>
          <a:p>
            <a:r>
              <a:rPr lang="fr-FR" sz="2400" dirty="0"/>
              <a:t>Action to MCC:</a:t>
            </a:r>
          </a:p>
          <a:p>
            <a:pPr lvl="1"/>
            <a:r>
              <a:rPr lang="fr-FR" sz="2000" dirty="0" err="1"/>
              <a:t>Create</a:t>
            </a:r>
            <a:r>
              <a:rPr lang="fr-FR" sz="2000" dirty="0"/>
              <a:t> a </a:t>
            </a:r>
            <a:r>
              <a:rPr lang="fr-FR" sz="2000" dirty="0" err="1"/>
              <a:t>webpage</a:t>
            </a:r>
            <a:r>
              <a:rPr lang="fr-FR" sz="2000" dirty="0"/>
              <a:t> </a:t>
            </a:r>
            <a:r>
              <a:rPr lang="fr-FR" sz="1800" dirty="0"/>
              <a:t>MCC a </a:t>
            </a:r>
            <a:r>
              <a:rPr lang="fr-FR" sz="1800" dirty="0" err="1"/>
              <a:t>webpage</a:t>
            </a:r>
            <a:r>
              <a:rPr lang="fr-FR" sz="1800" dirty="0"/>
              <a:t> </a:t>
            </a:r>
            <a:r>
              <a:rPr lang="fr-FR" sz="1800" dirty="0" err="1"/>
              <a:t>collecting</a:t>
            </a:r>
            <a:r>
              <a:rPr lang="fr-FR" sz="1800" dirty="0"/>
              <a:t> the IANA </a:t>
            </a:r>
            <a:r>
              <a:rPr lang="fr-FR" sz="1800" dirty="0" err="1"/>
              <a:t>assignment</a:t>
            </a:r>
            <a:r>
              <a:rPr lang="fr-FR" sz="1800" dirty="0"/>
              <a:t> </a:t>
            </a:r>
            <a:r>
              <a:rPr lang="fr-FR" sz="1800" dirty="0" err="1"/>
              <a:t>requests</a:t>
            </a:r>
            <a:r>
              <a:rPr lang="fr-FR" sz="1800" dirty="0"/>
              <a:t> for a more efficient </a:t>
            </a:r>
            <a:r>
              <a:rPr lang="fr-FR" sz="1800" dirty="0" err="1"/>
              <a:t>tracking</a:t>
            </a:r>
            <a:endParaRPr lang="fr-FR" sz="1800" dirty="0"/>
          </a:p>
          <a:p>
            <a:pPr lvl="2"/>
            <a:r>
              <a:rPr lang="fr-FR" sz="1600" dirty="0"/>
              <a:t>As e.g. "TSG </a:t>
            </a:r>
            <a:r>
              <a:rPr lang="fr-FR" sz="1600" dirty="0" err="1"/>
              <a:t>working</a:t>
            </a:r>
            <a:r>
              <a:rPr lang="fr-FR" sz="1600" dirty="0"/>
              <a:t> </a:t>
            </a:r>
            <a:r>
              <a:rPr lang="fr-FR" sz="1600" dirty="0" err="1"/>
              <a:t>agreements</a:t>
            </a:r>
            <a:r>
              <a:rPr lang="fr-FR" sz="1600" dirty="0"/>
              <a:t>" </a:t>
            </a:r>
            <a:r>
              <a:rPr lang="fr-FR" sz="1600" dirty="0" err="1"/>
              <a:t>webpage</a:t>
            </a:r>
            <a:endParaRPr lang="fr-FR" sz="1800" dirty="0"/>
          </a:p>
          <a:p>
            <a:pPr lvl="1"/>
            <a:endParaRPr lang="fr-FR" sz="2000" dirty="0"/>
          </a:p>
          <a:p>
            <a:pPr lvl="1"/>
            <a:endParaRPr lang="fr-FR" sz="2000" dirty="0"/>
          </a:p>
          <a:p>
            <a:endParaRPr lang="fr-FR" sz="2400" dirty="0"/>
          </a:p>
        </p:txBody>
      </p:sp>
    </p:spTree>
    <p:extLst>
      <p:ext uri="{BB962C8B-B14F-4D97-AF65-F5344CB8AC3E}">
        <p14:creationId xmlns:p14="http://schemas.microsoft.com/office/powerpoint/2010/main" val="62942084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New </a:t>
            </a:r>
            <a:r>
              <a:rPr lang="fr-FR" dirty="0" err="1"/>
              <a:t>Published</a:t>
            </a:r>
            <a:r>
              <a:rPr lang="fr-FR" dirty="0"/>
              <a:t> </a:t>
            </a:r>
            <a:r>
              <a:rPr lang="fr-FR" dirty="0" err="1"/>
              <a:t>RFCs</a:t>
            </a:r>
            <a:endParaRPr lang="fr-FR" dirty="0"/>
          </a:p>
        </p:txBody>
      </p:sp>
    </p:spTree>
    <p:extLst>
      <p:ext uri="{BB962C8B-B14F-4D97-AF65-F5344CB8AC3E}">
        <p14:creationId xmlns:p14="http://schemas.microsoft.com/office/powerpoint/2010/main" val="1446674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New published RFCs</a:t>
            </a:r>
          </a:p>
        </p:txBody>
      </p:sp>
      <p:sp>
        <p:nvSpPr>
          <p:cNvPr id="3" name="Espace réservé du contenu 2"/>
          <p:cNvSpPr>
            <a:spLocks noGrp="1"/>
          </p:cNvSpPr>
          <p:nvPr>
            <p:ph idx="1"/>
          </p:nvPr>
        </p:nvSpPr>
        <p:spPr/>
        <p:txBody>
          <a:bodyPr/>
          <a:lstStyle/>
          <a:p>
            <a:r>
              <a:rPr lang="fr-FR" dirty="0"/>
              <a:t>None</a:t>
            </a:r>
          </a:p>
          <a:p>
            <a:pPr marL="0" indent="0">
              <a:buNone/>
            </a:pPr>
            <a:endParaRPr lang="fr-FR" dirty="0"/>
          </a:p>
        </p:txBody>
      </p:sp>
    </p:spTree>
    <p:extLst>
      <p:ext uri="{BB962C8B-B14F-4D97-AF65-F5344CB8AC3E}">
        <p14:creationId xmlns:p14="http://schemas.microsoft.com/office/powerpoint/2010/main" val="381260516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Tree>
    <p:extLst>
      <p:ext uri="{BB962C8B-B14F-4D97-AF65-F5344CB8AC3E}">
        <p14:creationId xmlns:p14="http://schemas.microsoft.com/office/powerpoint/2010/main" val="3835162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
        <p:nvSpPr>
          <p:cNvPr id="3" name="Espace réservé du contenu 2"/>
          <p:cNvSpPr>
            <a:spLocks noGrp="1"/>
          </p:cNvSpPr>
          <p:nvPr>
            <p:ph idx="1"/>
          </p:nvPr>
        </p:nvSpPr>
        <p:spPr/>
        <p:txBody>
          <a:bodyPr/>
          <a:lstStyle/>
          <a:p>
            <a:endParaRPr lang="en-US" dirty="0"/>
          </a:p>
          <a:p>
            <a:r>
              <a:rPr lang="fr-FR" dirty="0"/>
              <a:t>None</a:t>
            </a:r>
            <a:endParaRPr lang="en-US" dirty="0">
              <a:sym typeface="Wingdings" panose="05000000000000000000" pitchFamily="2" charset="2"/>
            </a:endParaRPr>
          </a:p>
        </p:txBody>
      </p:sp>
    </p:spTree>
    <p:extLst>
      <p:ext uri="{BB962C8B-B14F-4D97-AF65-F5344CB8AC3E}">
        <p14:creationId xmlns:p14="http://schemas.microsoft.com/office/powerpoint/2010/main" val="77762616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Tree>
    <p:extLst>
      <p:ext uri="{BB962C8B-B14F-4D97-AF65-F5344CB8AC3E}">
        <p14:creationId xmlns:p14="http://schemas.microsoft.com/office/powerpoint/2010/main" val="2720599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draft-ietf-stir-passport-rcd-</a:t>
            </a:r>
            <a:r>
              <a:rPr lang="en-GB" dirty="0">
                <a:solidFill>
                  <a:srgbClr val="FF0000"/>
                </a:solidFill>
              </a:rPr>
              <a:t>22</a:t>
            </a:r>
            <a:r>
              <a:rPr lang="en-GB" dirty="0"/>
              <a:t> </a:t>
            </a:r>
            <a:r>
              <a:rPr lang="en-US" dirty="0"/>
              <a:t>		</a:t>
            </a:r>
          </a:p>
          <a:p>
            <a:pPr lvl="1"/>
            <a:r>
              <a:rPr lang="en-US" dirty="0"/>
              <a:t>Title: </a:t>
            </a:r>
            <a:r>
              <a:rPr lang="en-GB" dirty="0" err="1"/>
              <a:t>PASSporT</a:t>
            </a:r>
            <a:r>
              <a:rPr lang="en-GB" dirty="0"/>
              <a:t> Extension for Rich Call Data</a:t>
            </a:r>
            <a:endParaRPr lang="en-US" dirty="0"/>
          </a:p>
          <a:p>
            <a:pPr lvl="1"/>
            <a:r>
              <a:rPr lang="en-US" dirty="0"/>
              <a:t>Status: </a:t>
            </a:r>
            <a:r>
              <a:rPr lang="fr-FR" dirty="0"/>
              <a:t>IESG </a:t>
            </a:r>
            <a:r>
              <a:rPr lang="fr-FR" dirty="0" err="1"/>
              <a:t>Review</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a:t>
            </a:r>
            <a:endParaRPr lang="en-GB" dirty="0"/>
          </a:p>
          <a:p>
            <a:pPr lvl="1"/>
            <a:endParaRPr lang="en-US" dirty="0"/>
          </a:p>
          <a:p>
            <a:r>
              <a:rPr lang="en-GB" dirty="0"/>
              <a:t>draft-ietf-stir-messaging-</a:t>
            </a:r>
            <a:r>
              <a:rPr lang="en-GB" dirty="0">
                <a:solidFill>
                  <a:srgbClr val="FF0000"/>
                </a:solidFill>
              </a:rPr>
              <a:t>06</a:t>
            </a:r>
          </a:p>
          <a:p>
            <a:pPr lvl="1"/>
            <a:r>
              <a:rPr lang="en-US" dirty="0"/>
              <a:t>Title: </a:t>
            </a:r>
            <a:r>
              <a:rPr lang="en-GB" dirty="0"/>
              <a:t>Messaging Use Cases and Extensions for STIR </a:t>
            </a:r>
          </a:p>
          <a:p>
            <a:pPr lvl="1"/>
            <a:r>
              <a:rPr lang="en-US" dirty="0"/>
              <a:t>Status: </a:t>
            </a:r>
            <a:r>
              <a:rPr lang="fr-FR" dirty="0"/>
              <a:t>IESG </a:t>
            </a:r>
            <a:r>
              <a:rPr lang="fr-FR" dirty="0" err="1"/>
              <a:t>Review</a:t>
            </a:r>
            <a:r>
              <a:rPr lang="en-US" dirty="0"/>
              <a:t>l</a:t>
            </a:r>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a:t>
            </a:r>
            <a:endParaRPr lang="en-GB" dirty="0"/>
          </a:p>
          <a:p>
            <a:pPr lvl="1"/>
            <a:endParaRPr lang="en-US" dirty="0"/>
          </a:p>
        </p:txBody>
      </p:sp>
    </p:spTree>
    <p:extLst>
      <p:ext uri="{BB962C8B-B14F-4D97-AF65-F5344CB8AC3E}">
        <p14:creationId xmlns:p14="http://schemas.microsoft.com/office/powerpoint/2010/main" val="3351138125"/>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Active WG document</a:t>
            </a:r>
          </a:p>
        </p:txBody>
      </p:sp>
    </p:spTree>
    <p:extLst>
      <p:ext uri="{BB962C8B-B14F-4D97-AF65-F5344CB8AC3E}">
        <p14:creationId xmlns:p14="http://schemas.microsoft.com/office/powerpoint/2010/main" val="33598270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Contents</a:t>
            </a:r>
          </a:p>
        </p:txBody>
      </p:sp>
      <p:sp>
        <p:nvSpPr>
          <p:cNvPr id="3" name="Espace réservé du contenu 2"/>
          <p:cNvSpPr>
            <a:spLocks noGrp="1"/>
          </p:cNvSpPr>
          <p:nvPr>
            <p:ph idx="1"/>
          </p:nvPr>
        </p:nvSpPr>
        <p:spPr/>
        <p:txBody>
          <a:bodyPr/>
          <a:lstStyle/>
          <a:p>
            <a:r>
              <a:rPr lang="en-US" dirty="0"/>
              <a:t>3GPP-IETF Coordination meeting</a:t>
            </a:r>
          </a:p>
          <a:p>
            <a:r>
              <a:rPr lang="en-US" dirty="0"/>
              <a:t>Liaison statements exchanged between IETF and 3GPP</a:t>
            </a:r>
          </a:p>
          <a:p>
            <a:r>
              <a:rPr lang="en-US" dirty="0"/>
              <a:t>Tracking IANA requests</a:t>
            </a:r>
          </a:p>
          <a:p>
            <a:r>
              <a:rPr lang="fr-FR" dirty="0" err="1"/>
              <a:t>Published</a:t>
            </a:r>
            <a:r>
              <a:rPr lang="fr-FR" dirty="0"/>
              <a:t> </a:t>
            </a:r>
            <a:r>
              <a:rPr lang="fr-FR" dirty="0" err="1"/>
              <a:t>RFCs</a:t>
            </a:r>
            <a:r>
              <a:rPr lang="fr-FR" dirty="0"/>
              <a:t> (0)</a:t>
            </a:r>
            <a:endParaRPr lang="en-US" dirty="0"/>
          </a:p>
          <a:p>
            <a:r>
              <a:rPr lang="en-US" dirty="0"/>
              <a:t>RFC Editors Queue (0)</a:t>
            </a:r>
          </a:p>
          <a:p>
            <a:r>
              <a:rPr lang="en-US" dirty="0"/>
              <a:t>IESG review (2)</a:t>
            </a:r>
          </a:p>
          <a:p>
            <a:r>
              <a:rPr lang="fr-FR" dirty="0"/>
              <a:t>Active WG document (0)</a:t>
            </a:r>
            <a:endParaRPr lang="en-US" dirty="0"/>
          </a:p>
          <a:p>
            <a:r>
              <a:rPr lang="en-US" dirty="0"/>
              <a:t>Individual drafts (2)</a:t>
            </a:r>
          </a:p>
          <a:p>
            <a:pPr marL="0" indent="0">
              <a:buNone/>
            </a:pPr>
            <a:endParaRPr lang="fr-FR" dirty="0"/>
          </a:p>
        </p:txBody>
      </p:sp>
    </p:spTree>
    <p:extLst>
      <p:ext uri="{BB962C8B-B14F-4D97-AF65-F5344CB8AC3E}">
        <p14:creationId xmlns:p14="http://schemas.microsoft.com/office/powerpoint/2010/main" val="1574996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fr-FR" dirty="0"/>
              <a:t>None</a:t>
            </a:r>
            <a:endParaRPr lang="en-GB" dirty="0"/>
          </a:p>
          <a:p>
            <a:endParaRPr lang="fr-FR" dirty="0"/>
          </a:p>
        </p:txBody>
      </p:sp>
    </p:spTree>
    <p:extLst>
      <p:ext uri="{BB962C8B-B14F-4D97-AF65-F5344CB8AC3E}">
        <p14:creationId xmlns:p14="http://schemas.microsoft.com/office/powerpoint/2010/main" val="413374261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Tree>
    <p:extLst>
      <p:ext uri="{BB962C8B-B14F-4D97-AF65-F5344CB8AC3E}">
        <p14:creationId xmlns:p14="http://schemas.microsoft.com/office/powerpoint/2010/main" val="9839797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
        <p:nvSpPr>
          <p:cNvPr id="3" name="Espace réservé du contenu 2"/>
          <p:cNvSpPr>
            <a:spLocks noGrp="1"/>
          </p:cNvSpPr>
          <p:nvPr>
            <p:ph idx="1"/>
          </p:nvPr>
        </p:nvSpPr>
        <p:spPr>
          <a:xfrm>
            <a:off x="838200" y="1825625"/>
            <a:ext cx="10750420" cy="4351338"/>
          </a:xfrm>
        </p:spPr>
        <p:txBody>
          <a:bodyPr/>
          <a:lstStyle/>
          <a:p>
            <a:r>
              <a:rPr lang="en-US" dirty="0"/>
              <a:t>draft-</a:t>
            </a:r>
            <a:r>
              <a:rPr lang="en-US" dirty="0" err="1"/>
              <a:t>jesske</a:t>
            </a:r>
            <a:r>
              <a:rPr lang="en-US" dirty="0"/>
              <a:t>-update-p-visited-network		</a:t>
            </a:r>
          </a:p>
          <a:p>
            <a:pPr lvl="1"/>
            <a:r>
              <a:rPr lang="en-US" dirty="0"/>
              <a:t>Title: Update to P-Visited-Network-ID in SIP Requests and Responses</a:t>
            </a:r>
          </a:p>
          <a:p>
            <a:pPr lvl="1"/>
            <a:r>
              <a:rPr lang="en-US" dirty="0">
                <a:solidFill>
                  <a:srgbClr val="FF0000"/>
                </a:solidFill>
              </a:rPr>
              <a:t>Last update: 2021-05-31 (expired)</a:t>
            </a:r>
            <a:r>
              <a:rPr lang="en-US" dirty="0"/>
              <a:t>.</a:t>
            </a:r>
          </a:p>
          <a:p>
            <a:pPr lvl="1"/>
            <a:r>
              <a:rPr lang="fr-FR" dirty="0"/>
              <a:t>Next </a:t>
            </a:r>
            <a:r>
              <a:rPr lang="fr-FR" dirty="0" err="1"/>
              <a:t>step</a:t>
            </a:r>
            <a:r>
              <a:rPr lang="fr-FR" dirty="0"/>
              <a:t>: WG document</a:t>
            </a:r>
          </a:p>
          <a:p>
            <a:pPr lvl="1"/>
            <a:endParaRPr lang="fr-FR" dirty="0"/>
          </a:p>
          <a:p>
            <a:r>
              <a:rPr lang="en-US" dirty="0"/>
              <a:t>draft-schwarz-</a:t>
            </a:r>
            <a:r>
              <a:rPr lang="en-US" dirty="0" err="1"/>
              <a:t>mmusic</a:t>
            </a:r>
            <a:r>
              <a:rPr lang="en-US" dirty="0"/>
              <a:t>-</a:t>
            </a:r>
            <a:r>
              <a:rPr lang="en-US" dirty="0" err="1"/>
              <a:t>sdp</a:t>
            </a:r>
            <a:r>
              <a:rPr lang="en-US" dirty="0"/>
              <a:t>-for-</a:t>
            </a:r>
            <a:r>
              <a:rPr lang="en-US" dirty="0" err="1"/>
              <a:t>gw</a:t>
            </a:r>
            <a:endParaRPr lang="en-US" dirty="0"/>
          </a:p>
          <a:p>
            <a:pPr lvl="1"/>
            <a:r>
              <a:rPr lang="en-US" dirty="0"/>
              <a:t>Still to be reactivated</a:t>
            </a:r>
            <a:endParaRPr lang="en-US" dirty="0">
              <a:solidFill>
                <a:srgbClr val="FF0000"/>
              </a:solidFill>
            </a:endParaRPr>
          </a:p>
          <a:p>
            <a:endParaRPr lang="en-US" dirty="0"/>
          </a:p>
        </p:txBody>
      </p:sp>
    </p:spTree>
    <p:extLst>
      <p:ext uri="{BB962C8B-B14F-4D97-AF65-F5344CB8AC3E}">
        <p14:creationId xmlns:p14="http://schemas.microsoft.com/office/powerpoint/2010/main" val="203626322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p:txBody>
          <a:bodyPr/>
          <a:lstStyle/>
          <a:p>
            <a:r>
              <a:rPr lang="en-US" dirty="0"/>
              <a:t>Thank You!</a:t>
            </a:r>
          </a:p>
        </p:txBody>
      </p:sp>
      <p:sp>
        <p:nvSpPr>
          <p:cNvPr id="8"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a:t>
            </a:r>
          </a:p>
          <a:p>
            <a:pPr>
              <a:lnSpc>
                <a:spcPct val="100000"/>
              </a:lnSpc>
              <a:spcBef>
                <a:spcPct val="0"/>
              </a:spcBef>
              <a:buFontTx/>
              <a:buNone/>
            </a:pPr>
            <a:r>
              <a:rPr lang="fr-FR" altLang="en-US" sz="1400" dirty="0"/>
              <a:t>IETF Liaison</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9" name="Imag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3GPP-IETF Coordination meeting @IETF#115</a:t>
            </a:r>
          </a:p>
        </p:txBody>
      </p:sp>
    </p:spTree>
    <p:extLst>
      <p:ext uri="{BB962C8B-B14F-4D97-AF65-F5344CB8AC3E}">
        <p14:creationId xmlns:p14="http://schemas.microsoft.com/office/powerpoint/2010/main" val="2878941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163471-ECB7-416E-9E6C-264714AF5146}"/>
              </a:ext>
            </a:extLst>
          </p:cNvPr>
          <p:cNvSpPr>
            <a:spLocks noGrp="1"/>
          </p:cNvSpPr>
          <p:nvPr>
            <p:ph type="title"/>
          </p:nvPr>
        </p:nvSpPr>
        <p:spPr/>
        <p:txBody>
          <a:bodyPr/>
          <a:lstStyle/>
          <a:p>
            <a:r>
              <a:rPr lang="fr-FR" dirty="0"/>
              <a:t>3GPP-IETF Coordination meeting</a:t>
            </a:r>
          </a:p>
        </p:txBody>
      </p:sp>
      <p:sp>
        <p:nvSpPr>
          <p:cNvPr id="3" name="Espace réservé du contenu 2">
            <a:extLst>
              <a:ext uri="{FF2B5EF4-FFF2-40B4-BE49-F238E27FC236}">
                <a16:creationId xmlns:a16="http://schemas.microsoft.com/office/drawing/2014/main" id="{2B241397-25E9-4EA9-A152-6A5B496F46C2}"/>
              </a:ext>
            </a:extLst>
          </p:cNvPr>
          <p:cNvSpPr>
            <a:spLocks noGrp="1"/>
          </p:cNvSpPr>
          <p:nvPr>
            <p:ph idx="1"/>
          </p:nvPr>
        </p:nvSpPr>
        <p:spPr/>
        <p:txBody>
          <a:bodyPr/>
          <a:lstStyle/>
          <a:p>
            <a:r>
              <a:rPr lang="fr-FR" dirty="0" err="1"/>
              <a:t>Held</a:t>
            </a:r>
            <a:r>
              <a:rPr lang="fr-FR" dirty="0"/>
              <a:t> on 2022,Nov 8, </a:t>
            </a:r>
            <a:r>
              <a:rPr lang="fr-FR" dirty="0" err="1"/>
              <a:t>during</a:t>
            </a:r>
            <a:r>
              <a:rPr lang="fr-FR" dirty="0"/>
              <a:t> the IETF#115 (London)</a:t>
            </a:r>
          </a:p>
          <a:p>
            <a:r>
              <a:rPr lang="fr-FR" dirty="0" err="1"/>
              <a:t>With</a:t>
            </a:r>
            <a:r>
              <a:rPr lang="fr-FR" dirty="0"/>
              <a:t> CT chair, IETF liaison, IESG </a:t>
            </a:r>
            <a:r>
              <a:rPr lang="fr-FR" dirty="0" err="1"/>
              <a:t>members</a:t>
            </a:r>
            <a:r>
              <a:rPr lang="fr-FR" dirty="0"/>
              <a:t>, IAB </a:t>
            </a:r>
            <a:r>
              <a:rPr lang="fr-FR" dirty="0" err="1"/>
              <a:t>members</a:t>
            </a:r>
            <a:r>
              <a:rPr lang="fr-FR" dirty="0"/>
              <a:t>, WG chairs and </a:t>
            </a:r>
            <a:r>
              <a:rPr lang="fr-FR" dirty="0" err="1"/>
              <a:t>delegates</a:t>
            </a:r>
            <a:endParaRPr lang="fr-FR" dirty="0"/>
          </a:p>
          <a:p>
            <a:r>
              <a:rPr lang="fr-FR" dirty="0"/>
              <a:t>Meeting minutes: </a:t>
            </a:r>
            <a:r>
              <a:rPr lang="fr-FR" dirty="0">
                <a:hlinkClick r:id="rId2"/>
              </a:rPr>
              <a:t>https://mailarchive.ietf.org/arch/msg/3gpp-ietf-coord/tjw1576HyNnh2GHQln6l7JTkYSU/</a:t>
            </a:r>
            <a:r>
              <a:rPr lang="fr-FR" dirty="0"/>
              <a:t> </a:t>
            </a:r>
          </a:p>
        </p:txBody>
      </p:sp>
    </p:spTree>
    <p:extLst>
      <p:ext uri="{BB962C8B-B14F-4D97-AF65-F5344CB8AC3E}">
        <p14:creationId xmlns:p14="http://schemas.microsoft.com/office/powerpoint/2010/main" val="126844996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82896B-8602-4988-9E81-6D96F6204224}"/>
              </a:ext>
            </a:extLst>
          </p:cNvPr>
          <p:cNvSpPr>
            <a:spLocks noGrp="1"/>
          </p:cNvSpPr>
          <p:nvPr>
            <p:ph type="title"/>
          </p:nvPr>
        </p:nvSpPr>
        <p:spPr/>
        <p:txBody>
          <a:bodyPr/>
          <a:lstStyle/>
          <a:p>
            <a:r>
              <a:rPr lang="en-US" dirty="0"/>
              <a:t>Call for Volunteers for Liaison Manager </a:t>
            </a:r>
            <a:br>
              <a:rPr lang="en-US" dirty="0"/>
            </a:br>
            <a:r>
              <a:rPr lang="en-US" dirty="0"/>
              <a:t>to 3GPP</a:t>
            </a:r>
            <a:endParaRPr lang="fr-FR" dirty="0"/>
          </a:p>
        </p:txBody>
      </p:sp>
      <p:sp>
        <p:nvSpPr>
          <p:cNvPr id="3" name="Espace réservé du contenu 2">
            <a:extLst>
              <a:ext uri="{FF2B5EF4-FFF2-40B4-BE49-F238E27FC236}">
                <a16:creationId xmlns:a16="http://schemas.microsoft.com/office/drawing/2014/main" id="{025264D2-9431-4993-A681-CBE678545308}"/>
              </a:ext>
            </a:extLst>
          </p:cNvPr>
          <p:cNvSpPr>
            <a:spLocks noGrp="1"/>
          </p:cNvSpPr>
          <p:nvPr>
            <p:ph idx="1"/>
          </p:nvPr>
        </p:nvSpPr>
        <p:spPr/>
        <p:txBody>
          <a:bodyPr/>
          <a:lstStyle/>
          <a:p>
            <a:r>
              <a:rPr lang="en-US" dirty="0"/>
              <a:t>The IAB is seeking a volunteer to serve as new IETF liaison manager to 3GPP to represent IETF views, as required. </a:t>
            </a:r>
          </a:p>
          <a:p>
            <a:r>
              <a:rPr lang="en-US" dirty="0"/>
              <a:t>It is preferred to have a liaison manager that participates in both the IETF and 3GPP activities, and is familiar with the processes of the organizations.  The liaison manager is expected to organize (with the 3GPP liaison manager) and participate in regular coordination meetings between IETF and 3GPP.</a:t>
            </a:r>
          </a:p>
          <a:p>
            <a:r>
              <a:rPr lang="en-US" dirty="0"/>
              <a:t>If you are interested, please reply to </a:t>
            </a:r>
            <a:r>
              <a:rPr lang="en-US" dirty="0">
                <a:hlinkClick r:id="rId2"/>
              </a:rPr>
              <a:t>liaison-coordination@iab.org</a:t>
            </a:r>
            <a:r>
              <a:rPr lang="en-US" dirty="0"/>
              <a:t> by 23:59 UTC on 2022-12-23, with a brief note that explains your interest, your background, availability to attend meetings, and whether you have any potential conflicts of interest</a:t>
            </a:r>
          </a:p>
          <a:p>
            <a:endParaRPr lang="fr-FR" dirty="0"/>
          </a:p>
        </p:txBody>
      </p:sp>
    </p:spTree>
    <p:extLst>
      <p:ext uri="{BB962C8B-B14F-4D97-AF65-F5344CB8AC3E}">
        <p14:creationId xmlns:p14="http://schemas.microsoft.com/office/powerpoint/2010/main" val="332711626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Liaison Statements</a:t>
            </a:r>
          </a:p>
        </p:txBody>
      </p:sp>
    </p:spTree>
    <p:extLst>
      <p:ext uri="{BB962C8B-B14F-4D97-AF65-F5344CB8AC3E}">
        <p14:creationId xmlns:p14="http://schemas.microsoft.com/office/powerpoint/2010/main" val="210426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3GPP-&gt;IETF:</a:t>
            </a:r>
            <a:br>
              <a:rPr lang="en-US" dirty="0"/>
            </a:br>
            <a:r>
              <a:rPr lang="en-US" dirty="0"/>
              <a:t>5G System acting as a </a:t>
            </a:r>
            <a:r>
              <a:rPr lang="en-US" dirty="0" err="1"/>
              <a:t>Detnet</a:t>
            </a:r>
            <a:r>
              <a:rPr lang="en-US" dirty="0"/>
              <a:t> node</a:t>
            </a:r>
          </a:p>
        </p:txBody>
      </p:sp>
      <p:sp>
        <p:nvSpPr>
          <p:cNvPr id="3" name="Espace réservé du contenu 2"/>
          <p:cNvSpPr>
            <a:spLocks noGrp="1"/>
          </p:cNvSpPr>
          <p:nvPr>
            <p:ph idx="1"/>
          </p:nvPr>
        </p:nvSpPr>
        <p:spPr/>
        <p:txBody>
          <a:bodyPr>
            <a:normAutofit fontScale="62500" lnSpcReduction="20000"/>
          </a:bodyPr>
          <a:lstStyle/>
          <a:p>
            <a:r>
              <a:rPr lang="en-US" dirty="0">
                <a:hlinkClick r:id="rId2"/>
              </a:rPr>
              <a:t>LS on 3GPP 5G System acting as a </a:t>
            </a:r>
            <a:r>
              <a:rPr lang="en-US" dirty="0" err="1">
                <a:hlinkClick r:id="rId2"/>
              </a:rPr>
              <a:t>Detnet</a:t>
            </a:r>
            <a:r>
              <a:rPr lang="en-US" dirty="0">
                <a:hlinkClick r:id="rId2"/>
              </a:rPr>
              <a:t> node</a:t>
            </a:r>
            <a:r>
              <a:rPr lang="en-US" dirty="0"/>
              <a:t> from 3GPP SA2 (10/22)</a:t>
            </a:r>
          </a:p>
          <a:p>
            <a:r>
              <a:rPr lang="en-US" dirty="0"/>
              <a:t>Context:</a:t>
            </a:r>
          </a:p>
          <a:p>
            <a:pPr lvl="1"/>
            <a:r>
              <a:rPr lang="en-US" dirty="0"/>
              <a:t>3GPP SA2 is working on extensions to the 5G System Time Sensitive Communications (TSC) framework for the support of IETF’s </a:t>
            </a:r>
            <a:r>
              <a:rPr lang="en-US" dirty="0" err="1"/>
              <a:t>DetNet</a:t>
            </a:r>
            <a:r>
              <a:rPr lang="en-US" dirty="0"/>
              <a:t> framework (Only IP, not MPLS).</a:t>
            </a:r>
          </a:p>
          <a:p>
            <a:r>
              <a:rPr lang="en-US" dirty="0"/>
              <a:t>Questions:</a:t>
            </a:r>
          </a:p>
          <a:p>
            <a:pPr lvl="1"/>
            <a:r>
              <a:rPr lang="en-US" dirty="0"/>
              <a:t>3GPP Requirement: 5G </a:t>
            </a:r>
            <a:r>
              <a:rPr lang="en-US" dirty="0" err="1"/>
              <a:t>DetNet</a:t>
            </a:r>
            <a:r>
              <a:rPr lang="en-US" dirty="0"/>
              <a:t> node needs to be aware of the max-latency/max-loss requirements specific to the node</a:t>
            </a:r>
          </a:p>
          <a:p>
            <a:pPr lvl="2"/>
            <a:r>
              <a:rPr lang="en-US" dirty="0"/>
              <a:t>Any work chartered in the IETF to extend the </a:t>
            </a:r>
            <a:r>
              <a:rPr lang="en-US" dirty="0" err="1"/>
              <a:t>DetNet</a:t>
            </a:r>
            <a:r>
              <a:rPr lang="en-US" dirty="0"/>
              <a:t> YANG data model to include node specific traffic requirements?</a:t>
            </a:r>
          </a:p>
          <a:p>
            <a:pPr lvl="2"/>
            <a:r>
              <a:rPr lang="en-US" dirty="0"/>
              <a:t>Extension could be done by 3GPP but a preferred solution would be to have a generic approach defined by IETF.</a:t>
            </a:r>
          </a:p>
          <a:p>
            <a:pPr lvl="1"/>
            <a:r>
              <a:rPr lang="en-US" dirty="0"/>
              <a:t>3GPP requirement: report from 5GS node to </a:t>
            </a:r>
            <a:r>
              <a:rPr lang="en-US" dirty="0" err="1"/>
              <a:t>DetNet</a:t>
            </a:r>
            <a:r>
              <a:rPr lang="en-US" dirty="0"/>
              <a:t> to help build up the network topology information. </a:t>
            </a:r>
          </a:p>
          <a:p>
            <a:pPr lvl="2"/>
            <a:r>
              <a:rPr lang="en-US" dirty="0"/>
              <a:t>Any feedback from IETF on 3GPP </a:t>
            </a:r>
            <a:r>
              <a:rPr lang="en-US" dirty="0" err="1"/>
              <a:t>DetNet</a:t>
            </a:r>
            <a:r>
              <a:rPr lang="en-US" dirty="0"/>
              <a:t> exposing its  interface and IP configuration information as defined in RFCs 8343 and 8344 respectively, and on potentially exposing  route information from 5GS </a:t>
            </a:r>
            <a:r>
              <a:rPr lang="en-US" dirty="0" err="1"/>
              <a:t>Detnet</a:t>
            </a:r>
            <a:r>
              <a:rPr lang="en-US" dirty="0"/>
              <a:t> Note as defined in RFC 8349? </a:t>
            </a:r>
          </a:p>
          <a:p>
            <a:pPr lvl="2"/>
            <a:r>
              <a:rPr lang="en-US" dirty="0"/>
              <a:t>Does IETF </a:t>
            </a:r>
            <a:r>
              <a:rPr lang="en-US" dirty="0" err="1"/>
              <a:t>Detnet</a:t>
            </a:r>
            <a:r>
              <a:rPr lang="en-US" dirty="0"/>
              <a:t> plan to recommend  any specific protocols between </a:t>
            </a:r>
            <a:r>
              <a:rPr lang="en-US" dirty="0" err="1"/>
              <a:t>Detnet</a:t>
            </a:r>
            <a:r>
              <a:rPr lang="en-US" dirty="0"/>
              <a:t> Nodes for topology discovery (similar to LLDP in Layer 2 TSN Networks ) or is it meant to be subject to deployments? </a:t>
            </a:r>
          </a:p>
          <a:p>
            <a:pPr lvl="2"/>
            <a:r>
              <a:rPr lang="en-US" dirty="0"/>
              <a:t>Is there any other information (e.g. </a:t>
            </a:r>
            <a:r>
              <a:rPr lang="en-US" dirty="0" err="1"/>
              <a:t>Detnet</a:t>
            </a:r>
            <a:r>
              <a:rPr lang="en-US" dirty="0"/>
              <a:t> Node capabilities) that is required by </a:t>
            </a:r>
            <a:r>
              <a:rPr lang="en-US" dirty="0" err="1"/>
              <a:t>DetNet</a:t>
            </a:r>
            <a:r>
              <a:rPr lang="en-US" dirty="0"/>
              <a:t> to be reported to the </a:t>
            </a:r>
            <a:r>
              <a:rPr lang="en-US" dirty="0" err="1"/>
              <a:t>DetNet</a:t>
            </a:r>
            <a:r>
              <a:rPr lang="en-US" dirty="0"/>
              <a:t> controller?</a:t>
            </a:r>
          </a:p>
          <a:p>
            <a:r>
              <a:rPr lang="en-US" dirty="0"/>
              <a:t>To take into account:</a:t>
            </a:r>
          </a:p>
          <a:p>
            <a:pPr lvl="1"/>
            <a:r>
              <a:rPr lang="en-US" dirty="0"/>
              <a:t>Normative work should be completed by March '23. IETF guidance and feedback on possible work planned in '23 expected before the end of '22.</a:t>
            </a:r>
          </a:p>
          <a:p>
            <a:r>
              <a:rPr lang="en-US" dirty="0"/>
              <a:t>Information provided to </a:t>
            </a:r>
            <a:r>
              <a:rPr lang="en-US" dirty="0" err="1"/>
              <a:t>DetNet</a:t>
            </a:r>
            <a:r>
              <a:rPr lang="en-US" dirty="0"/>
              <a:t> WG during the 3GPP-Coordination meeting at IETF#115</a:t>
            </a:r>
          </a:p>
        </p:txBody>
      </p:sp>
    </p:spTree>
    <p:extLst>
      <p:ext uri="{BB962C8B-B14F-4D97-AF65-F5344CB8AC3E}">
        <p14:creationId xmlns:p14="http://schemas.microsoft.com/office/powerpoint/2010/main" val="95322236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6E62B20-6898-467A-B777-7604B970FD93}"/>
              </a:ext>
            </a:extLst>
          </p:cNvPr>
          <p:cNvSpPr>
            <a:spLocks noGrp="1"/>
          </p:cNvSpPr>
          <p:nvPr>
            <p:ph idx="1"/>
          </p:nvPr>
        </p:nvSpPr>
        <p:spPr/>
        <p:txBody>
          <a:bodyPr/>
          <a:lstStyle/>
          <a:p>
            <a:r>
              <a:rPr lang="en-US" sz="2400" dirty="0">
                <a:hlinkClick r:id="rId2"/>
              </a:rPr>
              <a:t>LS from the IETF LPWAN WG to 3GPP</a:t>
            </a:r>
            <a:endParaRPr lang="en-US" sz="2400" dirty="0"/>
          </a:p>
          <a:p>
            <a:r>
              <a:rPr lang="en-US" sz="2400" dirty="0"/>
              <a:t>Context:</a:t>
            </a:r>
          </a:p>
          <a:p>
            <a:pPr lvl="1"/>
            <a:r>
              <a:rPr lang="en-US" sz="2000" dirty="0"/>
              <a:t>draft-</a:t>
            </a:r>
            <a:r>
              <a:rPr lang="en-US" sz="2000" dirty="0" err="1"/>
              <a:t>ietf</a:t>
            </a:r>
            <a:r>
              <a:rPr lang="en-US" sz="2000" dirty="0"/>
              <a:t>-</a:t>
            </a:r>
            <a:r>
              <a:rPr lang="en-US" sz="2000" dirty="0" err="1"/>
              <a:t>lpwan</a:t>
            </a:r>
            <a:r>
              <a:rPr lang="en-US" sz="2000" dirty="0"/>
              <a:t>-</a:t>
            </a:r>
            <a:r>
              <a:rPr lang="en-US" sz="2000" dirty="0" err="1"/>
              <a:t>schc</a:t>
            </a:r>
            <a:r>
              <a:rPr lang="en-US" sz="2000" dirty="0"/>
              <a:t>-over-</a:t>
            </a:r>
            <a:r>
              <a:rPr lang="en-US" sz="2000" dirty="0" err="1"/>
              <a:t>nbiot</a:t>
            </a:r>
            <a:r>
              <a:rPr lang="en-US" sz="2000" dirty="0"/>
              <a:t> in IETF Last call</a:t>
            </a:r>
          </a:p>
          <a:p>
            <a:r>
              <a:rPr lang="en-US" sz="2400" dirty="0"/>
              <a:t>Questions:</a:t>
            </a:r>
          </a:p>
          <a:p>
            <a:pPr lvl="1"/>
            <a:r>
              <a:rPr lang="en-US" sz="2000" dirty="0"/>
              <a:t>Feedback on the draft</a:t>
            </a:r>
          </a:p>
          <a:p>
            <a:pPr lvl="1"/>
            <a:r>
              <a:rPr lang="en-US" sz="2000" dirty="0"/>
              <a:t>Seek for potential of 3GPP/IETF collaboration and cross referencing </a:t>
            </a:r>
          </a:p>
          <a:p>
            <a:r>
              <a:rPr lang="en-US" sz="2400" dirty="0"/>
              <a:t>3GPP Feedback</a:t>
            </a:r>
          </a:p>
          <a:p>
            <a:pPr lvl="1"/>
            <a:r>
              <a:rPr lang="en-US" sz="2000" dirty="0"/>
              <a:t>LS sent to CT1 (UE-MME) and RAN 2 (UE-</a:t>
            </a:r>
            <a:r>
              <a:rPr lang="en-US" sz="2000" dirty="0" err="1"/>
              <a:t>eNB</a:t>
            </a:r>
            <a:r>
              <a:rPr lang="en-US" sz="2000" dirty="0"/>
              <a:t>) </a:t>
            </a:r>
          </a:p>
          <a:p>
            <a:pPr lvl="1"/>
            <a:r>
              <a:rPr lang="en-US" sz="2000" dirty="0"/>
              <a:t>Interested delegates have been invited to comment the draft on IETF mailing lists. </a:t>
            </a:r>
          </a:p>
          <a:p>
            <a:pPr lvl="2"/>
            <a:r>
              <a:rPr lang="en-US" sz="1600" dirty="0"/>
              <a:t>A first review provide by Ericsson (thank you, Ivo)</a:t>
            </a:r>
          </a:p>
          <a:p>
            <a:pPr lvl="1"/>
            <a:r>
              <a:rPr lang="en-US" sz="2000" dirty="0">
                <a:effectLst/>
                <a:latin typeface="Calibri" panose="020F0502020204030204" pitchFamily="34" charset="0"/>
                <a:ea typeface="Calibri" panose="020F0502020204030204" pitchFamily="34" charset="0"/>
              </a:rPr>
              <a:t>Regarding a possible cooperation, interested companies should bring a SID/WID in the relevant 3GPP WGs to see if there is an interest on such activity within 3GPP. </a:t>
            </a:r>
            <a:endParaRPr lang="fr-FR" sz="2800" dirty="0"/>
          </a:p>
        </p:txBody>
      </p:sp>
      <p:sp>
        <p:nvSpPr>
          <p:cNvPr id="4" name="Titre 1">
            <a:extLst>
              <a:ext uri="{FF2B5EF4-FFF2-40B4-BE49-F238E27FC236}">
                <a16:creationId xmlns:a16="http://schemas.microsoft.com/office/drawing/2014/main" id="{0D8F8060-6FD9-4CA6-8570-0259AF19938C}"/>
              </a:ext>
            </a:extLst>
          </p:cNvPr>
          <p:cNvSpPr>
            <a:spLocks noGrp="1"/>
          </p:cNvSpPr>
          <p:nvPr>
            <p:ph type="title"/>
          </p:nvPr>
        </p:nvSpPr>
        <p:spPr>
          <a:xfrm>
            <a:off x="838200" y="289709"/>
            <a:ext cx="10515600" cy="1325563"/>
          </a:xfrm>
        </p:spPr>
        <p:txBody>
          <a:bodyPr>
            <a:noAutofit/>
          </a:bodyPr>
          <a:lstStyle/>
          <a:p>
            <a:r>
              <a:rPr lang="en-US" dirty="0"/>
              <a:t>IETF-&gt;3GPP:</a:t>
            </a:r>
            <a:br>
              <a:rPr lang="en-US" dirty="0"/>
            </a:br>
            <a:r>
              <a:rPr lang="en-US" dirty="0"/>
              <a:t>SCHC over the 3GPP NB-IoT architecture</a:t>
            </a:r>
          </a:p>
        </p:txBody>
      </p:sp>
    </p:spTree>
    <p:extLst>
      <p:ext uri="{BB962C8B-B14F-4D97-AF65-F5344CB8AC3E}">
        <p14:creationId xmlns:p14="http://schemas.microsoft.com/office/powerpoint/2010/main" val="192269731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Tracking</a:t>
            </a:r>
            <a:r>
              <a:rPr lang="fr-FR" dirty="0"/>
              <a:t> </a:t>
            </a:r>
            <a:r>
              <a:rPr lang="fr-FR" dirty="0" err="1"/>
              <a:t>requests</a:t>
            </a:r>
            <a:r>
              <a:rPr lang="fr-FR" dirty="0"/>
              <a:t> to IANA</a:t>
            </a:r>
          </a:p>
        </p:txBody>
      </p:sp>
    </p:spTree>
    <p:extLst>
      <p:ext uri="{BB962C8B-B14F-4D97-AF65-F5344CB8AC3E}">
        <p14:creationId xmlns:p14="http://schemas.microsoft.com/office/powerpoint/2010/main" val="35660259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25618</TotalTime>
  <Words>1185</Words>
  <Application>Microsoft Office PowerPoint</Application>
  <PresentationFormat>Grand écran</PresentationFormat>
  <Paragraphs>119</Paragraphs>
  <Slides>23</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23</vt:i4>
      </vt:variant>
    </vt:vector>
  </HeadingPairs>
  <TitlesOfParts>
    <vt:vector size="29" baseType="lpstr">
      <vt:lpstr>Arial</vt:lpstr>
      <vt:lpstr>Arial </vt:lpstr>
      <vt:lpstr>Calibri</vt:lpstr>
      <vt:lpstr>Calibri Light</vt:lpstr>
      <vt:lpstr>Times New Roman</vt:lpstr>
      <vt:lpstr>Office Theme</vt:lpstr>
      <vt:lpstr>IETF Status Report  to TSG CT/SA#98-e</vt:lpstr>
      <vt:lpstr>Contents</vt:lpstr>
      <vt:lpstr>3GPP-IETF Coordination meeting @IETF#115</vt:lpstr>
      <vt:lpstr>3GPP-IETF Coordination meeting</vt:lpstr>
      <vt:lpstr>Call for Volunteers for Liaison Manager  to 3GPP</vt:lpstr>
      <vt:lpstr>Liaison Statements</vt:lpstr>
      <vt:lpstr>3GPP-&gt;IETF: 5G System acting as a Detnet node</vt:lpstr>
      <vt:lpstr>IETF-&gt;3GPP: SCHC over the 3GPP NB-IoT architecture</vt:lpstr>
      <vt:lpstr>Tracking requests to IANA</vt:lpstr>
      <vt:lpstr>IANA port number Assignment</vt:lpstr>
      <vt:lpstr>IANA port number Assignment</vt:lpstr>
      <vt:lpstr>IANA assignment applications</vt:lpstr>
      <vt:lpstr>New Published RFCs</vt:lpstr>
      <vt:lpstr>New published RFCs</vt:lpstr>
      <vt:lpstr>Drafts in RFC Editor queue</vt:lpstr>
      <vt:lpstr>Drafts in RFC Editor queue</vt:lpstr>
      <vt:lpstr>Drafts under IESG review</vt:lpstr>
      <vt:lpstr>Drafts under IESG review</vt:lpstr>
      <vt:lpstr>Active WG document</vt:lpstr>
      <vt:lpstr>Active WG document</vt:lpstr>
      <vt:lpstr>Individual submission</vt:lpstr>
      <vt:lpstr>Individual submission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CR#187_TEI17</cp:lastModifiedBy>
  <cp:revision>791</cp:revision>
  <dcterms:created xsi:type="dcterms:W3CDTF">2010-02-05T13:52:04Z</dcterms:created>
  <dcterms:modified xsi:type="dcterms:W3CDTF">2022-12-13T09:55:19Z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ies>
</file>