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0"/>
  </p:notesMasterIdLst>
  <p:handoutMasterIdLst>
    <p:handoutMasterId r:id="rId31"/>
  </p:handoutMasterIdLst>
  <p:sldIdLst>
    <p:sldId id="341" r:id="rId2"/>
    <p:sldId id="479" r:id="rId3"/>
    <p:sldId id="523" r:id="rId4"/>
    <p:sldId id="532" r:id="rId5"/>
    <p:sldId id="555" r:id="rId6"/>
    <p:sldId id="556" r:id="rId7"/>
    <p:sldId id="557" r:id="rId8"/>
    <p:sldId id="558" r:id="rId9"/>
    <p:sldId id="561" r:id="rId10"/>
    <p:sldId id="560" r:id="rId11"/>
    <p:sldId id="573" r:id="rId12"/>
    <p:sldId id="519" r:id="rId13"/>
    <p:sldId id="568" r:id="rId14"/>
    <p:sldId id="574" r:id="rId15"/>
    <p:sldId id="580" r:id="rId16"/>
    <p:sldId id="572" r:id="rId17"/>
    <p:sldId id="570" r:id="rId18"/>
    <p:sldId id="571" r:id="rId19"/>
    <p:sldId id="581" r:id="rId20"/>
    <p:sldId id="582" r:id="rId21"/>
    <p:sldId id="533" r:id="rId22"/>
    <p:sldId id="563" r:id="rId23"/>
    <p:sldId id="575" r:id="rId24"/>
    <p:sldId id="576" r:id="rId25"/>
    <p:sldId id="405" r:id="rId26"/>
    <p:sldId id="578" r:id="rId27"/>
    <p:sldId id="577" r:id="rId28"/>
    <p:sldId id="477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71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84" y="120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6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80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58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8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2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9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Budapest, Hungary – 6th – 7th June 2022</a:t>
            </a: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CP-221316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Op/OP_47/Docs/OP47_11.zip" TargetMode="External"/><Relationship Id="rId2" Type="http://schemas.openxmlformats.org/officeDocument/2006/relationships/hyperlink" Target="https://www.3gpp.org/ftp/Op/OP_47/Docs/OP47_1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Op/OP_47/Docs/OP47_12.zip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Hosts/OP46_11_Report_on_resumption_of_face-to-face_3GPP_meetings.zi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339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hyperlink" Target="mailto:Achraf.KHSIBA@3gpp.org" TargetMode="External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mailto:songyue@chinamobile.com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mailto:peter.schmitt@huawei.com" TargetMode="External"/><Relationship Id="rId9" Type="http://schemas.openxmlformats.org/officeDocument/2006/relationships/hyperlink" Target="mailto:iroshi.ishikawa.ev@nttdocomo.co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CT#96 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Workplan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132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en-US" dirty="0"/>
              <a:t>TSG#93: Approval of Rel-18 timeline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239330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261896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5741086"/>
            <a:ext cx="3113064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264769"/>
            <a:ext cx="1631639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5738982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51564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consolidation</a:t>
            </a:r>
          </a:p>
        </p:txBody>
      </p:sp>
    </p:spTree>
    <p:extLst>
      <p:ext uri="{BB962C8B-B14F-4D97-AF65-F5344CB8AC3E}">
        <p14:creationId xmlns:p14="http://schemas.microsoft.com/office/powerpoint/2010/main" val="181081310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Stage 3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 in CT!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dirty="0"/>
              <a:t>Some information about the work achieved for Rel-17</a:t>
            </a:r>
          </a:p>
          <a:p>
            <a:pPr lvl="1"/>
            <a:r>
              <a:rPr lang="en-US" dirty="0"/>
              <a:t>First Rel-17 WI approved at CT#87</a:t>
            </a:r>
          </a:p>
          <a:p>
            <a:pPr lvl="1"/>
            <a:r>
              <a:rPr lang="en-US" dirty="0"/>
              <a:t>About 4 studies and </a:t>
            </a:r>
            <a:r>
              <a:rPr lang="en-US" b="1" dirty="0"/>
              <a:t>161 Work items </a:t>
            </a:r>
            <a:r>
              <a:rPr lang="en-US" dirty="0"/>
              <a:t>approved in the CT </a:t>
            </a:r>
          </a:p>
          <a:p>
            <a:pPr lvl="2"/>
            <a:r>
              <a:rPr lang="en-US" dirty="0"/>
              <a:t>a single CT-wide WI is split into multiple WIs in the work plan</a:t>
            </a:r>
          </a:p>
          <a:p>
            <a:pPr lvl="1"/>
            <a:r>
              <a:rPr lang="en-US" b="1" dirty="0"/>
              <a:t>+4600 </a:t>
            </a:r>
            <a:r>
              <a:rPr lang="en-US" dirty="0"/>
              <a:t>CRs approved (excluding mirror CRs)</a:t>
            </a:r>
          </a:p>
          <a:p>
            <a:pPr lvl="1"/>
            <a:r>
              <a:rPr lang="en-US" b="1" dirty="0"/>
              <a:t>47</a:t>
            </a:r>
            <a:r>
              <a:rPr lang="en-US" dirty="0"/>
              <a:t> new specifications</a:t>
            </a:r>
          </a:p>
          <a:p>
            <a:pPr lvl="2"/>
            <a:r>
              <a:rPr lang="en-US" dirty="0"/>
              <a:t>10 new TRs and 37 new TSs</a:t>
            </a:r>
          </a:p>
          <a:p>
            <a:r>
              <a:rPr lang="en-US" dirty="0"/>
              <a:t>Not the end of the story</a:t>
            </a:r>
          </a:p>
          <a:p>
            <a:pPr lvl="1"/>
            <a:r>
              <a:rPr lang="en-US" dirty="0"/>
              <a:t>Exceptions, </a:t>
            </a:r>
            <a:r>
              <a:rPr lang="en-US" dirty="0" err="1"/>
              <a:t>OpenAPI</a:t>
            </a:r>
            <a:r>
              <a:rPr lang="en-US" dirty="0"/>
              <a:t>/ASN.1 code freeze, alignment across TSG, maintenance…</a:t>
            </a:r>
          </a:p>
          <a:p>
            <a:r>
              <a:rPr lang="en-US" dirty="0"/>
              <a:t>BUT… Many thanks to the CT delegates and CT leadership!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C09603-D1CC-48A6-950E-9D1C6C0AC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Workplan</a:t>
            </a:r>
            <a:r>
              <a:rPr lang="fr-FR" dirty="0"/>
              <a:t> for 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C62F57-DA3B-48B3-9D28-1218954410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feature</a:t>
            </a:r>
            <a:r>
              <a:rPr lang="fr-FR" dirty="0"/>
              <a:t> package </a:t>
            </a:r>
            <a:r>
              <a:rPr lang="fr-FR" dirty="0" err="1"/>
              <a:t>decided</a:t>
            </a:r>
            <a:r>
              <a:rPr lang="fr-FR" dirty="0"/>
              <a:t> at TSG#94 for SA and RAN</a:t>
            </a:r>
          </a:p>
          <a:p>
            <a:r>
              <a:rPr lang="fr-FR" dirty="0"/>
              <a:t>CT </a:t>
            </a:r>
            <a:r>
              <a:rPr lang="fr-FR" dirty="0" err="1"/>
              <a:t>still</a:t>
            </a:r>
            <a:r>
              <a:rPr lang="fr-FR" dirty="0"/>
              <a:t> </a:t>
            </a:r>
            <a:r>
              <a:rPr lang="fr-FR" dirty="0" err="1"/>
              <a:t>work</a:t>
            </a:r>
            <a:r>
              <a:rPr lang="fr-FR" dirty="0"/>
              <a:t> on the </a:t>
            </a:r>
            <a:r>
              <a:rPr lang="fr-FR" dirty="0" err="1"/>
              <a:t>completion</a:t>
            </a:r>
            <a:r>
              <a:rPr lang="fr-FR" dirty="0"/>
              <a:t> of Rel-17 stage 3 </a:t>
            </a:r>
          </a:p>
          <a:p>
            <a:r>
              <a:rPr lang="fr-FR" dirty="0"/>
              <a:t>First Rel-18 WI </a:t>
            </a:r>
            <a:r>
              <a:rPr lang="fr-FR" dirty="0" err="1"/>
              <a:t>proposal</a:t>
            </a:r>
            <a:r>
              <a:rPr lang="fr-FR" dirty="0"/>
              <a:t> sent at  CT#96</a:t>
            </a:r>
          </a:p>
          <a:p>
            <a:r>
              <a:rPr lang="fr-FR" dirty="0"/>
              <a:t>SA/RAN WI rapporteurs on Rel-18 </a:t>
            </a:r>
            <a:r>
              <a:rPr lang="fr-FR" dirty="0" err="1"/>
              <a:t>kindly</a:t>
            </a:r>
            <a:r>
              <a:rPr lang="fr-FR" dirty="0"/>
              <a:t> </a:t>
            </a:r>
            <a:r>
              <a:rPr lang="fr-FR" dirty="0" err="1"/>
              <a:t>asked</a:t>
            </a:r>
            <a:r>
              <a:rPr lang="fr-FR" dirty="0"/>
              <a:t> to </a:t>
            </a:r>
            <a:r>
              <a:rPr lang="fr-FR" dirty="0" err="1"/>
              <a:t>identify</a:t>
            </a:r>
            <a:r>
              <a:rPr lang="fr-FR" dirty="0"/>
              <a:t>: </a:t>
            </a:r>
          </a:p>
          <a:p>
            <a:pPr lvl="1"/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early</a:t>
            </a:r>
            <a:r>
              <a:rPr lang="fr-FR" dirty="0"/>
              <a:t> stage 3 </a:t>
            </a:r>
            <a:r>
              <a:rPr lang="fr-FR" dirty="0" err="1"/>
              <a:t>work</a:t>
            </a:r>
            <a:r>
              <a:rPr lang="fr-FR" dirty="0"/>
              <a:t>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triggered</a:t>
            </a:r>
            <a:r>
              <a:rPr lang="fr-FR" dirty="0"/>
              <a:t> in CT </a:t>
            </a:r>
            <a:r>
              <a:rPr lang="fr-FR" dirty="0" err="1"/>
              <a:t>before</a:t>
            </a:r>
            <a:r>
              <a:rPr lang="fr-FR" dirty="0"/>
              <a:t> the </a:t>
            </a:r>
            <a:r>
              <a:rPr lang="fr-FR" dirty="0" err="1"/>
              <a:t>completion</a:t>
            </a:r>
            <a:r>
              <a:rPr lang="fr-FR" dirty="0"/>
              <a:t> of the stage 2</a:t>
            </a:r>
          </a:p>
          <a:p>
            <a:pPr lvl="1"/>
            <a:r>
              <a:rPr lang="fr-FR" dirty="0"/>
              <a:t>Stage 3 feedback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required</a:t>
            </a:r>
            <a:r>
              <a:rPr lang="fr-FR" dirty="0"/>
              <a:t> to </a:t>
            </a:r>
            <a:r>
              <a:rPr lang="fr-FR" dirty="0" err="1"/>
              <a:t>complete</a:t>
            </a:r>
            <a:r>
              <a:rPr lang="fr-FR" dirty="0"/>
              <a:t> the stage 2</a:t>
            </a:r>
          </a:p>
          <a:p>
            <a:pPr lvl="1"/>
            <a:r>
              <a:rPr lang="fr-FR" dirty="0" err="1"/>
              <a:t>e.g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Protocol </a:t>
            </a:r>
            <a:r>
              <a:rPr lang="fr-FR" dirty="0" err="1"/>
              <a:t>selection</a:t>
            </a:r>
            <a:r>
              <a:rPr lang="fr-FR" dirty="0"/>
              <a:t>,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enhancement</a:t>
            </a:r>
            <a:r>
              <a:rPr lang="fr-FR" dirty="0"/>
              <a:t>, architecture options, etc.</a:t>
            </a:r>
          </a:p>
        </p:txBody>
      </p:sp>
    </p:spTree>
    <p:extLst>
      <p:ext uri="{BB962C8B-B14F-4D97-AF65-F5344CB8AC3E}">
        <p14:creationId xmlns:p14="http://schemas.microsoft.com/office/powerpoint/2010/main" val="197071147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</p:txBody>
      </p:sp>
    </p:spTree>
    <p:extLst>
      <p:ext uri="{BB962C8B-B14F-4D97-AF65-F5344CB8AC3E}">
        <p14:creationId xmlns:p14="http://schemas.microsoft.com/office/powerpoint/2010/main" val="1668410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256D413-9542-4BE2-A037-D26A21E84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8D05B5E-D516-4EC4-9226-2508369E5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60 </a:t>
            </a:r>
            <a:r>
              <a:rPr lang="fr-FR" sz="2400" dirty="0" err="1"/>
              <a:t>company</a:t>
            </a:r>
            <a:r>
              <a:rPr lang="fr-FR" sz="2400" dirty="0"/>
              <a:t> </a:t>
            </a:r>
            <a:r>
              <a:rPr lang="fr-FR" sz="2400" dirty="0" err="1"/>
              <a:t>CRs</a:t>
            </a:r>
            <a:r>
              <a:rPr lang="fr-FR" sz="2400" dirty="0"/>
              <a:t> sent to </a:t>
            </a:r>
            <a:r>
              <a:rPr lang="fr-FR" sz="2400" dirty="0" err="1"/>
              <a:t>this</a:t>
            </a:r>
            <a:r>
              <a:rPr lang="fr-FR" sz="2400" dirty="0"/>
              <a:t> </a:t>
            </a:r>
            <a:r>
              <a:rPr lang="fr-FR" sz="2400" dirty="0" err="1"/>
              <a:t>plenary</a:t>
            </a:r>
            <a:endParaRPr lang="fr-FR" sz="2400" dirty="0"/>
          </a:p>
          <a:p>
            <a:r>
              <a:rPr lang="fr-FR" sz="2400" dirty="0"/>
              <a:t>About 1/3 are </a:t>
            </a:r>
            <a:r>
              <a:rPr lang="fr-FR" sz="2400" dirty="0" err="1"/>
              <a:t>CRs</a:t>
            </a:r>
            <a:r>
              <a:rPr lang="fr-FR" sz="2400" dirty="0"/>
              <a:t> </a:t>
            </a:r>
            <a:r>
              <a:rPr lang="fr-FR" sz="2400" dirty="0" err="1"/>
              <a:t>postponed</a:t>
            </a:r>
            <a:r>
              <a:rPr lang="fr-FR" sz="2400" dirty="0"/>
              <a:t> </a:t>
            </a:r>
            <a:r>
              <a:rPr lang="fr-FR" sz="2400" dirty="0" err="1"/>
              <a:t>from</a:t>
            </a:r>
            <a:r>
              <a:rPr lang="fr-FR" sz="2400" dirty="0"/>
              <a:t> the last WG meetings</a:t>
            </a:r>
          </a:p>
          <a:p>
            <a:r>
              <a:rPr lang="fr-FR" sz="2400" dirty="0"/>
              <a:t>It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understood</a:t>
            </a:r>
            <a:r>
              <a:rPr lang="fr-FR" sz="2400" dirty="0"/>
              <a:t> </a:t>
            </a:r>
            <a:r>
              <a:rPr lang="fr-FR" sz="2400" dirty="0" err="1"/>
              <a:t>that</a:t>
            </a:r>
            <a:r>
              <a:rPr lang="fr-FR" sz="2400" dirty="0"/>
              <a:t> CT#96 </a:t>
            </a:r>
            <a:r>
              <a:rPr lang="fr-FR" sz="2400" dirty="0" err="1"/>
              <a:t>was</a:t>
            </a:r>
            <a:r>
              <a:rPr lang="fr-FR" sz="2400" dirty="0"/>
              <a:t> a </a:t>
            </a:r>
            <a:r>
              <a:rPr lang="fr-FR" sz="2400" dirty="0" err="1"/>
              <a:t>critical</a:t>
            </a:r>
            <a:r>
              <a:rPr lang="fr-FR" sz="2400" dirty="0"/>
              <a:t> </a:t>
            </a:r>
            <a:r>
              <a:rPr lang="fr-FR" sz="2400" dirty="0" err="1"/>
              <a:t>milestone</a:t>
            </a:r>
            <a:endParaRPr lang="fr-FR" sz="2400" dirty="0"/>
          </a:p>
          <a:p>
            <a:pPr lvl="1"/>
            <a:r>
              <a:rPr lang="fr-FR" sz="2000" dirty="0"/>
              <a:t>Deadline for </a:t>
            </a:r>
            <a:r>
              <a:rPr lang="fr-FR" sz="2000" dirty="0" err="1"/>
              <a:t>completion</a:t>
            </a:r>
            <a:r>
              <a:rPr lang="fr-FR" sz="2000" dirty="0"/>
              <a:t> of the WI exception</a:t>
            </a:r>
          </a:p>
          <a:p>
            <a:pPr lvl="1"/>
            <a:r>
              <a:rPr lang="fr-FR" sz="2000" dirty="0"/>
              <a:t>ASN.1/</a:t>
            </a:r>
            <a:r>
              <a:rPr lang="fr-FR" sz="2000" dirty="0" err="1"/>
              <a:t>OpenAPI</a:t>
            </a:r>
            <a:r>
              <a:rPr lang="fr-FR" sz="2000" dirty="0"/>
              <a:t> freeze</a:t>
            </a:r>
          </a:p>
          <a:p>
            <a:r>
              <a:rPr lang="fr-FR" sz="2400" dirty="0"/>
              <a:t>Kind </a:t>
            </a:r>
            <a:r>
              <a:rPr lang="fr-FR" sz="2400" dirty="0" err="1"/>
              <a:t>reminder</a:t>
            </a:r>
            <a:r>
              <a:rPr lang="fr-FR" sz="2400" dirty="0"/>
              <a:t> for the </a:t>
            </a:r>
            <a:r>
              <a:rPr lang="fr-FR" sz="2400" dirty="0" err="1"/>
              <a:t>next</a:t>
            </a:r>
            <a:r>
              <a:rPr lang="fr-FR" sz="2400" dirty="0"/>
              <a:t> </a:t>
            </a:r>
            <a:r>
              <a:rPr lang="fr-FR" sz="2400" dirty="0" err="1"/>
              <a:t>plenaries</a:t>
            </a:r>
            <a:r>
              <a:rPr lang="fr-FR" sz="2400" dirty="0"/>
              <a:t>:</a:t>
            </a:r>
          </a:p>
          <a:p>
            <a:pPr lvl="1"/>
            <a:r>
              <a:rPr lang="fr-FR" sz="2000" dirty="0"/>
              <a:t>TSG meeting </a:t>
            </a:r>
            <a:r>
              <a:rPr lang="fr-FR" sz="2000" dirty="0" err="1"/>
              <a:t>should</a:t>
            </a:r>
            <a:r>
              <a:rPr lang="fr-FR" sz="2000" dirty="0"/>
              <a:t> not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seen</a:t>
            </a:r>
            <a:r>
              <a:rPr lang="fr-FR" sz="2000" dirty="0"/>
              <a:t> as the continuation of WG meetings</a:t>
            </a:r>
          </a:p>
          <a:p>
            <a:pPr lvl="1"/>
            <a:r>
              <a:rPr lang="fr-FR" sz="2000" dirty="0" err="1"/>
              <a:t>Postponed</a:t>
            </a:r>
            <a:r>
              <a:rPr lang="fr-FR" sz="2000" dirty="0"/>
              <a:t> </a:t>
            </a:r>
            <a:r>
              <a:rPr lang="fr-FR" sz="2000" dirty="0" err="1"/>
              <a:t>CRs</a:t>
            </a:r>
            <a:r>
              <a:rPr lang="fr-FR" sz="2000" dirty="0"/>
              <a:t>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handled</a:t>
            </a:r>
            <a:r>
              <a:rPr lang="fr-FR" sz="2000" dirty="0"/>
              <a:t> at the </a:t>
            </a:r>
            <a:r>
              <a:rPr lang="fr-FR" sz="2000" dirty="0" err="1"/>
              <a:t>next</a:t>
            </a:r>
            <a:r>
              <a:rPr lang="fr-FR" sz="2000" dirty="0"/>
              <a:t> WG meeting</a:t>
            </a:r>
          </a:p>
          <a:p>
            <a:pPr lvl="1"/>
            <a:r>
              <a:rPr lang="fr-FR" sz="2000" dirty="0" err="1"/>
              <a:t>Company</a:t>
            </a:r>
            <a:r>
              <a:rPr lang="fr-FR" sz="2000" dirty="0"/>
              <a:t> </a:t>
            </a:r>
            <a:r>
              <a:rPr lang="fr-FR" sz="2000" dirty="0" err="1"/>
              <a:t>CRs</a:t>
            </a:r>
            <a:r>
              <a:rPr lang="fr-FR" sz="2000" dirty="0"/>
              <a:t> sent to the </a:t>
            </a:r>
            <a:r>
              <a:rPr lang="fr-FR" sz="2000" dirty="0" err="1"/>
              <a:t>plenary</a:t>
            </a:r>
            <a:r>
              <a:rPr lang="fr-FR" sz="2000" dirty="0"/>
              <a:t>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(in </a:t>
            </a:r>
            <a:r>
              <a:rPr lang="fr-FR" sz="2000" dirty="0" err="1"/>
              <a:t>priority</a:t>
            </a:r>
            <a:r>
              <a:rPr lang="fr-FR" sz="2000" dirty="0"/>
              <a:t>):</a:t>
            </a:r>
          </a:p>
          <a:p>
            <a:pPr lvl="2"/>
            <a:r>
              <a:rPr lang="fr-FR" sz="1800" dirty="0" err="1"/>
              <a:t>Proposed</a:t>
            </a:r>
            <a:r>
              <a:rPr lang="fr-FR" sz="1800" dirty="0"/>
              <a:t> </a:t>
            </a:r>
            <a:r>
              <a:rPr lang="fr-FR" sz="1800" dirty="0" err="1"/>
              <a:t>revision</a:t>
            </a:r>
            <a:r>
              <a:rPr lang="fr-FR" sz="1800" dirty="0"/>
              <a:t> of </a:t>
            </a:r>
            <a:r>
              <a:rPr lang="fr-FR" sz="1800" dirty="0" err="1"/>
              <a:t>agreed</a:t>
            </a:r>
            <a:r>
              <a:rPr lang="fr-FR" sz="1800" dirty="0"/>
              <a:t> </a:t>
            </a:r>
            <a:r>
              <a:rPr lang="fr-FR" sz="1800" dirty="0" err="1"/>
              <a:t>CRs</a:t>
            </a:r>
            <a:r>
              <a:rPr lang="fr-FR" sz="1800" dirty="0"/>
              <a:t> (</a:t>
            </a:r>
            <a:r>
              <a:rPr lang="fr-FR" sz="1800" dirty="0" err="1"/>
              <a:t>endorsed</a:t>
            </a:r>
            <a:r>
              <a:rPr lang="fr-FR" sz="1800" dirty="0"/>
              <a:t> or not by the WG)</a:t>
            </a:r>
          </a:p>
          <a:p>
            <a:pPr lvl="2"/>
            <a:r>
              <a:rPr lang="fr-FR" sz="1800" dirty="0" err="1"/>
              <a:t>Late</a:t>
            </a:r>
            <a:r>
              <a:rPr lang="fr-FR" sz="1800" dirty="0"/>
              <a:t> </a:t>
            </a:r>
            <a:r>
              <a:rPr lang="fr-FR" sz="1800" dirty="0" err="1"/>
              <a:t>CRs</a:t>
            </a:r>
            <a:r>
              <a:rPr lang="fr-FR" sz="1800" dirty="0"/>
              <a:t> </a:t>
            </a:r>
            <a:r>
              <a:rPr lang="fr-FR" sz="1800" dirty="0" err="1"/>
              <a:t>pre-endorsed</a:t>
            </a:r>
            <a:r>
              <a:rPr lang="fr-FR" sz="1800" dirty="0"/>
              <a:t> by the WG</a:t>
            </a:r>
          </a:p>
          <a:p>
            <a:pPr lvl="2"/>
            <a:r>
              <a:rPr lang="fr-FR" sz="1800" dirty="0" err="1"/>
              <a:t>CRs</a:t>
            </a:r>
            <a:r>
              <a:rPr lang="fr-FR" sz="1800" dirty="0"/>
              <a:t> </a:t>
            </a:r>
            <a:r>
              <a:rPr lang="fr-FR" sz="1800" dirty="0" err="1"/>
              <a:t>that</a:t>
            </a:r>
            <a:r>
              <a:rPr lang="fr-FR" sz="1800" dirty="0"/>
              <a:t> </a:t>
            </a:r>
            <a:r>
              <a:rPr lang="fr-FR" sz="1800" dirty="0" err="1"/>
              <a:t>need</a:t>
            </a:r>
            <a:r>
              <a:rPr lang="fr-FR" sz="1800" dirty="0"/>
              <a:t> a TSG position</a:t>
            </a:r>
          </a:p>
        </p:txBody>
      </p:sp>
    </p:spTree>
    <p:extLst>
      <p:ext uri="{BB962C8B-B14F-4D97-AF65-F5344CB8AC3E}">
        <p14:creationId xmlns:p14="http://schemas.microsoft.com/office/powerpoint/2010/main" val="6197993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PCG related information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9446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3EA82C-35D0-41EB-8D5A-E86C776C7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Acquiring voting rights in e-meetings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6D2DCD-5642-44D8-A293-E730627D4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PCG tasks the Working Procedures group to study approaches and alternatives and create a recommendation on how to acquire voting rights that is compatible with the use of e-meetings.</a:t>
            </a:r>
          </a:p>
          <a:p>
            <a:pPr lvl="1"/>
            <a:r>
              <a:rPr lang="en-US" sz="2400" dirty="0"/>
              <a:t>frozen for the last 1.5+ years since they are based on F2F meeting attendance</a:t>
            </a:r>
            <a:endParaRPr lang="en-US" dirty="0"/>
          </a:p>
          <a:p>
            <a:r>
              <a:rPr lang="en-US" altLang="en-US" sz="2800" dirty="0"/>
              <a:t>3 Recommendations are provided to discharge the above task and requirements</a:t>
            </a:r>
            <a:endParaRPr lang="en-US" dirty="0"/>
          </a:p>
          <a:p>
            <a:r>
              <a:rPr lang="en-US" dirty="0"/>
              <a:t>The PCG has now approved all 3 of the voting rights recommendations.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922138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E3C3290-6FB8-4CFB-8271-544B7F0605E2}"/>
              </a:ext>
            </a:extLst>
          </p:cNvPr>
          <p:cNvSpPr/>
          <p:nvPr/>
        </p:nvSpPr>
        <p:spPr>
          <a:xfrm>
            <a:off x="734291" y="4839999"/>
            <a:ext cx="10619509" cy="132556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F27390-1332-4CC1-9291-777C76FA5DFA}"/>
              </a:ext>
            </a:extLst>
          </p:cNvPr>
          <p:cNvSpPr/>
          <p:nvPr/>
        </p:nvSpPr>
        <p:spPr>
          <a:xfrm>
            <a:off x="734291" y="3429000"/>
            <a:ext cx="10619509" cy="1325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83DC4C7-9A4C-4372-8A0C-AA81D459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Approved</a:t>
            </a:r>
            <a:r>
              <a:rPr lang="fr-FR" dirty="0"/>
              <a:t> </a:t>
            </a:r>
            <a:r>
              <a:rPr lang="fr-FR" dirty="0" err="1"/>
              <a:t>Recommendations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802BC5-5443-4518-9192-9D0C9FDE5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Recommendation 1 – Changes to Annex I of the working procedures to allow companies to gain and maintain voting rights in meeting scenarios including e-meetings</a:t>
            </a:r>
          </a:p>
          <a:p>
            <a:endParaRPr lang="en-US" dirty="0"/>
          </a:p>
          <a:p>
            <a:r>
              <a:rPr lang="en-US" dirty="0"/>
              <a:t>Recommendation 2 – Suspend Voting Temporarily to allow companies time to gain voting rights under the new rules</a:t>
            </a:r>
          </a:p>
          <a:p>
            <a:endParaRPr lang="en-US" dirty="0"/>
          </a:p>
          <a:p>
            <a:r>
              <a:rPr lang="en-US" dirty="0"/>
              <a:t>Recommendation 3 – Allow the granting of Hardship Exemptions to avoid penalizing OPs for allowing f2f meetings to occur.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016167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C277EC-03CF-4128-9B8D-51FF9BE25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Meeting registration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3D60982-77EC-491F-BFA1-D7129804F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groups handle registration deadlines, deadline publication, and registration enforcement differently</a:t>
            </a:r>
          </a:p>
          <a:p>
            <a:pPr lvl="1"/>
            <a:r>
              <a:rPr lang="en-US" dirty="0"/>
              <a:t>Causes confusion and fairness questions</a:t>
            </a:r>
          </a:p>
          <a:p>
            <a:pPr lvl="1"/>
            <a:r>
              <a:rPr lang="en-US" dirty="0"/>
              <a:t>No reason that registration rules should be different for different groups</a:t>
            </a:r>
          </a:p>
          <a:p>
            <a:pPr lvl="1"/>
            <a:r>
              <a:rPr lang="en-US" dirty="0"/>
              <a:t>Important since registration -&gt; check-in -&gt; voting and voting rights</a:t>
            </a:r>
          </a:p>
          <a:p>
            <a:pPr lvl="1"/>
            <a:endParaRPr lang="en-US" dirty="0"/>
          </a:p>
          <a:p>
            <a:r>
              <a:rPr lang="en-US" dirty="0"/>
              <a:t>Will be further discussed in the Working Procedures Group</a:t>
            </a:r>
          </a:p>
        </p:txBody>
      </p:sp>
    </p:spTree>
    <p:extLst>
      <p:ext uri="{BB962C8B-B14F-4D97-AF65-F5344CB8AC3E}">
        <p14:creationId xmlns:p14="http://schemas.microsoft.com/office/powerpoint/2010/main" val="185300905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Officials</a:t>
            </a:r>
          </a:p>
          <a:p>
            <a:r>
              <a:rPr lang="fr-FR" dirty="0" err="1"/>
              <a:t>Workplan</a:t>
            </a:r>
            <a:endParaRPr lang="fr-FR" dirty="0"/>
          </a:p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  <a:p>
            <a:r>
              <a:rPr lang="en-US" dirty="0"/>
              <a:t>Meeting planning</a:t>
            </a:r>
            <a:endParaRPr lang="fr-FR" dirty="0"/>
          </a:p>
          <a:p>
            <a:r>
              <a:rPr lang="fr-FR" dirty="0"/>
              <a:t>PCG </a:t>
            </a:r>
            <a:r>
              <a:rPr lang="fr-FR" dirty="0" err="1"/>
              <a:t>related</a:t>
            </a:r>
            <a:r>
              <a:rPr lang="fr-FR" dirty="0"/>
              <a:t> information</a:t>
            </a:r>
          </a:p>
          <a:p>
            <a:r>
              <a:rPr lang="fr-FR" dirty="0" err="1"/>
              <a:t>Newcomer</a:t>
            </a:r>
            <a:r>
              <a:rPr lang="fr-FR" dirty="0"/>
              <a:t> Orientation Session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7AAA34-1935-42E5-9660-74A1B32FE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TSG </a:t>
            </a:r>
            <a:r>
              <a:rPr lang="fr-FR" dirty="0" err="1"/>
              <a:t>ToR</a:t>
            </a:r>
            <a:r>
              <a:rPr lang="fr-FR" dirty="0"/>
              <a:t> Update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BAA603-EB6F-4D09-ACE3-72AD32E47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template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for TSG </a:t>
            </a:r>
            <a:r>
              <a:rPr lang="fr-FR" dirty="0" err="1"/>
              <a:t>ToR</a:t>
            </a:r>
            <a:r>
              <a:rPr lang="fr-FR" dirty="0"/>
              <a:t> update</a:t>
            </a:r>
          </a:p>
          <a:p>
            <a:pPr lvl="1"/>
            <a:endParaRPr lang="fr-FR" dirty="0"/>
          </a:p>
          <a:p>
            <a:r>
              <a:rPr lang="fr-FR" dirty="0"/>
              <a:t>SA/RAN/CT </a:t>
            </a:r>
            <a:r>
              <a:rPr lang="fr-FR" dirty="0" err="1"/>
              <a:t>ToRs</a:t>
            </a:r>
            <a:r>
              <a:rPr lang="fr-FR" dirty="0"/>
              <a:t> have been </a:t>
            </a:r>
            <a:r>
              <a:rPr lang="fr-FR" dirty="0" err="1"/>
              <a:t>updated</a:t>
            </a:r>
            <a:r>
              <a:rPr lang="fr-FR" dirty="0"/>
              <a:t> and </a:t>
            </a:r>
            <a:r>
              <a:rPr lang="fr-FR" dirty="0" err="1"/>
              <a:t>presented</a:t>
            </a:r>
            <a:r>
              <a:rPr lang="fr-FR" dirty="0"/>
              <a:t> for information/endorment at TSG#95</a:t>
            </a:r>
          </a:p>
          <a:p>
            <a:pPr lvl="1"/>
            <a:endParaRPr lang="fr-FR" dirty="0"/>
          </a:p>
          <a:p>
            <a:r>
              <a:rPr lang="fr-FR" dirty="0"/>
              <a:t>TSG </a:t>
            </a:r>
            <a:r>
              <a:rPr lang="fr-FR" dirty="0" err="1"/>
              <a:t>ToRs</a:t>
            </a:r>
            <a:r>
              <a:rPr lang="fr-FR" dirty="0"/>
              <a:t> </a:t>
            </a:r>
            <a:r>
              <a:rPr lang="fr-FR" dirty="0" err="1"/>
              <a:t>approved</a:t>
            </a:r>
            <a:r>
              <a:rPr lang="fr-FR" dirty="0"/>
              <a:t> at OP_47</a:t>
            </a:r>
          </a:p>
          <a:p>
            <a:pPr lvl="1"/>
            <a:r>
              <a:rPr lang="en-US" dirty="0">
                <a:hlinkClick r:id="rId2"/>
              </a:rPr>
              <a:t>OP47_10</a:t>
            </a:r>
            <a:r>
              <a:rPr lang="en-US" dirty="0"/>
              <a:t>: Revised Terms of Reference of 3GPP RAN</a:t>
            </a:r>
          </a:p>
          <a:p>
            <a:pPr lvl="1"/>
            <a:r>
              <a:rPr lang="en-US" dirty="0">
                <a:hlinkClick r:id="rId3"/>
              </a:rPr>
              <a:t>OP47_11</a:t>
            </a:r>
            <a:r>
              <a:rPr lang="en-US" dirty="0"/>
              <a:t>: Revised Terms of Reference of 3GPP SA</a:t>
            </a:r>
          </a:p>
          <a:p>
            <a:pPr lvl="1"/>
            <a:r>
              <a:rPr lang="en-US" dirty="0">
                <a:hlinkClick r:id="rId4"/>
              </a:rPr>
              <a:t>OP47_12</a:t>
            </a:r>
            <a:r>
              <a:rPr lang="en-US" dirty="0"/>
              <a:t>: Revised Terms of Reference of 3GPP CT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908141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planning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FD81EA-A658-4C41-8E44-5BC5B33A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PCG#47 </a:t>
            </a:r>
            <a:r>
              <a:rPr lang="fr-FR" dirty="0" err="1"/>
              <a:t>Decisions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C5492C-F70E-43AE-8D22-E94D01576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Approval of the MHSG report on the resumption of 3GPP F2F meetings</a:t>
            </a:r>
          </a:p>
          <a:p>
            <a:pPr lvl="1"/>
            <a:r>
              <a:rPr lang="en-US" sz="2000" dirty="0"/>
              <a:t>Providing a list of criteria to meet for resuming 3GPP F2F meetings</a:t>
            </a:r>
          </a:p>
          <a:p>
            <a:pPr lvl="1"/>
            <a:r>
              <a:rPr lang="en-GB" sz="2000" dirty="0">
                <a:hlinkClick r:id="rId2"/>
              </a:rPr>
              <a:t>https://www.3gpp.org/ftp/Information/Hosts/OP46_11_Report_on_resumption_of_face-to-face_3GPP_meetings.zip</a:t>
            </a:r>
            <a:endParaRPr lang="en-GB" sz="2000" dirty="0"/>
          </a:p>
          <a:p>
            <a:r>
              <a:rPr lang="en-US" altLang="en-US" sz="2400" dirty="0"/>
              <a:t>F2F meetings to start from TSGs</a:t>
            </a:r>
          </a:p>
          <a:p>
            <a:r>
              <a:rPr lang="en-US" altLang="en-US" sz="2400" dirty="0"/>
              <a:t>Quarterly decision meeting to decide on the TSG and all subsequent WG meetings of the quarter</a:t>
            </a:r>
          </a:p>
          <a:p>
            <a:pPr lvl="1"/>
            <a:r>
              <a:rPr lang="en-US" altLang="en-US" sz="2000" dirty="0"/>
              <a:t>November/2021 decision meeting to decide on March/2022 TSG, and if that is planned as F2F, then on all WG meetings of Q2/2022</a:t>
            </a:r>
          </a:p>
          <a:p>
            <a:pPr lvl="1"/>
            <a:r>
              <a:rPr lang="en-US" altLang="en-US" sz="2000" dirty="0"/>
              <a:t>March/2022 decision meeting to decide on June/2022 TSG, and if that is planned as F2F, then on all WG meetings of Q3/2022</a:t>
            </a:r>
          </a:p>
          <a:p>
            <a:pPr lvl="1"/>
            <a:r>
              <a:rPr lang="en-US" altLang="en-US" sz="2000" dirty="0"/>
              <a:t>… and so on until normal F2F operation fully resumes…</a:t>
            </a:r>
            <a:endParaRPr lang="en-US" sz="20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36397568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4426A3-0D10-4D29-B515-BAF4A351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Decisions after F2F_DM#3		1/2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770C97-36FC-4CE1-9A00-CAD6D73E1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August WG meetings the following decisions were made: </a:t>
            </a:r>
          </a:p>
          <a:p>
            <a:pPr lvl="1"/>
            <a:r>
              <a:rPr lang="en-US" dirty="0"/>
              <a:t>RAN1 is confirmed to be arranged F2F in Toulouse with 2-way remote access.</a:t>
            </a:r>
          </a:p>
          <a:p>
            <a:pPr lvl="1"/>
            <a:r>
              <a:rPr lang="en-US" dirty="0"/>
              <a:t>All other WGs (except for SA3_LI) are confirmed to be held Electronically.</a:t>
            </a:r>
          </a:p>
          <a:p>
            <a:pPr lvl="2"/>
            <a:r>
              <a:rPr lang="en-US" dirty="0"/>
              <a:t>Decision on SA3_LI will be made at F2F_DM#3bis on 13th of June. </a:t>
            </a:r>
          </a:p>
          <a:p>
            <a:r>
              <a:rPr lang="en-US" dirty="0"/>
              <a:t>2-way remote access will be trialed at the RAN plenary meeting in Budapest on one of the meeting days. </a:t>
            </a:r>
          </a:p>
          <a:p>
            <a:r>
              <a:rPr lang="en-US" dirty="0"/>
              <a:t>The other 2 TSGs will not trial 2-way remote access at this time. </a:t>
            </a:r>
          </a:p>
          <a:p>
            <a:pPr lvl="1"/>
            <a:r>
              <a:rPr lang="en-US" dirty="0"/>
              <a:t>But will offer one-way broadcast audio access during the full duration of the Budapest meeting.</a:t>
            </a:r>
          </a:p>
          <a:p>
            <a:r>
              <a:rPr lang="en-US" dirty="0"/>
              <a:t>The details of the 2-way remote access process and rules will be further worked on by the leadership in the coming weeks. </a:t>
            </a:r>
          </a:p>
          <a:p>
            <a:endParaRPr lang="en-US" dirty="0"/>
          </a:p>
          <a:p>
            <a:r>
              <a:rPr lang="en-US" dirty="0"/>
              <a:t>-	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707336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0985DA-5037-450D-84B1-A7B8AD766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Decisions after F2F_DM#3		2/2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1D6946-77DC-4B6E-B17C-C14FC289D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September TSG meetings and the October WG meetings are confirmed to be held Electronically.</a:t>
            </a:r>
          </a:p>
          <a:p>
            <a:r>
              <a:rPr lang="en-US" dirty="0"/>
              <a:t>Meeting calendar and venue re-planning will be undertaken over the coming weeks for the duration of 11/2022 – 12/2023 to maximize F2F attendance possibilities given the known travel restrictions.</a:t>
            </a:r>
          </a:p>
          <a:p>
            <a:r>
              <a:rPr lang="en-US" dirty="0"/>
              <a:t>A revised target plan for this period will be discussed and decided at F2F_DM#3bis on 13th/June.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948525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0E6639-2E69-4CE4-A73D-00DE465B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Meetings in 2024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A0D81D-02F7-4946-802A-14BE5B290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 ordinary meetings are planned </a:t>
            </a:r>
          </a:p>
          <a:p>
            <a:pPr lvl="1"/>
            <a:r>
              <a:rPr lang="en-US" dirty="0"/>
              <a:t>February, April, May, August, October, November</a:t>
            </a:r>
          </a:p>
          <a:p>
            <a:pPr lvl="1"/>
            <a:r>
              <a:rPr lang="en-US" dirty="0"/>
              <a:t>+ 1 placeholder in January for ad-hoc/bis if needed to complete Rel-18</a:t>
            </a:r>
          </a:p>
          <a:p>
            <a:pPr lvl="2"/>
            <a:r>
              <a:rPr lang="en-US" dirty="0"/>
              <a:t>Stage 3 freeze in Dec 23 and code freeze in March 24.</a:t>
            </a:r>
          </a:p>
          <a:p>
            <a:r>
              <a:rPr lang="en-US" dirty="0"/>
              <a:t>No meeting in July, which would give a break of 11 weeks for the delegates</a:t>
            </a:r>
          </a:p>
          <a:p>
            <a:pPr lvl="1"/>
            <a:r>
              <a:rPr lang="en-US" dirty="0"/>
              <a:t>except those involved in TSG.</a:t>
            </a:r>
          </a:p>
          <a:p>
            <a:r>
              <a:rPr lang="en-US" dirty="0"/>
              <a:t>Next step:</a:t>
            </a:r>
          </a:p>
          <a:p>
            <a:pPr lvl="1"/>
            <a:r>
              <a:rPr lang="en-US" dirty="0"/>
              <a:t>Assign hosts/hosting-OPs to the meetings in the calendar. </a:t>
            </a:r>
          </a:p>
          <a:p>
            <a:pPr lvl="1"/>
            <a:r>
              <a:rPr lang="en-US" dirty="0"/>
              <a:t>Dedicated Meeting in June 13th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216894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Newcomer</a:t>
            </a:r>
            <a:r>
              <a:rPr lang="fr-FR" dirty="0"/>
              <a:t> Orientation Session</a:t>
            </a:r>
          </a:p>
        </p:txBody>
      </p:sp>
    </p:spTree>
    <p:extLst>
      <p:ext uri="{BB962C8B-B14F-4D97-AF65-F5344CB8AC3E}">
        <p14:creationId xmlns:p14="http://schemas.microsoft.com/office/powerpoint/2010/main" val="2650282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514E-CE5D-4BB6-ABB3-46A7426C2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3GPP </a:t>
            </a:r>
            <a:r>
              <a:rPr lang="fr-FR" dirty="0" err="1"/>
              <a:t>Newcomer</a:t>
            </a:r>
            <a:r>
              <a:rPr lang="fr-FR" dirty="0"/>
              <a:t> Orientation Session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EE378A-126F-4AE9-886F-CFC7C28F7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New session at TSG#96 meetings in Budapest.</a:t>
            </a:r>
          </a:p>
          <a:p>
            <a:pPr lvl="1"/>
            <a:r>
              <a:rPr lang="en-US" sz="2000" dirty="0"/>
              <a:t>When:  Tuesday, 08:00 – 09:00 (am) local time Budapest</a:t>
            </a:r>
          </a:p>
          <a:p>
            <a:pPr lvl="1"/>
            <a:r>
              <a:rPr lang="en-US" sz="2000" dirty="0"/>
              <a:t>Where:  Room </a:t>
            </a:r>
            <a:r>
              <a:rPr lang="en-US" sz="2000" dirty="0" err="1"/>
              <a:t>Bartók</a:t>
            </a:r>
            <a:r>
              <a:rPr lang="en-US" sz="2000" dirty="0"/>
              <a:t> (CT room)</a:t>
            </a:r>
          </a:p>
          <a:p>
            <a:pPr lvl="1"/>
            <a:r>
              <a:rPr lang="en-US" sz="2000" dirty="0"/>
              <a:t>To: New (or not so new) delegates who want to have some clue on how 3GPP works</a:t>
            </a:r>
          </a:p>
          <a:p>
            <a:r>
              <a:rPr lang="en-US" sz="2400" dirty="0"/>
              <a:t>Online access for remote participation: </a:t>
            </a:r>
          </a:p>
          <a:p>
            <a:pPr lvl="1"/>
            <a:r>
              <a:rPr lang="en-US" sz="2000" dirty="0"/>
              <a:t>Invitation sent on CT mailing list</a:t>
            </a:r>
          </a:p>
          <a:p>
            <a:r>
              <a:rPr lang="en-US" sz="2400" dirty="0"/>
              <a:t>Agenda:</a:t>
            </a:r>
          </a:p>
          <a:p>
            <a:pPr lvl="1"/>
            <a:r>
              <a:rPr lang="en-US" sz="2000" dirty="0"/>
              <a:t>Basic Introduction / Slides about 3GPP by the three TSG chairs (~30 minutes)</a:t>
            </a:r>
          </a:p>
          <a:p>
            <a:pPr lvl="1"/>
            <a:r>
              <a:rPr lang="en-US" sz="2000" dirty="0"/>
              <a:t>Questions &amp; Answers (~30 Minutes)</a:t>
            </a:r>
          </a:p>
          <a:p>
            <a:r>
              <a:rPr lang="en-US" sz="2400" dirty="0"/>
              <a:t>Please register here:</a:t>
            </a:r>
          </a:p>
          <a:p>
            <a:pPr lvl="1"/>
            <a:r>
              <a:rPr lang="en-US" sz="2000" dirty="0">
                <a:hlinkClick r:id="rId2"/>
              </a:rPr>
              <a:t>https://portal.3gpp.org/Home.aspx#/meeting?MtgId=60339</a:t>
            </a:r>
            <a:r>
              <a:rPr lang="en-US" sz="2000" dirty="0"/>
              <a:t> 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224054223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 in CT3#117e meeting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11" name="Picture 10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D742654F-2748-4E8F-9559-28566BD0DEB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9" y="4086048"/>
            <a:ext cx="1131310" cy="1511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49BF3A-791A-455B-9BCF-27426718271A}"/>
              </a:ext>
            </a:extLst>
          </p:cNvPr>
          <p:cNvSpPr txBox="1">
            <a:spLocks/>
          </p:cNvSpPr>
          <p:nvPr/>
        </p:nvSpPr>
        <p:spPr bwMode="auto">
          <a:xfrm>
            <a:off x="2332680" y="4428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1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038431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New 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5268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415594" y="1980142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linkClick r:id="rId4"/>
              </a:rPr>
              <a:t>peter.schmitt@huawei.com</a:t>
            </a:r>
            <a:endParaRPr lang="en-US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5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9"/>
              </a:rPr>
              <a:t>hiroshi.ishikawa.ev</a:t>
            </a:r>
            <a:r>
              <a:rPr lang="en-US" altLang="en-US" sz="1800" dirty="0">
                <a:hlinkClick r:id="rId9"/>
              </a:rPr>
              <a:t>@nttdocomo.</a:t>
            </a:r>
            <a:r>
              <a:rPr lang="en-US" sz="1800" dirty="0">
                <a:hlinkClick r:id="rId9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531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Election of vice-chair </a:t>
            </a:r>
            <a:r>
              <a:rPr lang="fr-FR" altLang="en-US" sz="1800" dirty="0" err="1"/>
              <a:t>during</a:t>
            </a:r>
            <a:r>
              <a:rPr lang="fr-FR" altLang="en-US" sz="1800" dirty="0"/>
              <a:t> CT6#109-e in </a:t>
            </a:r>
            <a:r>
              <a:rPr lang="fr-FR" altLang="en-US" sz="1800" dirty="0" err="1"/>
              <a:t>November</a:t>
            </a:r>
            <a:r>
              <a:rPr lang="fr-FR" altLang="en-US" sz="1800" dirty="0"/>
              <a:t> 2021</a:t>
            </a: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39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34077</TotalTime>
  <Words>1570</Words>
  <Application>Microsoft Office PowerPoint</Application>
  <PresentationFormat>Grand écran</PresentationFormat>
  <Paragraphs>237</Paragraphs>
  <Slides>28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4" baseType="lpstr">
      <vt:lpstr>Arial</vt:lpstr>
      <vt:lpstr>Arial </vt:lpstr>
      <vt:lpstr>Calibri</vt:lpstr>
      <vt:lpstr>Calibri Light</vt:lpstr>
      <vt:lpstr>Times New Roman</vt:lpstr>
      <vt:lpstr>Office Theme</vt:lpstr>
      <vt:lpstr>CT#96 Administrivia</vt:lpstr>
      <vt:lpstr>Content</vt:lpstr>
      <vt:lpstr>CT officials</vt:lpstr>
      <vt:lpstr>TSG CT Officials</vt:lpstr>
      <vt:lpstr>TSG CT WG1 Officials</vt:lpstr>
      <vt:lpstr>TSG CT3 Officials in CT3#117e meeting </vt:lpstr>
      <vt:lpstr>New TSG CT3 Officials </vt:lpstr>
      <vt:lpstr>TSG CT4 Officials</vt:lpstr>
      <vt:lpstr>TSG CT WG6 Officials</vt:lpstr>
      <vt:lpstr>Workplan</vt:lpstr>
      <vt:lpstr>Rel-18 timeline</vt:lpstr>
      <vt:lpstr>Rel-17 Stage 3 is frozen in CT!</vt:lpstr>
      <vt:lpstr>Rel-18 Workplan for CT</vt:lpstr>
      <vt:lpstr>Company CRs sent to CT</vt:lpstr>
      <vt:lpstr>Company CRs sent to CT</vt:lpstr>
      <vt:lpstr>PCG related information</vt:lpstr>
      <vt:lpstr>Acquiring voting rights in e-meetings</vt:lpstr>
      <vt:lpstr>Approved Recommendations</vt:lpstr>
      <vt:lpstr>Meeting registration handling</vt:lpstr>
      <vt:lpstr>TSG ToR Update</vt:lpstr>
      <vt:lpstr>Meeting planning</vt:lpstr>
      <vt:lpstr>PCG#47 Decisions</vt:lpstr>
      <vt:lpstr>Decisions after F2F_DM#3  1/2</vt:lpstr>
      <vt:lpstr>Decisions after F2F_DM#3  2/2</vt:lpstr>
      <vt:lpstr>Meetings in 2024</vt:lpstr>
      <vt:lpstr>Newcomer Orientation Session</vt:lpstr>
      <vt:lpstr>3GPP Newcomer Orientation Session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997</cp:revision>
  <dcterms:created xsi:type="dcterms:W3CDTF">2010-02-05T13:52:04Z</dcterms:created>
  <dcterms:modified xsi:type="dcterms:W3CDTF">2022-06-05T14:05:23Z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