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33"/>
  </p:notesMasterIdLst>
  <p:handoutMasterIdLst>
    <p:handoutMasterId r:id="rId34"/>
  </p:handoutMasterIdLst>
  <p:sldIdLst>
    <p:sldId id="341" r:id="rId3"/>
    <p:sldId id="363" r:id="rId4"/>
    <p:sldId id="366" r:id="rId5"/>
    <p:sldId id="377" r:id="rId6"/>
    <p:sldId id="368" r:id="rId7"/>
    <p:sldId id="434" r:id="rId8"/>
    <p:sldId id="408" r:id="rId9"/>
    <p:sldId id="409" r:id="rId10"/>
    <p:sldId id="411" r:id="rId11"/>
    <p:sldId id="419" r:id="rId12"/>
    <p:sldId id="420" r:id="rId13"/>
    <p:sldId id="428" r:id="rId14"/>
    <p:sldId id="435" r:id="rId15"/>
    <p:sldId id="370" r:id="rId16"/>
    <p:sldId id="440" r:id="rId17"/>
    <p:sldId id="407" r:id="rId18"/>
    <p:sldId id="371" r:id="rId19"/>
    <p:sldId id="414" r:id="rId20"/>
    <p:sldId id="410" r:id="rId21"/>
    <p:sldId id="429" r:id="rId22"/>
    <p:sldId id="441" r:id="rId23"/>
    <p:sldId id="431" r:id="rId24"/>
    <p:sldId id="375" r:id="rId25"/>
    <p:sldId id="400" r:id="rId26"/>
    <p:sldId id="405" r:id="rId27"/>
    <p:sldId id="365" r:id="rId28"/>
    <p:sldId id="376" r:id="rId29"/>
    <p:sldId id="385" r:id="rId30"/>
    <p:sldId id="432" r:id="rId31"/>
    <p:sldId id="398" r:id="rId3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58EB35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29" autoAdjust="0"/>
    <p:restoredTop sz="99112" autoAdjust="0"/>
  </p:normalViewPr>
  <p:slideViewPr>
    <p:cSldViewPr snapToGrid="0">
      <p:cViewPr varScale="1">
        <p:scale>
          <a:sx n="62" d="100"/>
          <a:sy n="62" d="100"/>
        </p:scale>
        <p:origin x="844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3" d="100"/>
          <a:sy n="43" d="100"/>
        </p:scale>
        <p:origin x="2864" y="5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CT1</a:t>
            </a:r>
            <a:r>
              <a:rPr lang="de-DE" baseline="0"/>
              <a:t> - agreed CR/pCR</a:t>
            </a:r>
            <a:endParaRPr lang="de-DE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CRs!$C$4</c:f>
              <c:strCache>
                <c:ptCount val="1"/>
                <c:pt idx="0">
                  <c:v>agreedCR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CRs!$D$3:$W$3</c:f>
              <c:strCache>
                <c:ptCount val="20"/>
                <c:pt idx="0">
                  <c:v>Aug_2019</c:v>
                </c:pt>
                <c:pt idx="1">
                  <c:v>Oct_2019</c:v>
                </c:pt>
                <c:pt idx="2">
                  <c:v>Nov_2019</c:v>
                </c:pt>
                <c:pt idx="3">
                  <c:v>Feb-e_2020</c:v>
                </c:pt>
                <c:pt idx="4">
                  <c:v>April-e_2020</c:v>
                </c:pt>
                <c:pt idx="5">
                  <c:v>June-e_2020</c:v>
                </c:pt>
                <c:pt idx="6">
                  <c:v>August-e_2020</c:v>
                </c:pt>
                <c:pt idx="7">
                  <c:v>October-e_2020</c:v>
                </c:pt>
                <c:pt idx="8">
                  <c:v>November-e_2020</c:v>
                </c:pt>
                <c:pt idx="9">
                  <c:v>January-e_2021</c:v>
                </c:pt>
                <c:pt idx="10">
                  <c:v>February-e_2021</c:v>
                </c:pt>
                <c:pt idx="11">
                  <c:v>April-e_2021</c:v>
                </c:pt>
                <c:pt idx="12">
                  <c:v>May-e_2021</c:v>
                </c:pt>
                <c:pt idx="13">
                  <c:v>August-e_2021</c:v>
                </c:pt>
                <c:pt idx="14">
                  <c:v>October-e_2021</c:v>
                </c:pt>
                <c:pt idx="15">
                  <c:v>November-e_2021</c:v>
                </c:pt>
                <c:pt idx="16">
                  <c:v>January-e_2022</c:v>
                </c:pt>
                <c:pt idx="17">
                  <c:v>February-e_2022</c:v>
                </c:pt>
                <c:pt idx="18">
                  <c:v>April-e_2022</c:v>
                </c:pt>
                <c:pt idx="19">
                  <c:v>May-e_2022</c:v>
                </c:pt>
              </c:strCache>
            </c:strRef>
          </c:cat>
          <c:val>
            <c:numRef>
              <c:f>CRs!$D$4:$W$4</c:f>
              <c:numCache>
                <c:formatCode>General</c:formatCode>
                <c:ptCount val="20"/>
                <c:pt idx="0">
                  <c:v>244</c:v>
                </c:pt>
                <c:pt idx="1">
                  <c:v>207</c:v>
                </c:pt>
                <c:pt idx="2">
                  <c:v>213</c:v>
                </c:pt>
                <c:pt idx="3">
                  <c:v>194</c:v>
                </c:pt>
                <c:pt idx="4">
                  <c:v>304</c:v>
                </c:pt>
                <c:pt idx="5">
                  <c:v>394</c:v>
                </c:pt>
                <c:pt idx="6">
                  <c:v>325</c:v>
                </c:pt>
                <c:pt idx="7">
                  <c:v>259</c:v>
                </c:pt>
                <c:pt idx="8">
                  <c:v>198</c:v>
                </c:pt>
                <c:pt idx="9">
                  <c:v>30</c:v>
                </c:pt>
                <c:pt idx="10">
                  <c:v>237</c:v>
                </c:pt>
                <c:pt idx="11">
                  <c:v>84</c:v>
                </c:pt>
                <c:pt idx="12">
                  <c:v>262</c:v>
                </c:pt>
                <c:pt idx="13">
                  <c:v>318</c:v>
                </c:pt>
                <c:pt idx="14">
                  <c:v>134</c:v>
                </c:pt>
                <c:pt idx="15">
                  <c:v>241</c:v>
                </c:pt>
                <c:pt idx="16">
                  <c:v>203</c:v>
                </c:pt>
                <c:pt idx="17">
                  <c:v>323</c:v>
                </c:pt>
                <c:pt idx="18">
                  <c:v>212</c:v>
                </c:pt>
                <c:pt idx="19">
                  <c:v>309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992-44B3-A29B-29641529E02A}"/>
            </c:ext>
          </c:extLst>
        </c:ser>
        <c:ser>
          <c:idx val="1"/>
          <c:order val="1"/>
          <c:tx>
            <c:strRef>
              <c:f>CRs!$C$5</c:f>
              <c:strCache>
                <c:ptCount val="1"/>
                <c:pt idx="0">
                  <c:v>agreedpCR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CRs!$D$3:$W$3</c:f>
              <c:strCache>
                <c:ptCount val="20"/>
                <c:pt idx="0">
                  <c:v>Aug_2019</c:v>
                </c:pt>
                <c:pt idx="1">
                  <c:v>Oct_2019</c:v>
                </c:pt>
                <c:pt idx="2">
                  <c:v>Nov_2019</c:v>
                </c:pt>
                <c:pt idx="3">
                  <c:v>Feb-e_2020</c:v>
                </c:pt>
                <c:pt idx="4">
                  <c:v>April-e_2020</c:v>
                </c:pt>
                <c:pt idx="5">
                  <c:v>June-e_2020</c:v>
                </c:pt>
                <c:pt idx="6">
                  <c:v>August-e_2020</c:v>
                </c:pt>
                <c:pt idx="7">
                  <c:v>October-e_2020</c:v>
                </c:pt>
                <c:pt idx="8">
                  <c:v>November-e_2020</c:v>
                </c:pt>
                <c:pt idx="9">
                  <c:v>January-e_2021</c:v>
                </c:pt>
                <c:pt idx="10">
                  <c:v>February-e_2021</c:v>
                </c:pt>
                <c:pt idx="11">
                  <c:v>April-e_2021</c:v>
                </c:pt>
                <c:pt idx="12">
                  <c:v>May-e_2021</c:v>
                </c:pt>
                <c:pt idx="13">
                  <c:v>August-e_2021</c:v>
                </c:pt>
                <c:pt idx="14">
                  <c:v>October-e_2021</c:v>
                </c:pt>
                <c:pt idx="15">
                  <c:v>November-e_2021</c:v>
                </c:pt>
                <c:pt idx="16">
                  <c:v>January-e_2022</c:v>
                </c:pt>
                <c:pt idx="17">
                  <c:v>February-e_2022</c:v>
                </c:pt>
                <c:pt idx="18">
                  <c:v>April-e_2022</c:v>
                </c:pt>
                <c:pt idx="19">
                  <c:v>May-e_2022</c:v>
                </c:pt>
              </c:strCache>
            </c:strRef>
          </c:cat>
          <c:val>
            <c:numRef>
              <c:f>CRs!$D$5:$W$5</c:f>
              <c:numCache>
                <c:formatCode>General</c:formatCode>
                <c:ptCount val="20"/>
                <c:pt idx="0">
                  <c:v>92</c:v>
                </c:pt>
                <c:pt idx="1">
                  <c:v>95</c:v>
                </c:pt>
                <c:pt idx="2">
                  <c:v>59</c:v>
                </c:pt>
                <c:pt idx="3">
                  <c:v>107</c:v>
                </c:pt>
                <c:pt idx="4">
                  <c:v>42</c:v>
                </c:pt>
                <c:pt idx="5">
                  <c:v>36</c:v>
                </c:pt>
                <c:pt idx="6">
                  <c:v>1</c:v>
                </c:pt>
                <c:pt idx="7">
                  <c:v>14</c:v>
                </c:pt>
                <c:pt idx="8">
                  <c:v>13</c:v>
                </c:pt>
                <c:pt idx="9">
                  <c:v>75</c:v>
                </c:pt>
                <c:pt idx="10">
                  <c:v>63</c:v>
                </c:pt>
                <c:pt idx="11">
                  <c:v>74</c:v>
                </c:pt>
                <c:pt idx="12">
                  <c:v>69</c:v>
                </c:pt>
                <c:pt idx="13">
                  <c:v>60</c:v>
                </c:pt>
                <c:pt idx="14">
                  <c:v>61</c:v>
                </c:pt>
                <c:pt idx="15">
                  <c:v>56</c:v>
                </c:pt>
                <c:pt idx="16">
                  <c:v>73</c:v>
                </c:pt>
                <c:pt idx="17">
                  <c:v>66</c:v>
                </c:pt>
                <c:pt idx="18">
                  <c:v>25</c:v>
                </c:pt>
                <c:pt idx="19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992-44B3-A29B-29641529E0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07297040"/>
        <c:axId val="707299008"/>
      </c:barChart>
      <c:catAx>
        <c:axId val="70729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9008"/>
        <c:crosses val="autoZero"/>
        <c:auto val="1"/>
        <c:lblAlgn val="ctr"/>
        <c:lblOffset val="100"/>
        <c:noMultiLvlLbl val="0"/>
      </c:catAx>
      <c:valAx>
        <c:axId val="70729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7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01.06.2022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01.06.2022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01.06.2022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01.06.2022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01.06.2022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01.06.2022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01.06.2022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01.06.2022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01.06.2022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01.06.2022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01.06.2022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6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CT#96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Online – 6–7 June 2022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CP-221309</a:t>
            </a:r>
          </a:p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01.06.2022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TSGC_95e/Docs/CP-220398.zip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WG1 Status Report </a:t>
            </a:r>
            <a:br>
              <a:rPr lang="en-US" altLang="en-US" dirty="0"/>
            </a:br>
            <a:r>
              <a:rPr lang="en-US" altLang="en-US" dirty="0"/>
              <a:t>to TSG CT#96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Leis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Nokia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168008"/>
              </p:ext>
            </p:extLst>
          </p:nvPr>
        </p:nvGraphicFramePr>
        <p:xfrm>
          <a:off x="784312" y="2126071"/>
          <a:ext cx="10188488" cy="2908028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enhanced support of industrial IoT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IIoT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b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de-DE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Enabling Multi-USIM devices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MUSIM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Enhanced support of Non-Public Networks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eNPN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CP-210139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Support of Unmanned Aerial Systems Connectivity, Identification, and Tracking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ID_UAS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Enhancement for Proximity based Services in 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5G_ProSe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CP-210292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Enhanced application layer support for V2X services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eV2XAPP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de-DE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on support for Signed Attestation for Priority and Emergency Sessions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TEI17_SAPES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74432391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253103"/>
              </p:ext>
            </p:extLst>
          </p:nvPr>
        </p:nvGraphicFramePr>
        <p:xfrm>
          <a:off x="784312" y="2126071"/>
          <a:ext cx="10188488" cy="3113496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eNS_Ph2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eNS_Ph2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b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de-DE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CP-211091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5G_eLCS_ph2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5G_eLCS_ph2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  <a:p>
                      <a:pPr algn="ctr" fontAlgn="t"/>
                      <a:endParaRPr lang="de-DE" sz="1200" b="0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CP-210075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 </a:t>
                      </a: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eEDGE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eEDGE_5GC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CT1 Aspects of Application Layer Support for </a:t>
                      </a: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Uncrewed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Aerial Systems (UAS)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UASAPP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eV2XARC_Ph2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eV2XARC_Ph2</a:t>
                      </a:r>
                    </a:p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the architectural enhancements for 5G multicast-broadcast services 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5MBS</a:t>
                      </a:r>
                    </a:p>
                    <a:p>
                      <a:pPr algn="l" fontAlgn="b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  <a:b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CP-211093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MCOver5GS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MCOver5GS</a:t>
                      </a:r>
                    </a:p>
                    <a:p>
                      <a:pPr algn="l" fontAlgn="b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534125435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2017070"/>
              </p:ext>
            </p:extLst>
          </p:nvPr>
        </p:nvGraphicFramePr>
        <p:xfrm>
          <a:off x="784312" y="2126071"/>
          <a:ext cx="10188488" cy="2908028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CT1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aspects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NBI17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NBI17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CP-211197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CT1 aspects of </a:t>
                      </a: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eSEAL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eSEAL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CT1 aspects of Support of different slices over different Non 3GPP access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TEI17_N3SLICE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CP-211089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System enhancement for redundant PDU session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TEI17_SE_RPS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algn="ct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CP-212099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b="0" i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  </a:t>
                      </a:r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of Support for Minimization of service Interruption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MINT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CP-212166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  IMS voice service support and network usability guarantee for UE’s E-UTRA capability disabled scenario in SA 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ING_5GS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CP-212231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b="0" i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for enabling MSGin5G Service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5GMARCH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CP-212106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356788955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255303"/>
              </p:ext>
            </p:extLst>
          </p:nvPr>
        </p:nvGraphicFramePr>
        <p:xfrm>
          <a:off x="784312" y="2126071"/>
          <a:ext cx="10188488" cy="3004219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NR_redcap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ARCH_NR_REDCAP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Dec</a:t>
                      </a: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b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CP-213081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IoT NTN support for EPS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IOT_SAT_ARCH_EPS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Dec</a:t>
                      </a: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CP-213074</a:t>
                      </a:r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Stage 3 CT1 for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eCryptPr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eCryptPr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Dec</a:t>
                      </a: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CP-213083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063">
                <a:tc>
                  <a:txBody>
                    <a:bodyPr/>
                    <a:lstStyle/>
                    <a:p>
                      <a:pPr hangingPunct="0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Multi-device enhancements for device transfers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MuDTran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Dec</a:t>
                      </a: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CP-213080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 Optimization for HSS Group ID in an SBA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environment</a:t>
                      </a: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TEI17_IMSGID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Dec</a:t>
                      </a: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CP-213082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modifying </a:t>
                      </a:r>
                      <a:r>
                        <a:rPr lang="en-GB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PASSporT</a:t>
                      </a:r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signing</a:t>
                      </a:r>
                      <a:endParaRPr lang="de-DE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endParaRPr lang="en-US" sz="1100" b="0" i="1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SPECTRE_Ph3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CP-220302</a:t>
                      </a:r>
                    </a:p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AKMA TLS protocol profiles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AKMA_TLS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CP-220307</a:t>
                      </a:r>
                    </a:p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4060105316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3395002"/>
              </p:ext>
            </p:extLst>
          </p:nvPr>
        </p:nvGraphicFramePr>
        <p:xfrm>
          <a:off x="838200" y="2056493"/>
          <a:ext cx="10411095" cy="2322165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CP-221192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24.558 Enabling Edge Applications;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CP-221191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24.538 v.2.0.0. on Enabling MSGin5G Service;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6675" marR="66675" marT="38100" marB="2857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668024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11608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08645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</a:t>
            </a:r>
            <a:r>
              <a:rPr lang="en-US" dirty="0">
                <a:highlight>
                  <a:srgbClr val="FFFFFF"/>
                </a:highlight>
              </a:rPr>
              <a:t>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108257"/>
              </p:ext>
            </p:extLst>
          </p:nvPr>
        </p:nvGraphicFramePr>
        <p:xfrm>
          <a:off x="838200" y="2056493"/>
          <a:ext cx="8895193" cy="3936030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CP-221179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eSEAL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eSEAL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CP-221182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CT1 aspects for modifying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PASSporT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signing and verification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SPECTRE_Ph3 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CP-221181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5G_ProSe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5G_ProSe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CP-221175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the CT1 part of 5MBS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5MBS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668024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CP-221169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eMONASTERY2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eMONASTERY2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11608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CP-221172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CT aspects of NB-IoT/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eMTC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Non-Terrestrial Networks in EPS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IoT_SAT_ARCH_EPS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086459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CP-221167</a:t>
                      </a:r>
                      <a:endParaRPr lang="de-DE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</a:t>
                      </a:r>
                      <a:endParaRPr lang="de-DE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</a:t>
                      </a:r>
                      <a:endParaRPr lang="de-DE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900" u="non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</a:t>
                      </a:r>
                    </a:p>
                  </a:txBody>
                  <a:tcPr marL="66675" marR="66675" marT="38100" marB="28575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3642969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CP-221177</a:t>
                      </a:r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Rel-17 Work Item Exception for EDGEAPP</a:t>
                      </a:r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EDGEAPP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 panose="02020603050405020304" pitchFamily="18" charset="0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792841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803703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342042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22811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Item Exception </a:t>
            </a:r>
            <a:r>
              <a:rPr lang="en-US" dirty="0">
                <a:highlight>
                  <a:srgbClr val="FFFFFF"/>
                </a:highlight>
              </a:rPr>
              <a:t>Sheets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4075479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older </a:t>
            </a:r>
            <a:r>
              <a:rPr lang="en-US" dirty="0">
                <a:highlight>
                  <a:srgbClr val="FFFFFF"/>
                </a:highlight>
              </a:rPr>
              <a:t>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Rel-14: 6 CAT F CRs for Mission Critical work items agreed</a:t>
            </a:r>
          </a:p>
          <a:p>
            <a:r>
              <a:rPr lang="en-US" sz="2400" dirty="0"/>
              <a:t>Rel-15: 4 CAT F CRs agreed</a:t>
            </a:r>
          </a:p>
          <a:p>
            <a:pPr lvl="1"/>
            <a:r>
              <a:rPr lang="en-US" sz="2000" dirty="0"/>
              <a:t>3 for 5GS_Ph1 (SSC mode correction, AT command)</a:t>
            </a:r>
          </a:p>
          <a:p>
            <a:pPr lvl="1"/>
            <a:r>
              <a:rPr lang="en-US" sz="2000" dirty="0"/>
              <a:t>1 for Mission Critical work items agreed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cs typeface="Arial" panose="020B0604020202020204" pitchFamily="34" charset="0"/>
              </a:rPr>
              <a:t> 9 CAT F CRs against Rel-16 agreed , fixing FASMO</a:t>
            </a:r>
            <a:endParaRPr lang="en-US" altLang="de-DE" sz="2400" dirty="0">
              <a:cs typeface="Arial" panose="020B0604020202020204" pitchFamily="34" charset="0"/>
            </a:endParaRPr>
          </a:p>
          <a:p>
            <a:r>
              <a:rPr lang="en-US" altLang="de-DE" sz="2400" dirty="0">
                <a:cs typeface="Arial" panose="020B0604020202020204" pitchFamily="34" charset="0"/>
              </a:rPr>
              <a:t> See next slide for info on non backward compatible CRs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  <a:p>
            <a:endParaRPr lang="en-US" altLang="de-DE" sz="24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</a:t>
            </a:r>
            <a:r>
              <a:rPr lang="en-US" dirty="0">
                <a:highlight>
                  <a:srgbClr val="FFFFFF"/>
                </a:highlight>
              </a:rPr>
              <a:t>Incompatible</a:t>
            </a:r>
            <a:r>
              <a:rPr lang="en-US" dirty="0"/>
              <a:t>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85401"/>
              </p:ext>
            </p:extLst>
          </p:nvPr>
        </p:nvGraphicFramePr>
        <p:xfrm>
          <a:off x="209550" y="2282825"/>
          <a:ext cx="11742738" cy="2634645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C1-224245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Correcting NAS transport between 5G RG and W-AGF to accommodate latest BBF developments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24.502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159441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  <a:r>
              <a:rPr lang="en-US" dirty="0">
                <a:highlight>
                  <a:srgbClr val="FFFFFF"/>
                </a:highlight>
              </a:rPr>
              <a:t> -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 dirty="0"/>
              <a:t>420 </a:t>
            </a:r>
            <a:r>
              <a:rPr lang="es-ES" sz="2400" dirty="0" err="1"/>
              <a:t>CRs</a:t>
            </a:r>
            <a:r>
              <a:rPr lang="es-ES" sz="2400" dirty="0"/>
              <a:t> </a:t>
            </a:r>
            <a:r>
              <a:rPr lang="es-ES" sz="2400" dirty="0" err="1"/>
              <a:t>were</a:t>
            </a:r>
            <a:r>
              <a:rPr lang="es-ES" sz="2400" dirty="0"/>
              <a:t> </a:t>
            </a:r>
            <a:r>
              <a:rPr lang="es-ES" sz="2400" dirty="0" err="1"/>
              <a:t>agreed</a:t>
            </a:r>
            <a:r>
              <a:rPr lang="es-ES" sz="2400" dirty="0"/>
              <a:t> for </a:t>
            </a:r>
            <a:r>
              <a:rPr lang="es-ES" sz="2400" dirty="0" err="1"/>
              <a:t>Release</a:t>
            </a:r>
            <a:r>
              <a:rPr lang="es-ES" sz="2400" dirty="0"/>
              <a:t> 17</a:t>
            </a:r>
          </a:p>
          <a:p>
            <a:r>
              <a:rPr lang="en-US" sz="2400" dirty="0"/>
              <a:t>65 </a:t>
            </a:r>
            <a:r>
              <a:rPr lang="en-US" sz="2400" dirty="0" err="1"/>
              <a:t>pCRs</a:t>
            </a:r>
            <a:r>
              <a:rPr lang="en-US" sz="2400" dirty="0"/>
              <a:t> were agreed for Release 17</a:t>
            </a:r>
          </a:p>
          <a:p>
            <a:r>
              <a:rPr lang="en-GB" sz="2400" dirty="0"/>
              <a:t> 1</a:t>
            </a:r>
            <a:r>
              <a:rPr lang="en-US" sz="2400" dirty="0"/>
              <a:t> new work items under CT1 lead was agreed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603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37864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peter.leis@nokia.com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535289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Jörgen</a:t>
            </a:r>
            <a:r>
              <a:rPr lang="fr-FR" altLang="en-US" sz="14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jorgen.axell@ericsson.com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857036" cy="11673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3476970"/>
            <a:ext cx="977394" cy="1103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013717" cy="10137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1B1D4A-27B5-4489-ABD4-64527BCE164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62" y="3488247"/>
            <a:ext cx="832119" cy="124895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58409" y="358042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Andrijana  Brekalo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/>
              <a:t>Andrijana.Brekalo@etsi.org</a:t>
            </a:r>
            <a:endParaRPr lang="en-US" altLang="en-US" sz="1800" dirty="0"/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</a:t>
            </a:r>
            <a:r>
              <a:rPr lang="en-US" dirty="0">
                <a:highlight>
                  <a:srgbClr val="FFFFFF"/>
                </a:highlight>
              </a:rPr>
              <a:t>Status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600" dirty="0"/>
              <a:t> Significant progress since previous meeting. Still, CT1 asks for exception for 8 work items exception needed for </a:t>
            </a:r>
          </a:p>
          <a:p>
            <a:pPr lvl="1"/>
            <a:r>
              <a:rPr lang="en-GB" sz="1600" dirty="0" err="1"/>
              <a:t>eNPN</a:t>
            </a:r>
            <a:r>
              <a:rPr lang="en-GB" sz="1600" dirty="0"/>
              <a:t>			99%	</a:t>
            </a:r>
          </a:p>
          <a:p>
            <a:pPr lvl="1"/>
            <a:r>
              <a:rPr lang="en-GB" sz="1600" dirty="0" err="1"/>
              <a:t>eMONASTERY</a:t>
            </a:r>
            <a:r>
              <a:rPr lang="en-GB" sz="1600" dirty="0"/>
              <a:t> 		98%</a:t>
            </a:r>
          </a:p>
          <a:p>
            <a:pPr lvl="1"/>
            <a:r>
              <a:rPr lang="en-GB" sz="1600" dirty="0" err="1"/>
              <a:t>IoT_SAT_ARCH_EPS</a:t>
            </a:r>
            <a:r>
              <a:rPr lang="en-GB" sz="1600" dirty="0"/>
              <a:t>		80%		</a:t>
            </a:r>
          </a:p>
          <a:p>
            <a:pPr lvl="1"/>
            <a:r>
              <a:rPr lang="en-GB" sz="1600" dirty="0"/>
              <a:t>5MBS			97%	</a:t>
            </a:r>
          </a:p>
          <a:p>
            <a:pPr lvl="1"/>
            <a:r>
              <a:rPr lang="en-GB" sz="1600" dirty="0"/>
              <a:t>EDGEAPP			99%	</a:t>
            </a:r>
          </a:p>
          <a:p>
            <a:pPr lvl="1"/>
            <a:r>
              <a:rPr lang="en-GB" sz="1600" dirty="0" err="1"/>
              <a:t>eSEAL</a:t>
            </a:r>
            <a:r>
              <a:rPr lang="en-GB" sz="1600" dirty="0"/>
              <a:t>			99%	</a:t>
            </a:r>
          </a:p>
          <a:p>
            <a:pPr lvl="1"/>
            <a:r>
              <a:rPr lang="en-GB" sz="1600" dirty="0"/>
              <a:t>5G_ProSe			96%			</a:t>
            </a:r>
          </a:p>
          <a:p>
            <a:pPr lvl="1"/>
            <a:r>
              <a:rPr lang="en-GB" sz="1600" dirty="0"/>
              <a:t>SPECTRE_Ph3			35%	</a:t>
            </a:r>
          </a:p>
          <a:p>
            <a:r>
              <a:rPr lang="en-GB" sz="1600" dirty="0"/>
              <a:t> Exceptions are needed due to dependencies on stage-2, late creation of work items and due to huge amount of work in stage-3.  All other work are at 100%.</a:t>
            </a:r>
          </a:p>
          <a:p>
            <a:r>
              <a:rPr lang="es-ES" sz="1600" dirty="0"/>
              <a:t> </a:t>
            </a:r>
            <a:r>
              <a:rPr lang="es-ES" sz="1600" dirty="0" err="1"/>
              <a:t>Completion</a:t>
            </a:r>
            <a:r>
              <a:rPr lang="es-ES" sz="1600" dirty="0"/>
              <a:t> </a:t>
            </a:r>
            <a:r>
              <a:rPr lang="es-ES" sz="1600" dirty="0" err="1"/>
              <a:t>of</a:t>
            </a:r>
            <a:r>
              <a:rPr lang="es-ES" sz="1600" dirty="0"/>
              <a:t> </a:t>
            </a:r>
            <a:r>
              <a:rPr lang="es-ES" sz="1600" dirty="0" err="1"/>
              <a:t>remaining</a:t>
            </a:r>
            <a:r>
              <a:rPr lang="es-ES" sz="1600" dirty="0"/>
              <a:t> </a:t>
            </a:r>
            <a:r>
              <a:rPr lang="es-ES" sz="1600" dirty="0" err="1"/>
              <a:t>work</a:t>
            </a:r>
            <a:r>
              <a:rPr lang="es-ES" sz="1600" dirty="0"/>
              <a:t> </a:t>
            </a:r>
            <a:r>
              <a:rPr lang="es-ES" sz="1600" dirty="0" err="1"/>
              <a:t>listed</a:t>
            </a:r>
            <a:r>
              <a:rPr lang="es-ES" sz="1600" dirty="0"/>
              <a:t> in </a:t>
            </a:r>
            <a:r>
              <a:rPr lang="es-ES" sz="1600" dirty="0" err="1"/>
              <a:t>the</a:t>
            </a:r>
            <a:r>
              <a:rPr lang="es-ES" sz="1600" dirty="0"/>
              <a:t> </a:t>
            </a:r>
            <a:r>
              <a:rPr lang="es-ES" sz="1600" dirty="0" err="1"/>
              <a:t>exception</a:t>
            </a:r>
            <a:r>
              <a:rPr lang="es-ES" sz="1600" dirty="0"/>
              <a:t> </a:t>
            </a:r>
            <a:r>
              <a:rPr lang="es-ES" sz="1600" dirty="0" err="1"/>
              <a:t>sheets</a:t>
            </a:r>
            <a:r>
              <a:rPr lang="es-ES" sz="1600" dirty="0"/>
              <a:t> </a:t>
            </a:r>
            <a:r>
              <a:rPr lang="es-ES" sz="1600" dirty="0" err="1"/>
              <a:t>is</a:t>
            </a:r>
            <a:r>
              <a:rPr lang="es-ES" sz="1600" dirty="0"/>
              <a:t> </a:t>
            </a:r>
            <a:r>
              <a:rPr lang="es-ES" sz="1600" dirty="0" err="1"/>
              <a:t>expected</a:t>
            </a:r>
            <a:r>
              <a:rPr lang="es-ES" sz="1600" dirty="0"/>
              <a:t> in </a:t>
            </a:r>
            <a:r>
              <a:rPr lang="es-ES" sz="1600" dirty="0" err="1"/>
              <a:t>upcoming</a:t>
            </a:r>
            <a:r>
              <a:rPr lang="es-ES" sz="1600" dirty="0"/>
              <a:t> meeting. </a:t>
            </a:r>
          </a:p>
          <a:p>
            <a:r>
              <a:rPr lang="en-US" sz="1600" dirty="0"/>
              <a:t> On 5MBS, CT1 did not </a:t>
            </a:r>
            <a:r>
              <a:rPr lang="en-US" sz="1600"/>
              <a:t>receive an </a:t>
            </a:r>
            <a:r>
              <a:rPr lang="en-US" sz="1600" dirty="0"/>
              <a:t>LS from SA2 in reply of CT plenary LS in</a:t>
            </a:r>
            <a:r>
              <a:rPr lang="en-US" sz="1400" dirty="0">
                <a:solidFill>
                  <a:srgbClr val="1F497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b="1" u="sng" dirty="0">
                <a:solidFill>
                  <a:srgbClr val="1F497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2"/>
              </a:rPr>
              <a:t>CP-220398</a:t>
            </a:r>
            <a:r>
              <a:rPr lang="en-US" sz="1400" b="1" dirty="0">
                <a:solidFill>
                  <a:srgbClr val="1F497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/>
              <a:t>on “</a:t>
            </a:r>
            <a:r>
              <a:rPr lang="en-GB" sz="1600" dirty="0"/>
              <a:t>LS on parameters preconfigured in the UE to receive MBS service</a:t>
            </a:r>
            <a:r>
              <a:rPr lang="en-US" sz="1600" dirty="0"/>
              <a:t>”</a:t>
            </a:r>
            <a:endParaRPr lang="en-GB" sz="1600" dirty="0"/>
          </a:p>
          <a:p>
            <a:r>
              <a:rPr lang="es-ES" sz="1600" dirty="0" err="1"/>
              <a:t>Alignment</a:t>
            </a:r>
            <a:r>
              <a:rPr lang="es-ES" sz="1600" dirty="0"/>
              <a:t> </a:t>
            </a:r>
            <a:r>
              <a:rPr lang="es-ES" sz="1600" dirty="0" err="1"/>
              <a:t>with</a:t>
            </a:r>
            <a:r>
              <a:rPr lang="es-ES" sz="1600" dirty="0"/>
              <a:t> stage-2 and </a:t>
            </a:r>
            <a:r>
              <a:rPr lang="es-ES" sz="1600" dirty="0" err="1"/>
              <a:t>across</a:t>
            </a:r>
            <a:r>
              <a:rPr lang="es-ES" sz="1600" dirty="0"/>
              <a:t> stage-3 </a:t>
            </a:r>
            <a:r>
              <a:rPr lang="es-ES" sz="1600" dirty="0" err="1"/>
              <a:t>specs</a:t>
            </a:r>
            <a:r>
              <a:rPr lang="es-ES" sz="1600" dirty="0"/>
              <a:t> </a:t>
            </a:r>
            <a:r>
              <a:rPr lang="es-ES" sz="1600" dirty="0" err="1"/>
              <a:t>is</a:t>
            </a:r>
            <a:r>
              <a:rPr lang="es-ES" sz="1600" dirty="0"/>
              <a:t> </a:t>
            </a:r>
            <a:r>
              <a:rPr lang="es-ES" sz="1600" dirty="0" err="1"/>
              <a:t>expected</a:t>
            </a:r>
            <a:r>
              <a:rPr lang="es-ES" sz="1600" dirty="0"/>
              <a:t> for </a:t>
            </a:r>
            <a:r>
              <a:rPr lang="es-ES" sz="1600" dirty="0" err="1"/>
              <a:t>all</a:t>
            </a:r>
            <a:r>
              <a:rPr lang="es-ES" sz="1600" dirty="0"/>
              <a:t> </a:t>
            </a:r>
            <a:r>
              <a:rPr lang="es-ES" sz="1600" dirty="0" err="1"/>
              <a:t>work</a:t>
            </a:r>
            <a:r>
              <a:rPr lang="es-ES" sz="1600" dirty="0"/>
              <a:t> ítems.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69148399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</a:t>
            </a:r>
            <a:r>
              <a:rPr lang="en-US" dirty="0">
                <a:highlight>
                  <a:srgbClr val="FFFFFF"/>
                </a:highlight>
              </a:rPr>
              <a:t>Status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 4 new work items have been agreed for Rel-18</a:t>
            </a:r>
          </a:p>
          <a:p>
            <a:r>
              <a:rPr lang="en-GB" sz="2000" dirty="0"/>
              <a:t> No Rel-18 CRs have been agreed yet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4120867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Working Agreement</a:t>
            </a:r>
          </a:p>
          <a:p>
            <a:pPr lvl="1"/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CT1 Chair declared during CT1#136-e that the CR in C1-223442 on “Addition of lower bound IEs for #78, alt 2” was agreed as a working agreement</a:t>
            </a:r>
            <a:endParaRPr lang="de-D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Work item </a:t>
            </a:r>
            <a:r>
              <a:rPr lang="de-DE" sz="1800" kern="1200" dirty="0">
                <a:solidFill>
                  <a:srgbClr val="000000"/>
                </a:solidFill>
                <a:effectLst/>
                <a:latin typeface="Arial"/>
                <a:ea typeface="+mn-ea"/>
                <a:cs typeface="+mn-cs"/>
              </a:rPr>
              <a:t>5GSAT_ARCH-CT</a:t>
            </a:r>
          </a:p>
          <a:p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EDGEAPP</a:t>
            </a:r>
            <a:endParaRPr lang="de-DE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en-GB" sz="1800" dirty="0">
                <a:latin typeface="Calibri" panose="020F0502020204030204" pitchFamily="34" charset="0"/>
              </a:rPr>
              <a:t>CT1 had joint session and joint email discussion with CT3 during the April meeting</a:t>
            </a: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en-GB" sz="1800" dirty="0">
                <a:latin typeface="Calibri" panose="020F0502020204030204" pitchFamily="34" charset="0"/>
              </a:rPr>
              <a:t>CT1 had joint email discussion with CT during the May meeting</a:t>
            </a: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en-GB" sz="1800" dirty="0">
                <a:latin typeface="Calibri" panose="020F0502020204030204" pitchFamily="34" charset="0"/>
              </a:rPr>
              <a:t>Conclusion was reached on unification of APIs</a:t>
            </a: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en-GB" sz="1800" dirty="0">
                <a:latin typeface="Calibri" panose="020F0502020204030204" pitchFamily="34" charset="0"/>
              </a:rPr>
              <a:t>Coordination with CT3 will continue in the August meeting </a:t>
            </a:r>
          </a:p>
          <a:p>
            <a:pPr lvl="1"/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99619730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Action</a:t>
            </a:r>
            <a:r>
              <a:rPr lang="en-US" dirty="0"/>
              <a:t>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de-DE" sz="2000" dirty="0"/>
              <a:t>n/a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highlight>
                  <a:srgbClr val="FFFFFF"/>
                </a:highlight>
              </a:rPr>
              <a:t>Experience with e-meeting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65EBC-5EF6-444F-9CD6-5A81BF328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000" dirty="0"/>
              <a:t>High </a:t>
            </a:r>
            <a:r>
              <a:rPr lang="en-GB" sz="2000" dirty="0"/>
              <a:t>number of emails resulted in a very busy meeting:</a:t>
            </a:r>
          </a:p>
          <a:p>
            <a:pPr lvl="1"/>
            <a:r>
              <a:rPr lang="en-GB" sz="1800" dirty="0"/>
              <a:t>CT1#135-e roughly 3250 emails</a:t>
            </a:r>
          </a:p>
          <a:p>
            <a:pPr lvl="1"/>
            <a:r>
              <a:rPr lang="en-GB" sz="1800" dirty="0"/>
              <a:t>CT1#136-e roughly 2600 emails</a:t>
            </a:r>
          </a:p>
          <a:p>
            <a:r>
              <a:rPr lang="en-GB" sz="2000" dirty="0"/>
              <a:t> Delegates experienced issues with the email server during the May meeting: </a:t>
            </a:r>
          </a:p>
          <a:p>
            <a:pPr lvl="1"/>
            <a:r>
              <a:rPr lang="en-GB" sz="1800" dirty="0"/>
              <a:t>emails were delayed</a:t>
            </a:r>
          </a:p>
          <a:p>
            <a:pPr lvl="1"/>
            <a:r>
              <a:rPr lang="en-US" sz="1800" dirty="0"/>
              <a:t>some mails of some delegate(s) were rejected by list.etsi.org due to "list.etsi.org suspects your message is spam and rejected it."</a:t>
            </a:r>
            <a:endParaRPr lang="en-GB" sz="1800" dirty="0"/>
          </a:p>
          <a:p>
            <a:r>
              <a:rPr lang="en-GB" sz="2000" dirty="0"/>
              <a:t> Conference calls </a:t>
            </a:r>
          </a:p>
          <a:p>
            <a:pPr lvl="1"/>
            <a:r>
              <a:rPr lang="en-GB" sz="1800" dirty="0"/>
              <a:t>Used </a:t>
            </a:r>
            <a:r>
              <a:rPr lang="en-GB" sz="1800" dirty="0" err="1"/>
              <a:t>GoTo</a:t>
            </a:r>
            <a:r>
              <a:rPr lang="en-GB" sz="1800" dirty="0"/>
              <a:t> Meeting</a:t>
            </a:r>
          </a:p>
          <a:p>
            <a:pPr lvl="1"/>
            <a:r>
              <a:rPr lang="en-GB" sz="1800" dirty="0"/>
              <a:t>Useful to find way forward </a:t>
            </a:r>
          </a:p>
          <a:p>
            <a:r>
              <a:rPr lang="en-GB" sz="2000" dirty="0"/>
              <a:t>Decision making over email not always </a:t>
            </a:r>
            <a:r>
              <a:rPr lang="de-DE" sz="2000" dirty="0"/>
              <a:t>easy</a:t>
            </a:r>
          </a:p>
          <a:p>
            <a:pPr lvl="1"/>
            <a:r>
              <a:rPr lang="en-GB" sz="1800" dirty="0"/>
              <a:t>sometimes slow (different </a:t>
            </a:r>
            <a:r>
              <a:rPr lang="en-GB" sz="1800" dirty="0" err="1"/>
              <a:t>timezones</a:t>
            </a:r>
            <a:r>
              <a:rPr lang="en-GB" sz="1800" dirty="0"/>
              <a:t>), no f2f offline discussion</a:t>
            </a:r>
          </a:p>
          <a:p>
            <a:pPr lvl="1"/>
            <a:r>
              <a:rPr lang="en-US" sz="1800" dirty="0"/>
              <a:t>as a consequence, complex topics are more easily shifted out of the meeting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2366120575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>
                <a:highlight>
                  <a:srgbClr val="FFFFFF"/>
                </a:highlight>
              </a:rPr>
              <a:t>Some</a:t>
            </a:r>
            <a:r>
              <a:rPr lang="de-DE" dirty="0"/>
              <a:t> </a:t>
            </a:r>
            <a:r>
              <a:rPr lang="de-DE" dirty="0" err="1"/>
              <a:t>stats</a:t>
            </a:r>
            <a:r>
              <a:rPr lang="de-DE" dirty="0"/>
              <a:t>, </a:t>
            </a:r>
            <a:r>
              <a:rPr lang="de-DE" dirty="0" err="1"/>
              <a:t>agreed</a:t>
            </a:r>
            <a:r>
              <a:rPr lang="de-DE" dirty="0"/>
              <a:t> CRs/</a:t>
            </a:r>
            <a:r>
              <a:rPr lang="de-DE" dirty="0" err="1"/>
              <a:t>pCRs</a:t>
            </a:r>
            <a:endParaRPr lang="de-D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EDA0A1-7B78-4E72-9469-0595F17D68E7}"/>
              </a:ext>
            </a:extLst>
          </p:cNvPr>
          <p:cNvSpPr txBox="1">
            <a:spLocks/>
          </p:cNvSpPr>
          <p:nvPr/>
        </p:nvSpPr>
        <p:spPr bwMode="auto">
          <a:xfrm>
            <a:off x="8753475" y="2832168"/>
            <a:ext cx="2600325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627830A-2E0C-4870-98F2-A1F2CB4715C3}"/>
              </a:ext>
            </a:extLst>
          </p:cNvPr>
          <p:cNvSpPr txBox="1">
            <a:spLocks/>
          </p:cNvSpPr>
          <p:nvPr/>
        </p:nvSpPr>
        <p:spPr bwMode="auto">
          <a:xfrm>
            <a:off x="8753475" y="2496620"/>
            <a:ext cx="2600325" cy="3666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 2020 meeting not show</a:t>
            </a:r>
            <a:r>
              <a:rPr lang="de-DE" sz="1600" dirty="0"/>
              <a:t>n, </a:t>
            </a:r>
            <a:r>
              <a:rPr lang="en-GB" sz="1600" dirty="0"/>
              <a:t>February and April 2020 had limited scope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January/ April / October 2021 </a:t>
            </a:r>
            <a:r>
              <a:rPr lang="de-DE" sz="1600" dirty="0" err="1"/>
              <a:t>with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de-DE" sz="1600" dirty="0" err="1"/>
              <a:t>January</a:t>
            </a:r>
            <a:r>
              <a:rPr lang="de-DE" sz="1600" dirty="0"/>
              <a:t> / April 2022 </a:t>
            </a:r>
            <a:r>
              <a:rPr lang="de-DE" sz="1600" dirty="0" err="1"/>
              <a:t>with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FE72A25-FFB4-4676-8087-DD56B023B1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7476043"/>
              </p:ext>
            </p:extLst>
          </p:nvPr>
        </p:nvGraphicFramePr>
        <p:xfrm>
          <a:off x="359596" y="2057399"/>
          <a:ext cx="8022404" cy="40043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90780748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highlight>
                  <a:srgbClr val="FFFFFF"/>
                </a:highlight>
              </a:rPr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Lena Chaponniere for chairing the breakout stream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Jörgen Axell for chairing the breakout stream on “IMS and MC”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Andrijana Brekalo for excellent support before, during and after the meetings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Most important the CT1 delegates for their dedication and hard work during very busy and demanding electronic meetings</a:t>
            </a: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910183"/>
              </p:ext>
            </p:extLst>
          </p:nvPr>
        </p:nvGraphicFramePr>
        <p:xfrm>
          <a:off x="800100" y="2016000"/>
          <a:ext cx="10467975" cy="3985700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C1-223934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Removal of Editor's note on USIM data file for configuration of warning message reception when the UE accesses an SNPN using the PLMN subscription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23.041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0232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31.102 CR 0951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C1-223935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Removal of Editor's note on encoding of the indication of whether the MS shall ignore all warning messages in an SNPN in the USIM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23.122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0935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31.102 CR 0951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C1-224261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on naming of ECS provider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24.008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3308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23.558 CR 0093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C1-223501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ECS address for PDN connection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3685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23.558 CR 0093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C1-224264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 Credentials for DN and NS AA &amp; NS alignment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24.484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0218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23.289 CR 0070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C1-224193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Onboarding SNPN and secondary authentication support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4166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33.501 CR 1388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C1-224300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Network slice AS group - General aspects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4199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 CR 3539, CR3317</a:t>
                      </a:r>
                      <a:b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 CR 3300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C1-224168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Support NSAG - Procedure Message and NSAG information IE coding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4292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 CR 3539, CR3317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C1-224294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NSAG information storage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4308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 CR 3539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C1-224260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Support of provisioning ECS configuration info per ECSP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4431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23.558 CR 0093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(I)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94295528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259233"/>
              </p:ext>
            </p:extLst>
          </p:nvPr>
        </p:nvGraphicFramePr>
        <p:xfrm>
          <a:off x="800100" y="2016000"/>
          <a:ext cx="10467975" cy="3985700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C1-224258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NSWO roaming support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0199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23.003 CR 0633</a:t>
                      </a:r>
                      <a:b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 CR 3617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C1-224246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Correcting NAS transport between 5G RG and W-AGF to accommodate latest BBF developments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0200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23.316 CR 2063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C1-224257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NSWO NAI corrections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0203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 CR 3617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C1-224245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Correcting NAS transport between 5G RG and W-AGF to accommodate latest BBF developments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0204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23.316 CR 2063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C1-224116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URSPs for Non-Subscribed SNPN 24526 Part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24.526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0140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23.503 CR 0719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C1-224135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Precedence between the 5G PKMF address provided in the ProSeP by the PCF and by the 5G DDNMF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0085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24.554 CR 0011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(II)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63703642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CT1#135-e (electronic)</a:t>
            </a:r>
          </a:p>
          <a:p>
            <a:pPr lvl="1"/>
            <a:r>
              <a:rPr lang="en-US" dirty="0"/>
              <a:t>CT1#136-e (electronic)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CT1#137-e</a:t>
            </a:r>
          </a:p>
          <a:p>
            <a:pPr lvl="2"/>
            <a:r>
              <a:rPr lang="en-US" altLang="fr-FR" dirty="0"/>
              <a:t>begin      August 18</a:t>
            </a:r>
            <a:r>
              <a:rPr lang="en-US" altLang="fr-FR" baseline="30000" dirty="0"/>
              <a:t>th</a:t>
            </a:r>
            <a:r>
              <a:rPr lang="en-US" altLang="fr-FR" dirty="0"/>
              <a:t> 2022</a:t>
            </a:r>
          </a:p>
          <a:p>
            <a:pPr lvl="2"/>
            <a:r>
              <a:rPr lang="en-US" altLang="fr-FR" dirty="0"/>
              <a:t>end         August 26</a:t>
            </a:r>
            <a:r>
              <a:rPr lang="en-US" altLang="fr-FR" baseline="30000" dirty="0"/>
              <a:t>th</a:t>
            </a:r>
            <a:r>
              <a:rPr lang="en-US" altLang="fr-FR" dirty="0"/>
              <a:t> 2022</a:t>
            </a:r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Leis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peter.leis@nokia.com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5392920" cy="4351338"/>
          </a:xfrm>
        </p:spPr>
        <p:txBody>
          <a:bodyPr/>
          <a:lstStyle/>
          <a:p>
            <a:r>
              <a:rPr lang="en-US" sz="2400" dirty="0">
                <a:highlight>
                  <a:srgbClr val="FFFFFF"/>
                </a:highlight>
              </a:rPr>
              <a:t>Number of handled documents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CT1#135-e: 721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CT1#136-e: 1002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CRs 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CT1#135-e:</a:t>
            </a:r>
            <a:r>
              <a:rPr lang="en-US" sz="1800" dirty="0">
                <a:highlight>
                  <a:srgbClr val="FFFFFF"/>
                </a:highlight>
              </a:rPr>
              <a:t> Cat B/C/F 212</a:t>
            </a:r>
          </a:p>
          <a:p>
            <a:pPr lvl="1"/>
            <a:r>
              <a:rPr lang="en-US" sz="1800" dirty="0">
                <a:highlight>
                  <a:srgbClr val="FFFFFF"/>
                </a:highlight>
              </a:rPr>
              <a:t>CT1-136-e: Cat B/C/F 309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</a:t>
            </a:r>
            <a:r>
              <a:rPr lang="en-US" sz="2400" dirty="0" err="1">
                <a:highlight>
                  <a:srgbClr val="FFFFFF"/>
                </a:highlight>
              </a:rPr>
              <a:t>pCRs</a:t>
            </a:r>
            <a:endParaRPr lang="en-US" sz="2400" dirty="0">
              <a:highlight>
                <a:srgbClr val="FFFFFF"/>
              </a:highlight>
            </a:endParaRP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CT1#135-e: 25</a:t>
            </a:r>
          </a:p>
          <a:p>
            <a:pPr lvl="1"/>
            <a:r>
              <a:rPr lang="en-US" sz="1800" dirty="0">
                <a:highlight>
                  <a:srgbClr val="FFFFFF"/>
                </a:highlight>
              </a:rPr>
              <a:t>CT1#136-e: 40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Attendances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CT1#135-e: 223  attended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CT1#136-e: 228 attended</a:t>
            </a:r>
          </a:p>
          <a:p>
            <a:pPr lvl="1"/>
            <a:endParaRPr lang="en-US" altLang="fr-FR" sz="1800" dirty="0"/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CT1#135-e had reduced scope (only Rel-17, protocol enhancement work items and earlier releases not in scope)</a:t>
            </a:r>
          </a:p>
          <a:p>
            <a:pPr lvl="1"/>
            <a:r>
              <a:rPr lang="en-US" altLang="fr-FR" sz="2000" dirty="0"/>
              <a:t>CT1#136-e had full scope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New agreed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719506"/>
              </p:ext>
            </p:extLst>
          </p:nvPr>
        </p:nvGraphicFramePr>
        <p:xfrm>
          <a:off x="209550" y="2282827"/>
          <a:ext cx="11341319" cy="4063742"/>
        </p:xfrm>
        <a:graphic>
          <a:graphicData uri="http://schemas.openxmlformats.org/drawingml/2006/table">
            <a:tbl>
              <a:tblPr firstRow="1" firstCol="1" bandRow="1"/>
              <a:tblGrid>
                <a:gridCol w="14033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6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2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5658">
                <a:tc>
                  <a:txBody>
                    <a:bodyPr/>
                    <a:lstStyle/>
                    <a:p>
                      <a:pPr algn="l" fontAlgn="b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CP-221266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Enhancement of RAN Slicing for NR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Rel-17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Develop the specifications according to RAN Slicing for NR requirements.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 </a:t>
                      </a:r>
                      <a:r>
                        <a:rPr lang="fr-FR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complete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CP-221268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5GS NAS protocol development 18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improvements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and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to 5GS NAS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not of sufficient significance to be normally covered by a work item. </a:t>
                      </a:r>
                      <a:b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Also includes impact on EPS NAS protocol related to interworking with 5GS, not of sufficient significance to be normally covered by a work item. 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12842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CP-221269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SAE Protocol Development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Inter Digital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Defined improvements and enhancements to EPS not of sufficient significance to be normally covered by a work item,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CP-221271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MPS for Supplementary Services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Peraton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Labs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 stage 3 support for the MPS stage 1 supplementary services requirements as specified in 3GPP TS 22.153.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408555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CP-221270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Protocol enhancements for Mission Critical Services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Minor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protocol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and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procedural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for the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protocols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in Mission Critical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Systems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Revised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988967"/>
              </p:ext>
            </p:extLst>
          </p:nvPr>
        </p:nvGraphicFramePr>
        <p:xfrm>
          <a:off x="209550" y="2282825"/>
          <a:ext cx="11341319" cy="3432163"/>
        </p:xfrm>
        <a:graphic>
          <a:graphicData uri="http://schemas.openxmlformats.org/drawingml/2006/table">
            <a:tbl>
              <a:tblPr firstRow="1" firstCol="1" bandRow="1"/>
              <a:tblGrid>
                <a:gridCol w="14033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6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2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r>
                        <a:rPr lang="de-DE" sz="1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CP-221265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Revised_WID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on NR Reduced Capability Devices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China Mobile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work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items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r>
                        <a:rPr lang="de-DE" sz="1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CP-221267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CT aspects of Enhancement for Proximity based Services in 5GS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CATT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work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item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507">
                <a:tc>
                  <a:txBody>
                    <a:bodyPr/>
                    <a:lstStyle/>
                    <a:p>
                      <a:endParaRPr lang="de-DE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425026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endParaRPr lang="de-DE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1284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endParaRPr lang="de-DE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408555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616838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181541"/>
              </p:ext>
            </p:extLst>
          </p:nvPr>
        </p:nvGraphicFramePr>
        <p:xfrm>
          <a:off x="784312" y="2126071"/>
          <a:ext cx="10188488" cy="2917057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647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/>
                          <a:ea typeface="+mn-ea"/>
                          <a:cs typeface="+mn-cs"/>
                        </a:rPr>
                        <a:t>Protocol enhancements of Mission Critical Services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CP-202193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Mission Critical system migration and interconnection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MCSMI_CT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2018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b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CP-190143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/>
                          <a:ea typeface="+mn-ea"/>
                          <a:cs typeface="+mn-cs"/>
                        </a:rPr>
                        <a:t>Stage-3 of </a:t>
                      </a:r>
                      <a:r>
                        <a:rPr lang="en-US" sz="1400" i="0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/>
                          <a:ea typeface="+mn-ea"/>
                          <a:cs typeface="+mn-cs"/>
                        </a:rPr>
                        <a:t>MuDe</a:t>
                      </a:r>
                      <a:endParaRPr lang="en-US" sz="1400" i="0" kern="12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MuDe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  <a:r>
                        <a:rPr lang="de-DE" sz="1200" b="0" i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CP-211162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MPS2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CP-201207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643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 3 of </a:t>
                      </a:r>
                      <a:r>
                        <a:rPr lang="en-US" sz="1400" i="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eCPSOR_CON</a:t>
                      </a:r>
                      <a:endParaRPr lang="en-US" sz="1400" i="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eCPSOR_CON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March.2022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CP-210148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5GS NAS protocol development 17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CP-201163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40128"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SAE Protocol Development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CP-201165</a:t>
                      </a:r>
                    </a:p>
                    <a:p>
                      <a:pPr marL="0" algn="r" defTabSz="914400" rtl="0" eaLnBrk="1" fontAlgn="ctr" latinLnBrk="0" hangingPunct="1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73923811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653003"/>
              </p:ext>
            </p:extLst>
          </p:nvPr>
        </p:nvGraphicFramePr>
        <p:xfrm>
          <a:off x="784312" y="2126071"/>
          <a:ext cx="10188488" cy="2987584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28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3055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IMS Stage-3 IETF Protocol Alignment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  <a:p>
                      <a:pPr algn="ctr" fontAlgn="t"/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Study on enhanced IMS to 5GC Integration Phase 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FS_eIMS5G2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.020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 aspects of Enhancements to Mission Critical Data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Enhancements to LMR interworking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eMCCI_CT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CP-202241</a:t>
                      </a:r>
                    </a:p>
                    <a:p>
                      <a:pPr algn="r" fontAlgn="ctr"/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Enhanced Mission Critical Push-to-talk architecture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enh3MCPTT-CT</a:t>
                      </a:r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CP-202188</a:t>
                      </a:r>
                    </a:p>
                    <a:p>
                      <a:pPr algn="r" fontAlgn="t"/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2030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5GC architecture for satellite networks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5GSAT_ARCH-CT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Enhancements to Mobile Communication System for Railways (MONASTERY) Phase 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eMONASTERY2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r>
              <a:rPr lang="fi-FI" altLang="de-DE" sz="1000" dirty="0">
                <a:latin typeface="Arial" panose="020B0604020202020204" pitchFamily="34" charset="0"/>
              </a:rPr>
              <a:t> 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01216674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477853"/>
              </p:ext>
            </p:extLst>
          </p:nvPr>
        </p:nvGraphicFramePr>
        <p:xfrm>
          <a:off x="784312" y="2126071"/>
          <a:ext cx="10188488" cy="3020423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PAP/CHAP protocols usage in 5GS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PAP_CHAP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AKMA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AKMA-CT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  <a:b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</a:br>
                      <a:endParaRPr lang="de-DE" sz="1200" b="0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CT1 aspects of SMS_SBI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SMS_SBI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 aspects for Enabling </a:t>
                      </a:r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Edge</a:t>
                      </a:r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Applications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EDGEAPP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CP-203106</a:t>
                      </a:r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SID - Study on the CT aspects of Support for Minimization of service Interruption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FS_MINT-CT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CP-210144</a:t>
                      </a:r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Reliable Data Service Serialization Indication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RDSSI_CT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CP-203234</a:t>
                      </a:r>
                    </a:p>
                    <a:p>
                      <a:pPr algn="r" fontAlgn="b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Access Traffic Steering, Switch and Splitting support in the 5G system architecture; Phase 2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ATSSS_Ph2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CP-210136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65196" y="514649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</a:t>
            </a:r>
            <a:r>
              <a:rPr lang="fi-FI" altLang="de-DE" sz="1000" dirty="0" err="1">
                <a:latin typeface="Arial" panose="020B0604020202020204" pitchFamily="34" charset="0"/>
              </a:rPr>
              <a:t>progress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since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the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last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plenary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44009118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2803</Words>
  <Application>Microsoft Office PowerPoint</Application>
  <PresentationFormat>Widescreen</PresentationFormat>
  <Paragraphs>703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Arial </vt:lpstr>
      <vt:lpstr>Calibri</vt:lpstr>
      <vt:lpstr>Calibri Light</vt:lpstr>
      <vt:lpstr>Symbol</vt:lpstr>
      <vt:lpstr>Times New Roman</vt:lpstr>
      <vt:lpstr>Office Theme</vt:lpstr>
      <vt:lpstr>Custom Design</vt:lpstr>
      <vt:lpstr>CT WG1 Status Report  to TSG CT#96</vt:lpstr>
      <vt:lpstr>TSG CT WG1 Officials</vt:lpstr>
      <vt:lpstr>Meeting Calendar</vt:lpstr>
      <vt:lpstr>TSG CT WG1 Statistics</vt:lpstr>
      <vt:lpstr>New agreed  Study/Work Items led by CT1</vt:lpstr>
      <vt:lpstr>Revised  Study/Work Items led by CT1</vt:lpstr>
      <vt:lpstr>Work Plan Rel-17</vt:lpstr>
      <vt:lpstr>Work Plan Rel-17</vt:lpstr>
      <vt:lpstr>Work Plan Rel-17</vt:lpstr>
      <vt:lpstr>Work Plan Rel-17</vt:lpstr>
      <vt:lpstr>Work Plan Rel-17</vt:lpstr>
      <vt:lpstr>Work Plan Rel-17</vt:lpstr>
      <vt:lpstr>Work Plan Rel-17</vt:lpstr>
      <vt:lpstr>TS/TR sent to CT plenary</vt:lpstr>
      <vt:lpstr>Work Item Exception Sheets </vt:lpstr>
      <vt:lpstr>Status of older releases</vt:lpstr>
      <vt:lpstr>Release 16 Status</vt:lpstr>
      <vt:lpstr>Backward Incompatible Changes</vt:lpstr>
      <vt:lpstr>Release 17 Status - Statistics</vt:lpstr>
      <vt:lpstr>Release 17 Status </vt:lpstr>
      <vt:lpstr>Release 18 Status </vt:lpstr>
      <vt:lpstr>For Information to CT</vt:lpstr>
      <vt:lpstr>For Action to CT</vt:lpstr>
      <vt:lpstr>Experience with e-meeting </vt:lpstr>
      <vt:lpstr>Some stats, agreed CRs/pCRs</vt:lpstr>
      <vt:lpstr>Acknowledgement</vt:lpstr>
      <vt:lpstr>Annex</vt:lpstr>
      <vt:lpstr>CRs for conditional approval (I) </vt:lpstr>
      <vt:lpstr>CRs for conditional approval (II)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Nokia User</cp:lastModifiedBy>
  <cp:revision>1170</cp:revision>
  <dcterms:created xsi:type="dcterms:W3CDTF">2010-02-05T13:52:04Z</dcterms:created>
  <dcterms:modified xsi:type="dcterms:W3CDTF">2022-06-01T13:51:22Z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2021-08-30T08:50:10Z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775e7123-7e2b-484f-bfcc-c3cc27dbe04f</vt:lpwstr>
  </property>
  <property fmtid="{D5CDD505-2E9C-101B-9397-08002B2CF9AE}" pid="8" name="MSIP_Label_b1aa2129-79ec-42c0-bfac-e5b7a0374572_ContentBits">
    <vt:lpwstr>0</vt:lpwstr>
  </property>
</Properties>
</file>