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7"/>
  </p:notesMasterIdLst>
  <p:handoutMasterIdLst>
    <p:handoutMasterId r:id="rId28"/>
  </p:handoutMasterIdLst>
  <p:sldIdLst>
    <p:sldId id="341" r:id="rId5"/>
    <p:sldId id="363" r:id="rId6"/>
    <p:sldId id="366" r:id="rId7"/>
    <p:sldId id="377" r:id="rId8"/>
    <p:sldId id="368" r:id="rId9"/>
    <p:sldId id="389" r:id="rId10"/>
    <p:sldId id="387" r:id="rId11"/>
    <p:sldId id="390" r:id="rId12"/>
    <p:sldId id="380" r:id="rId13"/>
    <p:sldId id="370" r:id="rId14"/>
    <p:sldId id="391" r:id="rId15"/>
    <p:sldId id="381" r:id="rId16"/>
    <p:sldId id="371" r:id="rId17"/>
    <p:sldId id="372" r:id="rId18"/>
    <p:sldId id="373" r:id="rId19"/>
    <p:sldId id="374" r:id="rId20"/>
    <p:sldId id="375" r:id="rId21"/>
    <p:sldId id="365" r:id="rId22"/>
    <p:sldId id="376" r:id="rId23"/>
    <p:sldId id="378" r:id="rId24"/>
    <p:sldId id="382" r:id="rId25"/>
    <p:sldId id="37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00"/>
    <a:srgbClr val="2A6EA8"/>
    <a:srgbClr val="00FF99"/>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86393" autoAdjust="0"/>
  </p:normalViewPr>
  <p:slideViewPr>
    <p:cSldViewPr snapToGrid="0">
      <p:cViewPr varScale="1">
        <p:scale>
          <a:sx n="72" d="100"/>
          <a:sy n="72" d="100"/>
        </p:scale>
        <p:origin x="480" y="56"/>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Meeting #96</a:t>
            </a:r>
          </a:p>
          <a:p>
            <a:pPr eaLnBrk="1" hangingPunct="1">
              <a:defRPr/>
            </a:pPr>
            <a:r>
              <a:rPr lang="en-US" altLang="en-US" sz="1200" b="1" dirty="0">
                <a:latin typeface="Arial "/>
              </a:rPr>
              <a:t>Budapest, 06</a:t>
            </a:r>
            <a:r>
              <a:rPr lang="en-US" altLang="en-US" sz="1200" b="1" baseline="0" dirty="0">
                <a:latin typeface="Arial "/>
              </a:rPr>
              <a:t> - 07 June </a:t>
            </a:r>
            <a:r>
              <a:rPr lang="en-US" altLang="en-US" sz="1200" b="1" dirty="0">
                <a:latin typeface="Arial "/>
              </a:rPr>
              <a:t>2022</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a:t>
            </a:r>
            <a:r>
              <a:rPr lang="sv-SE" altLang="en-US" sz="1200" b="1" baseline="0" dirty="0">
                <a:latin typeface="Arial "/>
              </a:rPr>
              <a:t>21019</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WG6 Status Report </a:t>
            </a:r>
            <a:br>
              <a:rPr lang="en-US" altLang="en-US" dirty="0"/>
            </a:br>
            <a:r>
              <a:rPr lang="en-US" altLang="en-US" dirty="0"/>
              <a:t>to TSG CT#96</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chairman,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79422169"/>
              </p:ext>
            </p:extLst>
          </p:nvPr>
        </p:nvGraphicFramePr>
        <p:xfrm>
          <a:off x="809898" y="1999343"/>
          <a:ext cx="10411095" cy="1435261"/>
        </p:xfrm>
        <a:graphic>
          <a:graphicData uri="http://schemas.openxmlformats.org/drawingml/2006/table">
            <a:tbl>
              <a:tblPr firstRow="1" firstCol="1" bandRow="1"/>
              <a:tblGrid>
                <a:gridCol w="1058269">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0"/>
                        </a:spcAft>
                        <a:buClrTx/>
                        <a:buSzTx/>
                        <a:buFontTx/>
                        <a:buNone/>
                        <a:tabLst/>
                        <a:defRPr/>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2 Study items agreed for Rel-18</a:t>
            </a:r>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Majority of work items completed.</a:t>
            </a:r>
          </a:p>
          <a:p>
            <a:r>
              <a:rPr lang="en-US" dirty="0"/>
              <a:t>4 work items still need further </a:t>
            </a:r>
            <a:r>
              <a:rPr lang="en-US" dirty="0" err="1"/>
              <a:t>workand</a:t>
            </a:r>
            <a:r>
              <a:rPr lang="en-US" dirty="0"/>
              <a:t> have exception sheets provided to this meeting</a:t>
            </a:r>
          </a:p>
          <a:p>
            <a:endParaRPr lang="en-GB" dirty="0"/>
          </a:p>
          <a:p>
            <a:r>
              <a:rPr lang="en-GB" dirty="0"/>
              <a:t>Additionally, work on testing for non-removable UICC ongoing. </a:t>
            </a:r>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New work item for conformance test specification enhancements for Rel-16 agreed.</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update.</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new study item </a:t>
            </a:r>
            <a:r>
              <a:rPr lang="en-GB" dirty="0"/>
              <a:t>on new UICC application for NSSAA has been sent to plenary for approval, although one company in CT6 was not agreeing to do so.</a:t>
            </a:r>
          </a:p>
          <a:p>
            <a:r>
              <a:rPr lang="en-GB" dirty="0"/>
              <a:t>The proposed study item was discussed already for more then one Year without being able to reach consensus i.e. one company against the study item</a:t>
            </a:r>
          </a:p>
          <a:p>
            <a:r>
              <a:rPr lang="en-GB" dirty="0"/>
              <a:t>Agreement is now to send the study item proposal to plenary for approval and let companies comment in plenary, if needed.</a:t>
            </a:r>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a:p>
            <a:r>
              <a:rPr lang="en-US" dirty="0"/>
              <a:t>Dependency:</a:t>
            </a:r>
          </a:p>
          <a:p>
            <a:pPr lvl="1"/>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Chairman</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err="1"/>
              <a:t>Re-elected</a:t>
            </a:r>
            <a:r>
              <a:rPr lang="fr-FR" altLang="en-US" sz="1800" dirty="0"/>
              <a:t> at CT6#106-e</a:t>
            </a:r>
          </a:p>
          <a:p>
            <a:pPr>
              <a:lnSpc>
                <a:spcPct val="100000"/>
              </a:lnSpc>
              <a:spcBef>
                <a:spcPct val="0"/>
              </a:spcBef>
              <a:buFontTx/>
              <a:buNone/>
            </a:pPr>
            <a:r>
              <a:rPr lang="en-US" altLang="en-US" sz="1800" dirty="0"/>
              <a:t>heiko.kruse@idemia.com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err="1"/>
              <a:t>Re-elected</a:t>
            </a:r>
            <a:r>
              <a:rPr lang="fr-FR" altLang="en-US" sz="1800" dirty="0"/>
              <a:t> at CT6#109-e</a:t>
            </a:r>
            <a:br>
              <a:rPr lang="fr-FR" altLang="en-US" sz="1800" dirty="0"/>
            </a:br>
            <a:r>
              <a:rPr lang="en-US" altLang="en-US" sz="1800" dirty="0"/>
              <a:t>ly-thanh.phan@thalesgroup.com</a:t>
            </a: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5796823" y="1973263"/>
            <a:ext cx="1540098" cy="1540098"/>
          </a:xfrm>
          <a:prstGeom prst="rect">
            <a:avLst/>
          </a:prstGeom>
        </p:spPr>
      </p:pic>
      <p:pic>
        <p:nvPicPr>
          <p:cNvPr id="3" name="Picture 2"/>
          <p:cNvPicPr>
            <a:picLocks noChangeAspect="1"/>
          </p:cNvPicPr>
          <p:nvPr/>
        </p:nvPicPr>
        <p:blipFill>
          <a:blip r:embed="rId6"/>
          <a:stretch>
            <a:fillRect/>
          </a:stretch>
        </p:blipFill>
        <p:spPr>
          <a:xfrm flipH="1">
            <a:off x="660642" y="1777291"/>
            <a:ext cx="1195509" cy="1555694"/>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Overview of CT6 contributions</a:t>
            </a:r>
          </a:p>
        </p:txBody>
      </p:sp>
      <p:graphicFrame>
        <p:nvGraphicFramePr>
          <p:cNvPr id="6" name="Table 5">
            <a:extLst>
              <a:ext uri="{FF2B5EF4-FFF2-40B4-BE49-F238E27FC236}">
                <a16:creationId xmlns:a16="http://schemas.microsoft.com/office/drawing/2014/main" id="{BDAD79F2-42D8-4AC6-BDBF-D84BDEB88A50}"/>
              </a:ext>
            </a:extLst>
          </p:cNvPr>
          <p:cNvGraphicFramePr>
            <a:graphicFrameLocks noGrp="1"/>
          </p:cNvGraphicFramePr>
          <p:nvPr>
            <p:extLst>
              <p:ext uri="{D42A27DB-BD31-4B8C-83A1-F6EECF244321}">
                <p14:modId xmlns:p14="http://schemas.microsoft.com/office/powerpoint/2010/main" val="3764355643"/>
              </p:ext>
            </p:extLst>
          </p:nvPr>
        </p:nvGraphicFramePr>
        <p:xfrm>
          <a:off x="666572" y="1800441"/>
          <a:ext cx="10767702" cy="4047618"/>
        </p:xfrm>
        <a:graphic>
          <a:graphicData uri="http://schemas.openxmlformats.org/drawingml/2006/table">
            <a:tbl>
              <a:tblPr firstRow="1" bandRow="1">
                <a:tableStyleId>{5C22544A-7EE6-4342-B048-85BDC9FD1C3A}</a:tableStyleId>
              </a:tblPr>
              <a:tblGrid>
                <a:gridCol w="2020788">
                  <a:extLst>
                    <a:ext uri="{9D8B030D-6E8A-4147-A177-3AD203B41FA5}">
                      <a16:colId xmlns:a16="http://schemas.microsoft.com/office/drawing/2014/main" val="1692243097"/>
                    </a:ext>
                  </a:extLst>
                </a:gridCol>
                <a:gridCol w="1510063">
                  <a:extLst>
                    <a:ext uri="{9D8B030D-6E8A-4147-A177-3AD203B41FA5}">
                      <a16:colId xmlns:a16="http://schemas.microsoft.com/office/drawing/2014/main" val="896173723"/>
                    </a:ext>
                  </a:extLst>
                </a:gridCol>
                <a:gridCol w="7236851">
                  <a:extLst>
                    <a:ext uri="{9D8B030D-6E8A-4147-A177-3AD203B41FA5}">
                      <a16:colId xmlns:a16="http://schemas.microsoft.com/office/drawing/2014/main" val="2841861730"/>
                    </a:ext>
                  </a:extLst>
                </a:gridCol>
              </a:tblGrid>
              <a:tr h="390018">
                <a:tc>
                  <a:txBody>
                    <a:bodyPr/>
                    <a:lstStyle/>
                    <a:p>
                      <a:pPr algn="ctr"/>
                      <a:r>
                        <a:rPr lang="en-GB" dirty="0" err="1"/>
                        <a:t>Tdoc</a:t>
                      </a:r>
                      <a:endParaRPr lang="en-GB" dirty="0"/>
                    </a:p>
                  </a:txBody>
                  <a:tcPr/>
                </a:tc>
                <a:tc>
                  <a:txBody>
                    <a:bodyPr/>
                    <a:lstStyle/>
                    <a:p>
                      <a:pPr algn="ctr"/>
                      <a:r>
                        <a:rPr lang="en-GB" dirty="0"/>
                        <a:t>Doc Type</a:t>
                      </a:r>
                    </a:p>
                  </a:txBody>
                  <a:tcPr/>
                </a:tc>
                <a:tc>
                  <a:txBody>
                    <a:bodyPr/>
                    <a:lstStyle/>
                    <a:p>
                      <a:pPr algn="ctr"/>
                      <a:r>
                        <a:rPr lang="en-GB" dirty="0"/>
                        <a:t>Title</a:t>
                      </a:r>
                    </a:p>
                  </a:txBody>
                  <a:tcPr/>
                </a:tc>
                <a:extLst>
                  <a:ext uri="{0D108BD9-81ED-4DB2-BD59-A6C34878D82A}">
                    <a16:rowId xmlns:a16="http://schemas.microsoft.com/office/drawing/2014/main" val="276240537"/>
                  </a:ext>
                </a:extLst>
              </a:tr>
              <a:tr h="216000">
                <a:tc>
                  <a:txBody>
                    <a:bodyPr/>
                    <a:lstStyle/>
                    <a:p>
                      <a:pPr algn="ctr"/>
                      <a:r>
                        <a:rPr lang="de-DE" sz="1400" dirty="0">
                          <a:solidFill>
                            <a:srgbClr val="000000"/>
                          </a:solidFill>
                          <a:effectLst/>
                        </a:rPr>
                        <a:t>CP-221019</a:t>
                      </a:r>
                      <a:endParaRPr lang="de-DE" sz="1400" dirty="0">
                        <a:effectLst/>
                      </a:endParaRPr>
                    </a:p>
                  </a:txBody>
                  <a:tcPr anchor="ctr"/>
                </a:tc>
                <a:tc>
                  <a:txBody>
                    <a:bodyPr/>
                    <a:lstStyle/>
                    <a:p>
                      <a:pPr algn="ctr"/>
                      <a:r>
                        <a:rPr lang="de-DE" sz="1400">
                          <a:effectLst/>
                        </a:rPr>
                        <a:t>report</a:t>
                      </a:r>
                    </a:p>
                  </a:txBody>
                  <a:tcPr anchor="ctr"/>
                </a:tc>
                <a:tc>
                  <a:txBody>
                    <a:bodyPr/>
                    <a:lstStyle/>
                    <a:p>
                      <a:pPr algn="l"/>
                      <a:r>
                        <a:rPr lang="de-DE" sz="1400" dirty="0">
                          <a:effectLst/>
                        </a:rPr>
                        <a:t>CT6 Status Report</a:t>
                      </a:r>
                    </a:p>
                  </a:txBody>
                  <a:tcPr marL="95250" marR="190500" anchor="ctr"/>
                </a:tc>
                <a:extLst>
                  <a:ext uri="{0D108BD9-81ED-4DB2-BD59-A6C34878D82A}">
                    <a16:rowId xmlns:a16="http://schemas.microsoft.com/office/drawing/2014/main" val="2515864588"/>
                  </a:ext>
                </a:extLst>
              </a:tr>
              <a:tr h="216000">
                <a:tc>
                  <a:txBody>
                    <a:bodyPr/>
                    <a:lstStyle/>
                    <a:p>
                      <a:pPr algn="ctr"/>
                      <a:r>
                        <a:rPr lang="de-DE" sz="1400" dirty="0">
                          <a:solidFill>
                            <a:srgbClr val="000000"/>
                          </a:solidFill>
                          <a:effectLst/>
                        </a:rPr>
                        <a:t>CP-221020</a:t>
                      </a:r>
                      <a:endParaRPr lang="de-DE" sz="1400" dirty="0">
                        <a:effectLst/>
                      </a:endParaRPr>
                    </a:p>
                  </a:txBody>
                  <a:tcPr anchor="ctr"/>
                </a:tc>
                <a:tc>
                  <a:txBody>
                    <a:bodyPr/>
                    <a:lstStyle/>
                    <a:p>
                      <a:pPr algn="ctr"/>
                      <a:r>
                        <a:rPr lang="de-DE" sz="1400">
                          <a:effectLst/>
                        </a:rPr>
                        <a:t>report</a:t>
                      </a:r>
                    </a:p>
                  </a:txBody>
                  <a:tcPr anchor="ctr"/>
                </a:tc>
                <a:tc>
                  <a:txBody>
                    <a:bodyPr/>
                    <a:lstStyle/>
                    <a:p>
                      <a:pPr algn="l"/>
                      <a:r>
                        <a:rPr lang="en-US" sz="1400" dirty="0">
                          <a:effectLst/>
                        </a:rPr>
                        <a:t>CT6 meeting reports after previous plenary</a:t>
                      </a:r>
                    </a:p>
                  </a:txBody>
                  <a:tcPr marL="95250" marR="190500" anchor="ctr"/>
                </a:tc>
                <a:extLst>
                  <a:ext uri="{0D108BD9-81ED-4DB2-BD59-A6C34878D82A}">
                    <a16:rowId xmlns:a16="http://schemas.microsoft.com/office/drawing/2014/main" val="3699448145"/>
                  </a:ext>
                </a:extLst>
              </a:tr>
              <a:tr h="216000">
                <a:tc>
                  <a:txBody>
                    <a:bodyPr/>
                    <a:lstStyle/>
                    <a:p>
                      <a:pPr algn="ctr"/>
                      <a:r>
                        <a:rPr lang="de-DE" sz="1400" dirty="0">
                          <a:solidFill>
                            <a:srgbClr val="000000"/>
                          </a:solidFill>
                          <a:effectLst/>
                        </a:rPr>
                        <a:t>CP-221162</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UE Conformance Test Aspects - CT6 aspects of 5G System Phase 1</a:t>
                      </a:r>
                    </a:p>
                  </a:txBody>
                  <a:tcPr marL="95250" marR="190500" anchor="ctr"/>
                </a:tc>
                <a:extLst>
                  <a:ext uri="{0D108BD9-81ED-4DB2-BD59-A6C34878D82A}">
                    <a16:rowId xmlns:a16="http://schemas.microsoft.com/office/drawing/2014/main" val="1423207732"/>
                  </a:ext>
                </a:extLst>
              </a:tr>
              <a:tr h="216000">
                <a:tc>
                  <a:txBody>
                    <a:bodyPr/>
                    <a:lstStyle/>
                    <a:p>
                      <a:pPr algn="ctr"/>
                      <a:r>
                        <a:rPr lang="de-DE" sz="1400" dirty="0">
                          <a:solidFill>
                            <a:srgbClr val="000000"/>
                          </a:solidFill>
                          <a:effectLst/>
                        </a:rPr>
                        <a:t>CP-221163</a:t>
                      </a:r>
                      <a:endParaRPr lang="de-DE" sz="1400" dirty="0">
                        <a:effectLst/>
                      </a:endParaRPr>
                    </a:p>
                  </a:txBody>
                  <a:tcPr/>
                </a:tc>
                <a:tc>
                  <a:txBody>
                    <a:bodyPr/>
                    <a:lstStyle/>
                    <a:p>
                      <a:pPr algn="ctr"/>
                      <a:r>
                        <a:rPr lang="de-DE" sz="1400">
                          <a:effectLst/>
                        </a:rPr>
                        <a:t>CR pack</a:t>
                      </a:r>
                    </a:p>
                  </a:txBody>
                  <a:tcPr/>
                </a:tc>
                <a:tc>
                  <a:txBody>
                    <a:bodyPr/>
                    <a:lstStyle/>
                    <a:p>
                      <a:pPr algn="l"/>
                      <a:r>
                        <a:rPr lang="en-US" sz="1400" dirty="0">
                          <a:effectLst/>
                        </a:rPr>
                        <a:t>TEI16 corrections for 31.124</a:t>
                      </a:r>
                    </a:p>
                  </a:txBody>
                  <a:tcPr marL="95250" marR="190500"/>
                </a:tc>
                <a:extLst>
                  <a:ext uri="{0D108BD9-81ED-4DB2-BD59-A6C34878D82A}">
                    <a16:rowId xmlns:a16="http://schemas.microsoft.com/office/drawing/2014/main" val="4079725673"/>
                  </a:ext>
                </a:extLst>
              </a:tr>
              <a:tr h="216000">
                <a:tc>
                  <a:txBody>
                    <a:bodyPr/>
                    <a:lstStyle/>
                    <a:p>
                      <a:pPr algn="ctr"/>
                      <a:r>
                        <a:rPr lang="de-DE" sz="1400" dirty="0">
                          <a:solidFill>
                            <a:srgbClr val="000000"/>
                          </a:solidFill>
                          <a:effectLst/>
                        </a:rPr>
                        <a:t>CP-221164</a:t>
                      </a:r>
                      <a:endParaRPr lang="de-DE" sz="1400" dirty="0">
                        <a:effectLst/>
                      </a:endParaRPr>
                    </a:p>
                  </a:txBody>
                  <a:tcPr/>
                </a:tc>
                <a:tc>
                  <a:txBody>
                    <a:bodyPr/>
                    <a:lstStyle/>
                    <a:p>
                      <a:pPr algn="ctr"/>
                      <a:r>
                        <a:rPr lang="de-DE" sz="1400">
                          <a:effectLst/>
                        </a:rPr>
                        <a:t>CR pack</a:t>
                      </a:r>
                    </a:p>
                  </a:txBody>
                  <a:tcPr/>
                </a:tc>
                <a:tc>
                  <a:txBody>
                    <a:bodyPr/>
                    <a:lstStyle/>
                    <a:p>
                      <a:pPr algn="l"/>
                      <a:r>
                        <a:rPr lang="en-US" sz="1400" dirty="0">
                          <a:effectLst/>
                        </a:rPr>
                        <a:t>TEI16 corrections for 31.102</a:t>
                      </a:r>
                    </a:p>
                  </a:txBody>
                  <a:tcPr marL="95250" marR="190500"/>
                </a:tc>
                <a:extLst>
                  <a:ext uri="{0D108BD9-81ED-4DB2-BD59-A6C34878D82A}">
                    <a16:rowId xmlns:a16="http://schemas.microsoft.com/office/drawing/2014/main" val="3529730864"/>
                  </a:ext>
                </a:extLst>
              </a:tr>
              <a:tr h="216000">
                <a:tc>
                  <a:txBody>
                    <a:bodyPr/>
                    <a:lstStyle/>
                    <a:p>
                      <a:pPr algn="ctr"/>
                      <a:r>
                        <a:rPr lang="de-DE" sz="1400" dirty="0">
                          <a:solidFill>
                            <a:srgbClr val="000000"/>
                          </a:solidFill>
                          <a:effectLst/>
                        </a:rPr>
                        <a:t>CP-221165</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TEI16 </a:t>
                      </a:r>
                      <a:r>
                        <a:rPr lang="de-DE" sz="1400" dirty="0" err="1">
                          <a:effectLst/>
                        </a:rPr>
                        <a:t>corrections</a:t>
                      </a:r>
                      <a:r>
                        <a:rPr lang="de-DE" sz="1400" dirty="0">
                          <a:effectLst/>
                        </a:rPr>
                        <a:t> </a:t>
                      </a:r>
                      <a:r>
                        <a:rPr lang="de-DE" sz="1400" dirty="0" err="1">
                          <a:effectLst/>
                        </a:rPr>
                        <a:t>for</a:t>
                      </a:r>
                      <a:r>
                        <a:rPr lang="de-DE" sz="1400" dirty="0">
                          <a:effectLst/>
                        </a:rPr>
                        <a:t> 31.121</a:t>
                      </a:r>
                    </a:p>
                  </a:txBody>
                  <a:tcPr marL="95250" marR="190500" anchor="ctr"/>
                </a:tc>
                <a:extLst>
                  <a:ext uri="{0D108BD9-81ED-4DB2-BD59-A6C34878D82A}">
                    <a16:rowId xmlns:a16="http://schemas.microsoft.com/office/drawing/2014/main" val="3674449044"/>
                  </a:ext>
                </a:extLst>
              </a:tr>
              <a:tr h="216000">
                <a:tc>
                  <a:txBody>
                    <a:bodyPr/>
                    <a:lstStyle/>
                    <a:p>
                      <a:pPr algn="ctr"/>
                      <a:r>
                        <a:rPr lang="de-DE" sz="1400" dirty="0">
                          <a:solidFill>
                            <a:srgbClr val="000000"/>
                          </a:solidFill>
                          <a:effectLst/>
                        </a:rPr>
                        <a:t>CP-221166</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architecture enhancements for 3GPP support of advanced V2X services</a:t>
                      </a:r>
                      <a:endParaRPr lang="de-DE" sz="1400" dirty="0">
                        <a:effectLst/>
                      </a:endParaRPr>
                    </a:p>
                  </a:txBody>
                  <a:tcPr marL="95250" marR="190500" anchor="ctr"/>
                </a:tc>
                <a:extLst>
                  <a:ext uri="{0D108BD9-81ED-4DB2-BD59-A6C34878D82A}">
                    <a16:rowId xmlns:a16="http://schemas.microsoft.com/office/drawing/2014/main" val="3152607995"/>
                  </a:ext>
                </a:extLst>
              </a:tr>
              <a:tr h="216000">
                <a:tc>
                  <a:txBody>
                    <a:bodyPr/>
                    <a:lstStyle/>
                    <a:p>
                      <a:pPr algn="ctr"/>
                      <a:r>
                        <a:rPr lang="de-DE" sz="1400" dirty="0">
                          <a:solidFill>
                            <a:srgbClr val="000000"/>
                          </a:solidFill>
                          <a:effectLst/>
                        </a:rPr>
                        <a:t>CP-221168</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Enhanced support of Non-Public Networks</a:t>
                      </a:r>
                      <a:endParaRPr lang="de-DE" sz="1400" dirty="0">
                        <a:effectLst/>
                      </a:endParaRPr>
                    </a:p>
                  </a:txBody>
                  <a:tcPr marL="95250" marR="190500" anchor="ctr"/>
                </a:tc>
                <a:extLst>
                  <a:ext uri="{0D108BD9-81ED-4DB2-BD59-A6C34878D82A}">
                    <a16:rowId xmlns:a16="http://schemas.microsoft.com/office/drawing/2014/main" val="3436451625"/>
                  </a:ext>
                </a:extLst>
              </a:tr>
              <a:tr h="216000">
                <a:tc>
                  <a:txBody>
                    <a:bodyPr/>
                    <a:lstStyle/>
                    <a:p>
                      <a:pPr algn="ctr"/>
                      <a:r>
                        <a:rPr lang="de-DE" sz="1400" dirty="0">
                          <a:solidFill>
                            <a:srgbClr val="000000"/>
                          </a:solidFill>
                          <a:effectLst/>
                        </a:rPr>
                        <a:t>CP-221170</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TEI17 - 31.111</a:t>
                      </a:r>
                    </a:p>
                  </a:txBody>
                  <a:tcPr marL="95250" marR="190500" anchor="ctr"/>
                </a:tc>
                <a:extLst>
                  <a:ext uri="{0D108BD9-81ED-4DB2-BD59-A6C34878D82A}">
                    <a16:rowId xmlns:a16="http://schemas.microsoft.com/office/drawing/2014/main" val="1535714622"/>
                  </a:ext>
                </a:extLst>
              </a:tr>
              <a:tr h="216000">
                <a:tc>
                  <a:txBody>
                    <a:bodyPr/>
                    <a:lstStyle/>
                    <a:p>
                      <a:pPr algn="ctr"/>
                      <a:r>
                        <a:rPr lang="de-DE" sz="1400" dirty="0">
                          <a:solidFill>
                            <a:srgbClr val="000000"/>
                          </a:solidFill>
                          <a:effectLst/>
                        </a:rPr>
                        <a:t>CP-221171</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TEI17 - 31.122</a:t>
                      </a:r>
                    </a:p>
                  </a:txBody>
                  <a:tcPr marL="95250" marR="190500" anchor="ctr"/>
                </a:tc>
                <a:extLst>
                  <a:ext uri="{0D108BD9-81ED-4DB2-BD59-A6C34878D82A}">
                    <a16:rowId xmlns:a16="http://schemas.microsoft.com/office/drawing/2014/main" val="1489873825"/>
                  </a:ext>
                </a:extLst>
              </a:tr>
              <a:tr h="216000">
                <a:tc>
                  <a:txBody>
                    <a:bodyPr/>
                    <a:lstStyle/>
                    <a:p>
                      <a:pPr algn="ctr"/>
                      <a:r>
                        <a:rPr lang="de-DE" sz="1400" dirty="0">
                          <a:solidFill>
                            <a:srgbClr val="000000"/>
                          </a:solidFill>
                          <a:effectLst/>
                        </a:rPr>
                        <a:t>CP-221173</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TEI17 - 31.101</a:t>
                      </a:r>
                    </a:p>
                  </a:txBody>
                  <a:tcPr marL="95250" marR="190500" anchor="ctr"/>
                </a:tc>
                <a:extLst>
                  <a:ext uri="{0D108BD9-81ED-4DB2-BD59-A6C34878D82A}">
                    <a16:rowId xmlns:a16="http://schemas.microsoft.com/office/drawing/2014/main" val="575641837"/>
                  </a:ext>
                </a:extLst>
              </a:tr>
              <a:tr h="216000">
                <a:tc>
                  <a:txBody>
                    <a:bodyPr/>
                    <a:lstStyle/>
                    <a:p>
                      <a:pPr algn="ctr"/>
                      <a:r>
                        <a:rPr lang="de-DE" sz="1400" dirty="0">
                          <a:solidFill>
                            <a:srgbClr val="000000"/>
                          </a:solidFill>
                          <a:effectLst/>
                        </a:rPr>
                        <a:t>CP-221174</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TEI17 - 31.102</a:t>
                      </a:r>
                    </a:p>
                  </a:txBody>
                  <a:tcPr marL="95250" marR="190500" anchor="ctr"/>
                </a:tc>
                <a:extLst>
                  <a:ext uri="{0D108BD9-81ED-4DB2-BD59-A6C34878D82A}">
                    <a16:rowId xmlns:a16="http://schemas.microsoft.com/office/drawing/2014/main" val="332599467"/>
                  </a:ext>
                </a:extLst>
              </a:tr>
            </a:tbl>
          </a:graphicData>
        </a:graphic>
      </p:graphicFrame>
    </p:spTree>
    <p:extLst>
      <p:ext uri="{BB962C8B-B14F-4D97-AF65-F5344CB8AC3E}">
        <p14:creationId xmlns:p14="http://schemas.microsoft.com/office/powerpoint/2010/main" val="377398901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Overview of CT6 contributions</a:t>
            </a:r>
            <a:endParaRPr lang="de-DE" dirty="0"/>
          </a:p>
        </p:txBody>
      </p:sp>
      <p:graphicFrame>
        <p:nvGraphicFramePr>
          <p:cNvPr id="4" name="Table 5">
            <a:extLst>
              <a:ext uri="{FF2B5EF4-FFF2-40B4-BE49-F238E27FC236}">
                <a16:creationId xmlns:a16="http://schemas.microsoft.com/office/drawing/2014/main" id="{BDAD79F2-42D8-4AC6-BDBF-D84BDEB88A50}"/>
              </a:ext>
            </a:extLst>
          </p:cNvPr>
          <p:cNvGraphicFramePr>
            <a:graphicFrameLocks noGrp="1"/>
          </p:cNvGraphicFramePr>
          <p:nvPr>
            <p:extLst>
              <p:ext uri="{D42A27DB-BD31-4B8C-83A1-F6EECF244321}">
                <p14:modId xmlns:p14="http://schemas.microsoft.com/office/powerpoint/2010/main" val="2505622523"/>
              </p:ext>
            </p:extLst>
          </p:nvPr>
        </p:nvGraphicFramePr>
        <p:xfrm>
          <a:off x="401396" y="1800441"/>
          <a:ext cx="11110899" cy="4687698"/>
        </p:xfrm>
        <a:graphic>
          <a:graphicData uri="http://schemas.openxmlformats.org/drawingml/2006/table">
            <a:tbl>
              <a:tblPr firstRow="1" bandRow="1">
                <a:tableStyleId>{5C22544A-7EE6-4342-B048-85BDC9FD1C3A}</a:tableStyleId>
              </a:tblPr>
              <a:tblGrid>
                <a:gridCol w="2085196">
                  <a:extLst>
                    <a:ext uri="{9D8B030D-6E8A-4147-A177-3AD203B41FA5}">
                      <a16:colId xmlns:a16="http://schemas.microsoft.com/office/drawing/2014/main" val="1692243097"/>
                    </a:ext>
                  </a:extLst>
                </a:gridCol>
                <a:gridCol w="1826766">
                  <a:extLst>
                    <a:ext uri="{9D8B030D-6E8A-4147-A177-3AD203B41FA5}">
                      <a16:colId xmlns:a16="http://schemas.microsoft.com/office/drawing/2014/main" val="896173723"/>
                    </a:ext>
                  </a:extLst>
                </a:gridCol>
                <a:gridCol w="7198937">
                  <a:extLst>
                    <a:ext uri="{9D8B030D-6E8A-4147-A177-3AD203B41FA5}">
                      <a16:colId xmlns:a16="http://schemas.microsoft.com/office/drawing/2014/main" val="2841861730"/>
                    </a:ext>
                  </a:extLst>
                </a:gridCol>
              </a:tblGrid>
              <a:tr h="390018">
                <a:tc>
                  <a:txBody>
                    <a:bodyPr/>
                    <a:lstStyle/>
                    <a:p>
                      <a:pPr algn="ctr"/>
                      <a:r>
                        <a:rPr lang="en-GB" dirty="0" err="1"/>
                        <a:t>Tdoc</a:t>
                      </a:r>
                      <a:endParaRPr lang="en-GB" dirty="0"/>
                    </a:p>
                  </a:txBody>
                  <a:tcPr/>
                </a:tc>
                <a:tc>
                  <a:txBody>
                    <a:bodyPr/>
                    <a:lstStyle/>
                    <a:p>
                      <a:pPr algn="ctr"/>
                      <a:r>
                        <a:rPr lang="en-GB" dirty="0"/>
                        <a:t>Doc Type</a:t>
                      </a:r>
                    </a:p>
                  </a:txBody>
                  <a:tcPr/>
                </a:tc>
                <a:tc>
                  <a:txBody>
                    <a:bodyPr/>
                    <a:lstStyle/>
                    <a:p>
                      <a:pPr algn="ctr"/>
                      <a:r>
                        <a:rPr lang="en-GB" dirty="0"/>
                        <a:t>Title</a:t>
                      </a:r>
                    </a:p>
                  </a:txBody>
                  <a:tcPr/>
                </a:tc>
                <a:extLst>
                  <a:ext uri="{0D108BD9-81ED-4DB2-BD59-A6C34878D82A}">
                    <a16:rowId xmlns:a16="http://schemas.microsoft.com/office/drawing/2014/main" val="276240537"/>
                  </a:ext>
                </a:extLst>
              </a:tr>
              <a:tr h="216000">
                <a:tc>
                  <a:txBody>
                    <a:bodyPr/>
                    <a:lstStyle/>
                    <a:p>
                      <a:pPr algn="ctr"/>
                      <a:r>
                        <a:rPr lang="de-DE" sz="1400" dirty="0">
                          <a:solidFill>
                            <a:srgbClr val="000000"/>
                          </a:solidFill>
                          <a:effectLst/>
                        </a:rPr>
                        <a:t>CP-221176</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proximity based services in 5GS</a:t>
                      </a:r>
                    </a:p>
                  </a:txBody>
                  <a:tcPr marL="95250" marR="190500" anchor="ctr"/>
                </a:tc>
                <a:extLst>
                  <a:ext uri="{0D108BD9-81ED-4DB2-BD59-A6C34878D82A}">
                    <a16:rowId xmlns:a16="http://schemas.microsoft.com/office/drawing/2014/main" val="4244560700"/>
                  </a:ext>
                </a:extLst>
              </a:tr>
              <a:tr h="216000">
                <a:tc>
                  <a:txBody>
                    <a:bodyPr/>
                    <a:lstStyle/>
                    <a:p>
                      <a:pPr algn="ctr"/>
                      <a:r>
                        <a:rPr lang="de-DE" sz="1400" dirty="0">
                          <a:solidFill>
                            <a:srgbClr val="000000"/>
                          </a:solidFill>
                          <a:effectLst/>
                        </a:rPr>
                        <a:t>CP-221178</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5GC architecture for satellite networks</a:t>
                      </a:r>
                    </a:p>
                  </a:txBody>
                  <a:tcPr marL="95250" marR="190500" anchor="ctr"/>
                </a:tc>
                <a:extLst>
                  <a:ext uri="{0D108BD9-81ED-4DB2-BD59-A6C34878D82A}">
                    <a16:rowId xmlns:a16="http://schemas.microsoft.com/office/drawing/2014/main" val="3383530095"/>
                  </a:ext>
                </a:extLst>
              </a:tr>
              <a:tr h="216000">
                <a:tc>
                  <a:txBody>
                    <a:bodyPr/>
                    <a:lstStyle/>
                    <a:p>
                      <a:pPr algn="ctr"/>
                      <a:r>
                        <a:rPr lang="de-DE" sz="1400" dirty="0">
                          <a:solidFill>
                            <a:srgbClr val="000000"/>
                          </a:solidFill>
                          <a:effectLst/>
                        </a:rPr>
                        <a:t>CP-221180</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architecture enhancements for 3GPP support of advanced V2X services - Phase 2</a:t>
                      </a:r>
                    </a:p>
                  </a:txBody>
                  <a:tcPr marL="95250" marR="190500" anchor="ctr"/>
                </a:tc>
                <a:extLst>
                  <a:ext uri="{0D108BD9-81ED-4DB2-BD59-A6C34878D82A}">
                    <a16:rowId xmlns:a16="http://schemas.microsoft.com/office/drawing/2014/main" val="1393827665"/>
                  </a:ext>
                </a:extLst>
              </a:tr>
              <a:tr h="216000">
                <a:tc>
                  <a:txBody>
                    <a:bodyPr/>
                    <a:lstStyle/>
                    <a:p>
                      <a:pPr algn="ctr"/>
                      <a:r>
                        <a:rPr lang="de-DE" sz="1400" dirty="0">
                          <a:solidFill>
                            <a:srgbClr val="000000"/>
                          </a:solidFill>
                          <a:effectLst/>
                        </a:rPr>
                        <a:t>CP-221183</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NB-</a:t>
                      </a:r>
                      <a:r>
                        <a:rPr lang="en-US" sz="1400" dirty="0" err="1">
                          <a:effectLst/>
                        </a:rPr>
                        <a:t>IoT</a:t>
                      </a:r>
                      <a:r>
                        <a:rPr lang="en-US" sz="1400" dirty="0">
                          <a:effectLst/>
                        </a:rPr>
                        <a:t>/</a:t>
                      </a:r>
                      <a:r>
                        <a:rPr lang="en-US" sz="1400" dirty="0" err="1">
                          <a:effectLst/>
                        </a:rPr>
                        <a:t>eMTC</a:t>
                      </a:r>
                      <a:r>
                        <a:rPr lang="en-US" sz="1400" dirty="0">
                          <a:effectLst/>
                        </a:rPr>
                        <a:t> Non-Terrestrial Networks in EPS</a:t>
                      </a:r>
                    </a:p>
                  </a:txBody>
                  <a:tcPr marL="95250" marR="190500" anchor="ctr"/>
                </a:tc>
                <a:extLst>
                  <a:ext uri="{0D108BD9-81ED-4DB2-BD59-A6C34878D82A}">
                    <a16:rowId xmlns:a16="http://schemas.microsoft.com/office/drawing/2014/main" val="1104331187"/>
                  </a:ext>
                </a:extLst>
              </a:tr>
              <a:tr h="216000">
                <a:tc>
                  <a:txBody>
                    <a:bodyPr/>
                    <a:lstStyle/>
                    <a:p>
                      <a:pPr algn="ctr"/>
                      <a:r>
                        <a:rPr lang="de-DE" sz="1400" dirty="0">
                          <a:solidFill>
                            <a:srgbClr val="000000"/>
                          </a:solidFill>
                          <a:effectLst/>
                        </a:rPr>
                        <a:t>CP-221184</a:t>
                      </a:r>
                      <a:endParaRPr lang="de-DE" sz="1400" dirty="0">
                        <a:effectLst/>
                      </a:endParaRPr>
                    </a:p>
                  </a:txBody>
                  <a:tcPr anchor="ctr"/>
                </a:tc>
                <a:tc>
                  <a:txBody>
                    <a:bodyPr/>
                    <a:lstStyle/>
                    <a:p>
                      <a:pPr algn="ctr"/>
                      <a:r>
                        <a:rPr lang="de-DE" sz="1400" dirty="0">
                          <a:effectLst/>
                        </a:rPr>
                        <a:t>WID </a:t>
                      </a:r>
                      <a:r>
                        <a:rPr lang="de-DE" sz="1400" dirty="0" err="1">
                          <a:effectLst/>
                        </a:rPr>
                        <a:t>new</a:t>
                      </a:r>
                      <a:endParaRPr lang="de-DE" sz="1400" dirty="0">
                        <a:effectLst/>
                      </a:endParaRPr>
                    </a:p>
                  </a:txBody>
                  <a:tcPr anchor="ctr"/>
                </a:tc>
                <a:tc>
                  <a:txBody>
                    <a:bodyPr/>
                    <a:lstStyle/>
                    <a:p>
                      <a:pPr algn="l"/>
                      <a:r>
                        <a:rPr lang="en-US" sz="1400" dirty="0">
                          <a:effectLst/>
                        </a:rPr>
                        <a:t>UE Conformance Test Aspects – Release 16</a:t>
                      </a:r>
                    </a:p>
                  </a:txBody>
                  <a:tcPr marL="95250" marR="190500" anchor="ctr"/>
                </a:tc>
                <a:extLst>
                  <a:ext uri="{0D108BD9-81ED-4DB2-BD59-A6C34878D82A}">
                    <a16:rowId xmlns:a16="http://schemas.microsoft.com/office/drawing/2014/main" val="163534904"/>
                  </a:ext>
                </a:extLst>
              </a:tr>
              <a:tr h="216000">
                <a:tc>
                  <a:txBody>
                    <a:bodyPr/>
                    <a:lstStyle/>
                    <a:p>
                      <a:pPr algn="ctr"/>
                      <a:r>
                        <a:rPr lang="de-DE" sz="1400" dirty="0">
                          <a:solidFill>
                            <a:srgbClr val="000000"/>
                          </a:solidFill>
                          <a:effectLst/>
                        </a:rPr>
                        <a:t>CP-221185</a:t>
                      </a:r>
                      <a:endParaRPr lang="de-DE" sz="1400" dirty="0">
                        <a:effectLst/>
                      </a:endParaRPr>
                    </a:p>
                  </a:txBody>
                  <a:tcPr anchor="ctr"/>
                </a:tc>
                <a:tc>
                  <a:txBody>
                    <a:bodyPr/>
                    <a:lstStyle/>
                    <a:p>
                      <a:pPr algn="ctr"/>
                      <a:r>
                        <a:rPr lang="de-DE" sz="1400" dirty="0">
                          <a:effectLst/>
                        </a:rPr>
                        <a:t>SID </a:t>
                      </a:r>
                      <a:r>
                        <a:rPr lang="de-DE" sz="1400" dirty="0" err="1">
                          <a:effectLst/>
                        </a:rPr>
                        <a:t>new</a:t>
                      </a:r>
                      <a:endParaRPr lang="de-DE" sz="1400" dirty="0">
                        <a:effectLst/>
                      </a:endParaRPr>
                    </a:p>
                  </a:txBody>
                  <a:tcPr anchor="ctr"/>
                </a:tc>
                <a:tc>
                  <a:txBody>
                    <a:bodyPr/>
                    <a:lstStyle/>
                    <a:p>
                      <a:pPr algn="l"/>
                      <a:r>
                        <a:rPr lang="en-US" sz="1400" dirty="0">
                          <a:effectLst/>
                        </a:rPr>
                        <a:t>GBA_U Based APIs</a:t>
                      </a:r>
                    </a:p>
                  </a:txBody>
                  <a:tcPr marL="95250" marR="190500" anchor="ctr"/>
                </a:tc>
                <a:extLst>
                  <a:ext uri="{0D108BD9-81ED-4DB2-BD59-A6C34878D82A}">
                    <a16:rowId xmlns:a16="http://schemas.microsoft.com/office/drawing/2014/main" val="3068766885"/>
                  </a:ext>
                </a:extLst>
              </a:tr>
              <a:tr h="216000">
                <a:tc>
                  <a:txBody>
                    <a:bodyPr/>
                    <a:lstStyle/>
                    <a:p>
                      <a:pPr algn="ctr"/>
                      <a:r>
                        <a:rPr lang="de-DE" sz="1400" dirty="0">
                          <a:solidFill>
                            <a:srgbClr val="000000"/>
                          </a:solidFill>
                          <a:effectLst/>
                        </a:rPr>
                        <a:t>CP-221186</a:t>
                      </a:r>
                      <a:endParaRPr lang="de-DE" sz="1400" dirty="0">
                        <a:effectLst/>
                      </a:endParaRPr>
                    </a:p>
                  </a:txBody>
                  <a:tcPr anchor="ctr"/>
                </a:tc>
                <a:tc>
                  <a:txBody>
                    <a:bodyPr/>
                    <a:lstStyle/>
                    <a:p>
                      <a:pPr algn="ctr"/>
                      <a:r>
                        <a:rPr lang="de-DE" sz="1400" dirty="0">
                          <a:effectLst/>
                        </a:rPr>
                        <a:t>SID </a:t>
                      </a:r>
                      <a:r>
                        <a:rPr lang="de-DE" sz="1400" dirty="0" err="1">
                          <a:effectLst/>
                        </a:rPr>
                        <a:t>new</a:t>
                      </a:r>
                      <a:endParaRPr lang="de-DE" sz="1400" dirty="0">
                        <a:effectLst/>
                      </a:endParaRPr>
                    </a:p>
                  </a:txBody>
                  <a:tcPr anchor="ctr"/>
                </a:tc>
                <a:tc>
                  <a:txBody>
                    <a:bodyPr/>
                    <a:lstStyle/>
                    <a:p>
                      <a:pPr algn="l"/>
                      <a:r>
                        <a:rPr lang="en-US" sz="1400" dirty="0">
                          <a:effectLst/>
                        </a:rPr>
                        <a:t>Study on new UICC application for NSSA</a:t>
                      </a:r>
                    </a:p>
                  </a:txBody>
                  <a:tcPr marL="95250" marR="190500" anchor="ctr"/>
                </a:tc>
                <a:extLst>
                  <a:ext uri="{0D108BD9-81ED-4DB2-BD59-A6C34878D82A}">
                    <a16:rowId xmlns:a16="http://schemas.microsoft.com/office/drawing/2014/main" val="1106971390"/>
                  </a:ext>
                </a:extLst>
              </a:tr>
              <a:tr h="216000">
                <a:tc>
                  <a:txBody>
                    <a:bodyPr/>
                    <a:lstStyle/>
                    <a:p>
                      <a:pPr algn="ctr"/>
                      <a:r>
                        <a:rPr lang="de-DE" sz="1400" dirty="0">
                          <a:solidFill>
                            <a:srgbClr val="000000"/>
                          </a:solidFill>
                          <a:effectLst/>
                        </a:rPr>
                        <a:t>CP-221187</a:t>
                      </a:r>
                      <a:endParaRPr lang="de-DE" sz="1400" dirty="0">
                        <a:effectLst/>
                      </a:endParaRPr>
                    </a:p>
                  </a:txBody>
                  <a:tcPr anchor="ctr"/>
                </a:tc>
                <a:tc>
                  <a:txBody>
                    <a:bodyPr/>
                    <a:lstStyle/>
                    <a:p>
                      <a:pPr algn="ctr"/>
                      <a:r>
                        <a:rPr lang="de-DE" sz="1400" dirty="0">
                          <a:effectLst/>
                        </a:rPr>
                        <a:t>WI </a:t>
                      </a:r>
                      <a:r>
                        <a:rPr lang="de-DE" sz="1400" dirty="0" err="1">
                          <a:effectLst/>
                        </a:rPr>
                        <a:t>exception</a:t>
                      </a:r>
                      <a:r>
                        <a:rPr lang="de-DE" sz="1400" dirty="0">
                          <a:effectLst/>
                        </a:rPr>
                        <a:t> </a:t>
                      </a:r>
                      <a:r>
                        <a:rPr lang="de-DE" sz="1400" dirty="0" err="1">
                          <a:effectLst/>
                        </a:rPr>
                        <a:t>request</a:t>
                      </a:r>
                      <a:endParaRPr lang="de-DE" sz="1400" dirty="0">
                        <a:effectLst/>
                      </a:endParaRPr>
                    </a:p>
                  </a:txBody>
                  <a:tcPr anchor="ctr"/>
                </a:tc>
                <a:tc>
                  <a:txBody>
                    <a:bodyPr/>
                    <a:lstStyle/>
                    <a:p>
                      <a:pPr algn="l"/>
                      <a:r>
                        <a:rPr lang="en-US" sz="1400" dirty="0">
                          <a:effectLst/>
                        </a:rPr>
                        <a:t>Rel-17 Work Item Exception for CT aspects of proximity based services in 5GS</a:t>
                      </a:r>
                    </a:p>
                  </a:txBody>
                  <a:tcPr marL="95250" marR="190500" anchor="ctr"/>
                </a:tc>
                <a:extLst>
                  <a:ext uri="{0D108BD9-81ED-4DB2-BD59-A6C34878D82A}">
                    <a16:rowId xmlns:a16="http://schemas.microsoft.com/office/drawing/2014/main" val="821652312"/>
                  </a:ext>
                </a:extLst>
              </a:tr>
              <a:tr h="216000">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Company</a:t>
                      </a:r>
                      <a:r>
                        <a:rPr lang="de-DE" sz="1600" b="0" u="none" baseline="0" dirty="0">
                          <a:solidFill>
                            <a:schemeClr val="tx1"/>
                          </a:solidFill>
                          <a:effectLst/>
                          <a:latin typeface="+mn-lt"/>
                          <a:ea typeface="Times New Roman" panose="02020603050405020304" pitchFamily="18" charset="0"/>
                          <a:cs typeface="Times New Roman" panose="02020603050405020304" pitchFamily="18" charset="0"/>
                        </a:rPr>
                        <a:t> </a:t>
                      </a:r>
                      <a:r>
                        <a:rPr lang="de-DE" sz="1600" b="0" u="none" baseline="0" dirty="0" err="1">
                          <a:solidFill>
                            <a:schemeClr val="tx1"/>
                          </a:solidFill>
                          <a:effectLst/>
                          <a:latin typeface="+mn-lt"/>
                          <a:ea typeface="Times New Roman" panose="02020603050405020304" pitchFamily="18" charset="0"/>
                          <a:cs typeface="Times New Roman" panose="02020603050405020304" pitchFamily="18" charset="0"/>
                        </a:rPr>
                        <a:t>contributions</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ctr"/>
                      <a:endParaRPr lang="de-DE" sz="1400">
                        <a:effectLst/>
                      </a:endParaRPr>
                    </a:p>
                  </a:txBody>
                  <a:tcPr anchor="ctr"/>
                </a:tc>
                <a:tc>
                  <a:txBody>
                    <a:bodyPr/>
                    <a:lstStyle/>
                    <a:p>
                      <a:pPr algn="l"/>
                      <a:endParaRPr lang="en-US" sz="1400" dirty="0">
                        <a:effectLst/>
                      </a:endParaRPr>
                    </a:p>
                  </a:txBody>
                  <a:tcPr marL="95250" marR="190500" anchor="ctr"/>
                </a:tc>
                <a:extLst>
                  <a:ext uri="{0D108BD9-81ED-4DB2-BD59-A6C34878D82A}">
                    <a16:rowId xmlns:a16="http://schemas.microsoft.com/office/drawing/2014/main" val="3749528180"/>
                  </a:ext>
                </a:extLst>
              </a:tr>
              <a:tr h="216000">
                <a:tc>
                  <a:txBody>
                    <a:bodyPr/>
                    <a:lstStyle/>
                    <a:p>
                      <a:pPr algn="ctr">
                        <a:spcAft>
                          <a:spcPts val="0"/>
                        </a:spcAft>
                      </a:pPr>
                      <a:r>
                        <a:rPr lang="en-GB" sz="1400" kern="1200" dirty="0">
                          <a:solidFill>
                            <a:srgbClr val="000000"/>
                          </a:solidFill>
                          <a:effectLst/>
                          <a:latin typeface="+mn-lt"/>
                          <a:ea typeface="+mn-ea"/>
                          <a:cs typeface="+mn-cs"/>
                        </a:rPr>
                        <a:t>CP-221112</a:t>
                      </a:r>
                      <a:endParaRPr lang="de-DE" sz="1400" kern="1200" dirty="0">
                        <a:solidFill>
                          <a:srgbClr val="000000"/>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WI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request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Huawei</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p>
                  </a:txBody>
                  <a:tcPr anchor="ctr"/>
                </a:tc>
                <a:tc>
                  <a:txBody>
                    <a:bodyPr/>
                    <a:lstStyle/>
                    <a:p>
                      <a:pPr>
                        <a:spcAft>
                          <a:spcPts val="0"/>
                        </a:spcAft>
                      </a:pPr>
                      <a:r>
                        <a:rPr lang="en-GB" sz="1400" kern="1200" dirty="0">
                          <a:solidFill>
                            <a:schemeClr val="dk1"/>
                          </a:solidFill>
                          <a:effectLst/>
                          <a:latin typeface="+mn-lt"/>
                          <a:ea typeface="+mn-ea"/>
                          <a:cs typeface="+mn-cs"/>
                        </a:rPr>
                        <a:t>Rel-17 Work Item Exception for </a:t>
                      </a:r>
                      <a:r>
                        <a:rPr lang="en-US" sz="1400" kern="1200" dirty="0">
                          <a:solidFill>
                            <a:schemeClr val="dk1"/>
                          </a:solidFill>
                          <a:effectLst/>
                          <a:latin typeface="+mn-lt"/>
                          <a:ea typeface="+mn-ea"/>
                          <a:cs typeface="+mn-cs"/>
                        </a:rPr>
                        <a:t>CT aspects of the architectural enhancements for 5G multicast-broadcast services (5MBS)</a:t>
                      </a:r>
                      <a:endParaRPr lang="de-DE" sz="1400" kern="1200" dirty="0">
                        <a:solidFill>
                          <a:schemeClr val="dk1"/>
                        </a:solidFill>
                        <a:effectLst/>
                        <a:latin typeface="+mn-lt"/>
                        <a:ea typeface="+mn-ea"/>
                        <a:cs typeface="+mn-cs"/>
                      </a:endParaRPr>
                    </a:p>
                  </a:txBody>
                  <a:tcPr marL="95250" marR="190500" anchor="ctr"/>
                </a:tc>
                <a:extLst>
                  <a:ext uri="{0D108BD9-81ED-4DB2-BD59-A6C34878D82A}">
                    <a16:rowId xmlns:a16="http://schemas.microsoft.com/office/drawing/2014/main" val="3693091395"/>
                  </a:ext>
                </a:extLst>
              </a:tr>
              <a:tr h="216000">
                <a:tc>
                  <a:txBody>
                    <a:bodyPr/>
                    <a:lstStyle/>
                    <a:p>
                      <a:pPr algn="ctr">
                        <a:spcAft>
                          <a:spcPts val="0"/>
                        </a:spcAft>
                      </a:pPr>
                      <a:r>
                        <a:rPr lang="en-GB" sz="1400" kern="1200" dirty="0">
                          <a:solidFill>
                            <a:srgbClr val="000000"/>
                          </a:solidFill>
                          <a:effectLst/>
                          <a:latin typeface="+mn-lt"/>
                          <a:ea typeface="+mn-ea"/>
                          <a:cs typeface="+mn-cs"/>
                        </a:rPr>
                        <a:t>CP-221089</a:t>
                      </a:r>
                      <a:endParaRPr lang="de-DE" sz="1400" kern="1200" dirty="0">
                        <a:solidFill>
                          <a:srgbClr val="000000"/>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WI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request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Quakcomm</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p>
                  </a:txBody>
                  <a:tcPr anchor="ctr"/>
                </a:tc>
                <a:tc>
                  <a:txBody>
                    <a:bodyPr/>
                    <a:lstStyle/>
                    <a:p>
                      <a:pPr>
                        <a:spcAft>
                          <a:spcPts val="0"/>
                        </a:spcAft>
                      </a:pPr>
                      <a:r>
                        <a:rPr lang="en-GB" sz="1400" kern="1200" dirty="0">
                          <a:solidFill>
                            <a:schemeClr val="dk1"/>
                          </a:solidFill>
                          <a:effectLst/>
                          <a:latin typeface="+mn-lt"/>
                          <a:ea typeface="+mn-ea"/>
                          <a:cs typeface="+mn-cs"/>
                        </a:rPr>
                        <a:t>Rel-17 Work Item Exception for </a:t>
                      </a:r>
                      <a:r>
                        <a:rPr lang="en-US" sz="1400" kern="1200" dirty="0">
                          <a:solidFill>
                            <a:schemeClr val="dk1"/>
                          </a:solidFill>
                          <a:effectLst/>
                          <a:latin typeface="+mn-lt"/>
                          <a:ea typeface="+mn-ea"/>
                          <a:cs typeface="+mn-cs"/>
                        </a:rPr>
                        <a:t>CT aspects of 5GC architecture for satellite </a:t>
                      </a:r>
                      <a:r>
                        <a:rPr lang="en-US" sz="1400" kern="1200">
                          <a:solidFill>
                            <a:schemeClr val="dk1"/>
                          </a:solidFill>
                          <a:effectLst/>
                          <a:latin typeface="+mn-lt"/>
                          <a:ea typeface="+mn-ea"/>
                          <a:cs typeface="+mn-cs"/>
                        </a:rPr>
                        <a:t>networks (</a:t>
                      </a:r>
                      <a:r>
                        <a:rPr lang="en-GB" sz="1400" kern="1200">
                          <a:solidFill>
                            <a:schemeClr val="dk1"/>
                          </a:solidFill>
                          <a:effectLst/>
                          <a:latin typeface="+mn-lt"/>
                          <a:ea typeface="+mn-ea"/>
                          <a:cs typeface="+mn-cs"/>
                        </a:rPr>
                        <a:t>5GSAT_ARCH-CT</a:t>
                      </a:r>
                      <a:r>
                        <a:rPr lang="en-GB" sz="1400" kern="1200" dirty="0">
                          <a:solidFill>
                            <a:schemeClr val="dk1"/>
                          </a:solidFill>
                          <a:effectLst/>
                          <a:latin typeface="+mn-lt"/>
                          <a:ea typeface="+mn-ea"/>
                          <a:cs typeface="+mn-cs"/>
                        </a:rPr>
                        <a:t>)</a:t>
                      </a:r>
                      <a:endParaRPr lang="de-DE" sz="14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3262336949"/>
                  </a:ext>
                </a:extLst>
              </a:tr>
              <a:tr h="216000">
                <a:tc>
                  <a:txBody>
                    <a:bodyPr/>
                    <a:lstStyle/>
                    <a:p>
                      <a:pPr algn="ctr">
                        <a:spcAft>
                          <a:spcPts val="0"/>
                        </a:spcAft>
                      </a:pPr>
                      <a:r>
                        <a:rPr lang="de-DE" sz="1400" kern="1200" dirty="0">
                          <a:solidFill>
                            <a:srgbClr val="000000"/>
                          </a:solidFill>
                          <a:effectLst/>
                          <a:latin typeface="+mn-lt"/>
                          <a:ea typeface="+mn-ea"/>
                          <a:cs typeface="+mn-cs"/>
                        </a:rPr>
                        <a:t>CP-221110</a:t>
                      </a: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WI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request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MediaTek</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p>
                  </a:txBody>
                  <a:tcPr anchor="ctr"/>
                </a:tc>
                <a:tc>
                  <a:txBody>
                    <a:bodyPr/>
                    <a:lstStyle/>
                    <a:p>
                      <a:pPr>
                        <a:spcAft>
                          <a:spcPts val="0"/>
                        </a:spcAft>
                      </a:pPr>
                      <a:r>
                        <a:rPr lang="de-DE" sz="1400" kern="1200" dirty="0">
                          <a:solidFill>
                            <a:schemeClr val="dk1"/>
                          </a:solidFill>
                          <a:effectLst/>
                          <a:latin typeface="+mn-lt"/>
                          <a:ea typeface="+mn-ea"/>
                          <a:cs typeface="+mn-cs"/>
                        </a:rPr>
                        <a:t>Rel-17 Work Item </a:t>
                      </a:r>
                      <a:r>
                        <a:rPr lang="de-DE" sz="1400" kern="1200" dirty="0" err="1">
                          <a:solidFill>
                            <a:schemeClr val="dk1"/>
                          </a:solidFill>
                          <a:effectLst/>
                          <a:latin typeface="+mn-lt"/>
                          <a:ea typeface="+mn-ea"/>
                          <a:cs typeface="+mn-cs"/>
                        </a:rPr>
                        <a:t>Exception</a:t>
                      </a:r>
                      <a:r>
                        <a:rPr lang="de-DE" sz="1400" kern="1200" dirty="0">
                          <a:solidFill>
                            <a:schemeClr val="dk1"/>
                          </a:solidFill>
                          <a:effectLst/>
                          <a:latin typeface="+mn-lt"/>
                          <a:ea typeface="+mn-ea"/>
                          <a:cs typeface="+mn-cs"/>
                        </a:rPr>
                        <a:t> </a:t>
                      </a:r>
                      <a:r>
                        <a:rPr lang="de-DE" sz="1400" kern="1200" dirty="0" err="1">
                          <a:solidFill>
                            <a:schemeClr val="dk1"/>
                          </a:solidFill>
                          <a:effectLst/>
                          <a:latin typeface="+mn-lt"/>
                          <a:ea typeface="+mn-ea"/>
                          <a:cs typeface="+mn-cs"/>
                        </a:rPr>
                        <a:t>for</a:t>
                      </a:r>
                      <a:r>
                        <a:rPr lang="de-DE" sz="1400" kern="1200" dirty="0">
                          <a:solidFill>
                            <a:schemeClr val="dk1"/>
                          </a:solidFill>
                          <a:effectLst/>
                          <a:latin typeface="+mn-lt"/>
                          <a:ea typeface="+mn-ea"/>
                          <a:cs typeface="+mn-cs"/>
                        </a:rPr>
                        <a:t> </a:t>
                      </a:r>
                      <a:r>
                        <a:rPr lang="en-GB" sz="1400" kern="1200" dirty="0">
                          <a:solidFill>
                            <a:schemeClr val="dk1"/>
                          </a:solidFill>
                          <a:effectLst/>
                          <a:latin typeface="+mn-lt"/>
                          <a:ea typeface="+mn-ea"/>
                          <a:cs typeface="+mn-cs"/>
                        </a:rPr>
                        <a:t>CT aspects of NB-</a:t>
                      </a:r>
                      <a:r>
                        <a:rPr lang="en-GB" sz="1400" kern="1200" dirty="0" err="1">
                          <a:solidFill>
                            <a:schemeClr val="dk1"/>
                          </a:solidFill>
                          <a:effectLst/>
                          <a:latin typeface="+mn-lt"/>
                          <a:ea typeface="+mn-ea"/>
                          <a:cs typeface="+mn-cs"/>
                        </a:rPr>
                        <a:t>IoT</a:t>
                      </a:r>
                      <a:r>
                        <a:rPr lang="en-GB" sz="1400" kern="1200" dirty="0">
                          <a:solidFill>
                            <a:schemeClr val="dk1"/>
                          </a:solidFill>
                          <a:effectLst/>
                          <a:latin typeface="+mn-lt"/>
                          <a:ea typeface="+mn-ea"/>
                          <a:cs typeface="+mn-cs"/>
                        </a:rPr>
                        <a:t>/</a:t>
                      </a:r>
                      <a:r>
                        <a:rPr lang="en-GB" sz="1400" kern="1200" dirty="0" err="1">
                          <a:solidFill>
                            <a:schemeClr val="dk1"/>
                          </a:solidFill>
                          <a:effectLst/>
                          <a:latin typeface="+mn-lt"/>
                          <a:ea typeface="+mn-ea"/>
                          <a:cs typeface="+mn-cs"/>
                        </a:rPr>
                        <a:t>eMTC</a:t>
                      </a:r>
                      <a:r>
                        <a:rPr lang="en-GB" sz="1400" kern="1200" dirty="0">
                          <a:solidFill>
                            <a:schemeClr val="dk1"/>
                          </a:solidFill>
                          <a:effectLst/>
                          <a:latin typeface="+mn-lt"/>
                          <a:ea typeface="+mn-ea"/>
                          <a:cs typeface="+mn-cs"/>
                        </a:rPr>
                        <a:t> Non-Terrestrial Networks in EPS (</a:t>
                      </a:r>
                      <a:r>
                        <a:rPr lang="en-GB" sz="1400" kern="1200" dirty="0" err="1">
                          <a:solidFill>
                            <a:schemeClr val="dk1"/>
                          </a:solidFill>
                          <a:effectLst/>
                          <a:latin typeface="+mn-lt"/>
                          <a:ea typeface="+mn-ea"/>
                          <a:cs typeface="+mn-cs"/>
                        </a:rPr>
                        <a:t>IoT_SAT_ARCH_EPS</a:t>
                      </a:r>
                      <a:r>
                        <a:rPr lang="en-GB" sz="1400" kern="1200" dirty="0">
                          <a:solidFill>
                            <a:schemeClr val="dk1"/>
                          </a:solidFill>
                          <a:effectLst/>
                          <a:latin typeface="+mn-lt"/>
                          <a:ea typeface="+mn-ea"/>
                          <a:cs typeface="+mn-cs"/>
                        </a:rPr>
                        <a:t>)</a:t>
                      </a:r>
                      <a:endParaRPr lang="de-DE" sz="14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696683479"/>
                  </a:ext>
                </a:extLst>
              </a:tr>
            </a:tbl>
          </a:graphicData>
        </a:graphic>
      </p:graphicFrame>
    </p:spTree>
    <p:extLst>
      <p:ext uri="{BB962C8B-B14F-4D97-AF65-F5344CB8AC3E}">
        <p14:creationId xmlns:p14="http://schemas.microsoft.com/office/powerpoint/2010/main" val="266172324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Chairman</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CT6#111-e</a:t>
            </a:r>
          </a:p>
          <a:p>
            <a:pPr lvl="3"/>
            <a:r>
              <a:rPr lang="en-US" altLang="fr-FR" dirty="0"/>
              <a:t>(17 – 20 May 2022)</a:t>
            </a:r>
          </a:p>
        </p:txBody>
      </p:sp>
      <p:sp>
        <p:nvSpPr>
          <p:cNvPr id="5124" name="Espace réservé du contenu 3"/>
          <p:cNvSpPr txBox="1">
            <a:spLocks/>
          </p:cNvSpPr>
          <p:nvPr/>
        </p:nvSpPr>
        <p:spPr bwMode="auto">
          <a:xfrm>
            <a:off x="6593702" y="1825626"/>
            <a:ext cx="4488230"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CT6#112-e</a:t>
            </a:r>
          </a:p>
          <a:p>
            <a:pPr lvl="3"/>
            <a:r>
              <a:rPr lang="en-US" altLang="fr-FR" dirty="0"/>
              <a:t>(23 – 26 August 2022)</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25625"/>
            <a:ext cx="5915025" cy="4351338"/>
          </a:xfrm>
        </p:spPr>
        <p:txBody>
          <a:bodyPr>
            <a:normAutofit fontScale="92500" lnSpcReduction="20000"/>
          </a:bodyPr>
          <a:lstStyle/>
          <a:p>
            <a:r>
              <a:rPr lang="en-US" dirty="0"/>
              <a:t>Number of handled documents</a:t>
            </a:r>
          </a:p>
          <a:p>
            <a:pPr lvl="1"/>
            <a:r>
              <a:rPr lang="en-US" dirty="0"/>
              <a:t>108</a:t>
            </a:r>
          </a:p>
          <a:p>
            <a:pPr marL="457200" lvl="1" indent="0">
              <a:buNone/>
            </a:pPr>
            <a:r>
              <a:rPr lang="en-US" dirty="0"/>
              <a:t>Agreed CRs </a:t>
            </a:r>
          </a:p>
          <a:p>
            <a:pPr lvl="1"/>
            <a:r>
              <a:rPr lang="en-US" dirty="0"/>
              <a:t>23</a:t>
            </a:r>
          </a:p>
          <a:p>
            <a:pPr lvl="1"/>
            <a:r>
              <a:rPr lang="en-US" dirty="0"/>
              <a:t>Cat A(1)/B (5)/C (2)/F (10)/D (5) </a:t>
            </a:r>
          </a:p>
          <a:p>
            <a:pPr lvl="1"/>
            <a:r>
              <a:rPr lang="en-US" dirty="0"/>
              <a:t>Rel-15(3) / Rel-16(9) / Rel-17(11)</a:t>
            </a:r>
          </a:p>
          <a:p>
            <a:pPr lvl="1"/>
            <a:r>
              <a:rPr lang="en-US" dirty="0"/>
              <a:t>Postponed: </a:t>
            </a:r>
          </a:p>
          <a:p>
            <a:pPr lvl="2"/>
            <a:r>
              <a:rPr lang="en-US" dirty="0"/>
              <a:t>one</a:t>
            </a:r>
            <a:r>
              <a:rPr lang="en-GB" dirty="0"/>
              <a:t> CR for Test Cases to cover USIM with non-IMSI SUPI Type</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a:t>CT6#111-e: 76 registered, 59 attended</a:t>
            </a:r>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a:p>
            <a:pPr lvl="1"/>
            <a:r>
              <a:rPr lang="en-GB" dirty="0"/>
              <a:t>LS to CT1 and SA2 on location information for the Satellite NG-RAN has been postponed, as several other unclear issues need to be included.</a:t>
            </a:r>
            <a:endParaRPr lang="en-US" altLang="fr-FR" sz="2000"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Revised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448623698"/>
              </p:ext>
            </p:extLst>
          </p:nvPr>
        </p:nvGraphicFramePr>
        <p:xfrm>
          <a:off x="209550" y="2282825"/>
          <a:ext cx="11742738" cy="244256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C6-220267</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Revised WID on CT aspects of Architecture Enhancement for NR Reduced Capability Devices</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en-GB" sz="1200" kern="1200" dirty="0">
                          <a:solidFill>
                            <a:schemeClr val="tx1"/>
                          </a:solidFill>
                          <a:effectLst/>
                          <a:latin typeface="+mn-lt"/>
                          <a:ea typeface="+mn-ea"/>
                          <a:cs typeface="Arial" panose="020B0604020202020204" pitchFamily="34" charset="0"/>
                        </a:rPr>
                        <a:t>Potential update of the PLMN selection to support NR </a:t>
                      </a:r>
                      <a:r>
                        <a:rPr lang="en-GB" sz="1200" kern="1200" dirty="0" err="1">
                          <a:solidFill>
                            <a:schemeClr val="tx1"/>
                          </a:solidFill>
                          <a:effectLst/>
                          <a:latin typeface="+mn-lt"/>
                          <a:ea typeface="+mn-ea"/>
                          <a:cs typeface="Arial" panose="020B0604020202020204" pitchFamily="34" charset="0"/>
                        </a:rPr>
                        <a:t>RedCap</a:t>
                      </a:r>
                      <a:r>
                        <a:rPr lang="en-GB" sz="1200" kern="1200" dirty="0">
                          <a:solidFill>
                            <a:schemeClr val="tx1"/>
                          </a:solidFill>
                          <a:effectLst/>
                          <a:latin typeface="+mn-lt"/>
                          <a:ea typeface="+mn-ea"/>
                          <a:cs typeface="Arial" panose="020B0604020202020204" pitchFamily="34" charset="0"/>
                        </a:rPr>
                        <a:t> devices.</a:t>
                      </a:r>
                      <a:endParaRPr lang="de-DE" sz="1200" kern="1200" dirty="0">
                        <a:solidFill>
                          <a:schemeClr val="tx1"/>
                        </a:solidFill>
                        <a:effectLst/>
                        <a:latin typeface="+mn-lt"/>
                        <a:ea typeface="+mn-ea"/>
                        <a:cs typeface="Arial" panose="020B0604020202020204" pitchFamily="34" charset="0"/>
                      </a:endParaRPr>
                    </a:p>
                    <a:p>
                      <a:pPr marL="285750" lvl="0" indent="-285750" hangingPunct="0">
                        <a:buFont typeface="Arial" panose="020B0604020202020204" pitchFamily="34" charset="0"/>
                        <a:buChar char="•"/>
                      </a:pPr>
                      <a:r>
                        <a:rPr lang="en-GB" sz="1200" kern="1200" dirty="0">
                          <a:solidFill>
                            <a:schemeClr val="tx1"/>
                          </a:solidFill>
                          <a:effectLst/>
                          <a:latin typeface="+mn-lt"/>
                          <a:ea typeface="+mn-ea"/>
                          <a:cs typeface="Arial" panose="020B0604020202020204" pitchFamily="34" charset="0"/>
                        </a:rPr>
                        <a:t>Potential update of related </a:t>
                      </a:r>
                      <a:r>
                        <a:rPr lang="en-GB" sz="1200" kern="1200" dirty="0" err="1">
                          <a:solidFill>
                            <a:schemeClr val="tx1"/>
                          </a:solidFill>
                          <a:effectLst/>
                          <a:latin typeface="+mn-lt"/>
                          <a:ea typeface="+mn-ea"/>
                          <a:cs typeface="Arial" panose="020B0604020202020204" pitchFamily="34" charset="0"/>
                        </a:rPr>
                        <a:t>eDRX</a:t>
                      </a:r>
                      <a:r>
                        <a:rPr lang="en-GB" sz="1200" kern="1200" dirty="0">
                          <a:solidFill>
                            <a:schemeClr val="tx1"/>
                          </a:solidFill>
                          <a:effectLst/>
                          <a:latin typeface="+mn-lt"/>
                          <a:ea typeface="+mn-ea"/>
                          <a:cs typeface="Arial" panose="020B0604020202020204" pitchFamily="34" charset="0"/>
                        </a:rPr>
                        <a:t> parameters and UE configuration parameters.</a:t>
                      </a:r>
                      <a:endParaRPr lang="de-DE" sz="1200" kern="1200" dirty="0">
                        <a:solidFill>
                          <a:schemeClr val="tx1"/>
                        </a:solidFill>
                        <a:effectLst/>
                        <a:latin typeface="+mn-lt"/>
                        <a:ea typeface="+mn-ea"/>
                        <a:cs typeface="Arial" panose="020B0604020202020204" pitchFamily="34" charset="0"/>
                      </a:endParaRPr>
                    </a:p>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C6-220291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b="0" u="none" kern="1200" dirty="0">
                          <a:solidFill>
                            <a:schemeClr val="tx1"/>
                          </a:solidFill>
                          <a:effectLst/>
                          <a:latin typeface="+mn-lt"/>
                          <a:ea typeface="Times New Roman" panose="02020603050405020304" pitchFamily="18" charset="0"/>
                          <a:cs typeface="Arial" panose="020B0604020202020204" pitchFamily="34" charset="0"/>
                        </a:rPr>
                        <a:t>Revised WID on CT aspects of proximity based services in 5GS</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en-US" sz="1200" kern="1200" dirty="0">
                          <a:solidFill>
                            <a:schemeClr val="tx1"/>
                          </a:solidFill>
                          <a:effectLst/>
                          <a:latin typeface="+mn-lt"/>
                          <a:ea typeface="+mn-ea"/>
                          <a:cs typeface="Arial" panose="020B0604020202020204" pitchFamily="34" charset="0"/>
                        </a:rPr>
                        <a:t>support of proximity based services in 5GS by means of using the USIM.</a:t>
                      </a: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buFont typeface="Arial" panose="020B0604020202020204" pitchFamily="34" charset="0"/>
                        <a:buChar char="•"/>
                      </a:pP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2900047507"/>
              </p:ext>
            </p:extLst>
          </p:nvPr>
        </p:nvGraphicFramePr>
        <p:xfrm>
          <a:off x="209550" y="1917065"/>
          <a:ext cx="11742738" cy="4257561"/>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CP-221084</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b="0" u="none" kern="1200" dirty="0">
                          <a:solidFill>
                            <a:schemeClr val="tx1"/>
                          </a:solidFill>
                          <a:effectLst/>
                          <a:latin typeface="+mn-lt"/>
                          <a:ea typeface="Times New Roman" panose="02020603050405020304" pitchFamily="18" charset="0"/>
                          <a:cs typeface="Arial" panose="020B0604020202020204" pitchFamily="34" charset="0"/>
                        </a:rPr>
                        <a:t>Revised WID on CT aspects of the architectural enhancements for 5G multicast-broadcast services</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buFont typeface="Arial" panose="020B0604020202020204" pitchFamily="34" charset="0"/>
                        <a:buChar char="•"/>
                      </a:pPr>
                      <a:r>
                        <a:rPr lang="en-US" sz="1200" kern="1200" dirty="0">
                          <a:solidFill>
                            <a:schemeClr val="tx1"/>
                          </a:solidFill>
                          <a:effectLst/>
                          <a:latin typeface="+mn-lt"/>
                          <a:ea typeface="+mn-ea"/>
                          <a:cs typeface="+mn-cs"/>
                        </a:rPr>
                        <a:t>Adding UE pre-configuration for broadcast service in the USIM</a:t>
                      </a:r>
                    </a:p>
                    <a:p>
                      <a:pPr marL="28575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New for CT6</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CP-221184</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(C6-220253)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WID on UE Conformance Test Aspects - CT6 aspects of 5G System (Rel16)</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r>
                        <a:rPr lang="en-GB" sz="1200" kern="1200" dirty="0">
                          <a:solidFill>
                            <a:schemeClr val="tx1"/>
                          </a:solidFill>
                          <a:effectLst/>
                          <a:latin typeface="+mn-lt"/>
                          <a:ea typeface="+mn-ea"/>
                          <a:cs typeface="+mn-cs"/>
                        </a:rPr>
                        <a:t>The technical objective of this work item is to provide ME conformance test specifications for 5G-NR requirements in Rel-16</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CP-221185</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(C6-220287)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SID on GBA_U Based APIs</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The objective of this study item is to define USIM APIs for GBA_U to standardize the use method of other applications consistent with the above justification:</a:t>
                      </a:r>
                    </a:p>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     Enable other applications to use these API calls for </a:t>
                      </a:r>
                      <a:r>
                        <a:rPr lang="en-US" sz="1200" kern="1200" dirty="0" err="1">
                          <a:solidFill>
                            <a:schemeClr val="tx1"/>
                          </a:solidFill>
                          <a:effectLst/>
                          <a:latin typeface="+mn-lt"/>
                          <a:ea typeface="+mn-ea"/>
                          <a:cs typeface="+mn-cs"/>
                        </a:rPr>
                        <a:t>Ks_int_NAF</a:t>
                      </a:r>
                      <a:r>
                        <a:rPr lang="en-US" sz="1200" kern="1200" dirty="0">
                          <a:solidFill>
                            <a:schemeClr val="tx1"/>
                          </a:solidFill>
                          <a:effectLst/>
                          <a:latin typeface="+mn-lt"/>
                          <a:ea typeface="+mn-ea"/>
                          <a:cs typeface="+mn-cs"/>
                        </a:rPr>
                        <a:t>(or the key distributed from it) to secure their business procedures;</a:t>
                      </a:r>
                    </a:p>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    Standardize how these keys are distributed and used, etc.</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CP-221186</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(C6-220307)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Study on new UICC application for NSSA</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200" kern="1200" dirty="0">
                          <a:solidFill>
                            <a:schemeClr val="tx1"/>
                          </a:solidFill>
                          <a:effectLst/>
                          <a:latin typeface="+mn-lt"/>
                          <a:ea typeface="+mn-ea"/>
                          <a:cs typeface="+mn-cs"/>
                        </a:rPr>
                        <a:t>The aim of this work is to study the aspects for any potential enhancements on the UICC to be developed by CT6 based on the outcome of 3GPP TS 33.501. For each of the objectives in the scope of the CT6 study, the UICC aspects that are to be covered in this study are as follows:</a:t>
                      </a:r>
                      <a:endParaRPr lang="de-DE" sz="1200" kern="1200" dirty="0">
                        <a:solidFill>
                          <a:schemeClr val="tx1"/>
                        </a:solidFill>
                        <a:effectLst/>
                        <a:latin typeface="+mn-lt"/>
                        <a:ea typeface="+mn-ea"/>
                        <a:cs typeface="+mn-cs"/>
                      </a:endParaRPr>
                    </a:p>
                    <a:p>
                      <a:pPr lvl="0" hangingPunct="0"/>
                      <a:r>
                        <a:rPr lang="en-US" sz="1200" kern="1200" dirty="0">
                          <a:solidFill>
                            <a:schemeClr val="tx1"/>
                          </a:solidFill>
                          <a:effectLst/>
                          <a:latin typeface="+mn-lt"/>
                          <a:ea typeface="+mn-ea"/>
                          <a:cs typeface="+mn-cs"/>
                        </a:rPr>
                        <a:t>Enhancements to support network slice-specific authentication and authorization from the UICC</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313486215"/>
              </p:ext>
            </p:extLst>
          </p:nvPr>
        </p:nvGraphicFramePr>
        <p:xfrm>
          <a:off x="662530" y="1855068"/>
          <a:ext cx="10691270" cy="3726470"/>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60%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97%</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31528">
                <a:tc>
                  <a:txBody>
                    <a:bodyPr/>
                    <a:lstStyle/>
                    <a:p>
                      <a:pPr algn="ctr" fontAlgn="t"/>
                      <a:r>
                        <a:rPr lang="en-US" sz="900" kern="1200" dirty="0">
                          <a:solidFill>
                            <a:srgbClr val="00B0F0"/>
                          </a:solidFill>
                          <a:effectLst/>
                          <a:latin typeface="Arial" panose="020B0604020202020204" pitchFamily="34" charset="0"/>
                          <a:ea typeface="Calibri" panose="020F0502020204030204" pitchFamily="34" charset="0"/>
                          <a:cs typeface="Arial" panose="020B0604020202020204" pitchFamily="34" charset="0"/>
                        </a:rPr>
                        <a:t>910002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US"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CT aspects of the architectural enhancements for 5G multicast-broadcast services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5MBS</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rgbClr val="2A6EA8"/>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06/22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endParaRPr lang="en-GB"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en-US" sz="900" b="0" i="1" kern="1200" dirty="0">
                        <a:solidFill>
                          <a:schemeClr val="tx1"/>
                        </a:solidFill>
                        <a:effectLst/>
                        <a:latin typeface="Arial" panose="020B0604020202020204" pitchFamily="34" charset="0"/>
                        <a:ea typeface="Times New Roman"/>
                        <a:cs typeface="Arial" panose="020B0604020202020204" pitchFamily="34"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16143923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159461225"/>
              </p:ext>
            </p:extLst>
          </p:nvPr>
        </p:nvGraphicFramePr>
        <p:xfrm>
          <a:off x="662530" y="1855068"/>
          <a:ext cx="10691270" cy="1006395"/>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1889">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960003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WID on UE Conformance Test Aspects - CT6 aspects of 5G System (Rel16)</a:t>
                      </a: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UEConTest_R16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accent1">
                              <a:lumMod val="75000"/>
                            </a:schemeClr>
                          </a:solidFill>
                          <a:effectLst/>
                          <a:latin typeface="Arial" panose="020B0604020202020204" pitchFamily="34" charset="0"/>
                          <a:ea typeface="Times New Roman"/>
                          <a:cs typeface="Arial" panose="020B0604020202020204" pitchFamily="34" charset="0"/>
                        </a:rPr>
                        <a:t>CP-221184</a:t>
                      </a:r>
                    </a:p>
                  </a:txBody>
                  <a:tcPr marL="44447" marR="44447" marT="0"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960004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New SID on GBA_U Based APIs</a:t>
                      </a:r>
                      <a:endPar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FS_GBA_U_API</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03/23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endPar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accent1">
                              <a:lumMod val="75000"/>
                            </a:schemeClr>
                          </a:solidFill>
                          <a:effectLst/>
                          <a:latin typeface="Arial" panose="020B0604020202020204" pitchFamily="34" charset="0"/>
                          <a:ea typeface="Times New Roman"/>
                          <a:cs typeface="Arial" panose="020B0604020202020204" pitchFamily="34" charset="0"/>
                        </a:rPr>
                        <a:t>CP-2201185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31528">
                <a:tc>
                  <a:txBody>
                    <a:bodyPr/>
                    <a:lstStyle/>
                    <a:p>
                      <a:pPr algn="ctr" fontAlgn="t"/>
                      <a:r>
                        <a:rPr lang="en-US" sz="900" kern="120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960005</a:t>
                      </a:r>
                      <a:endPar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Study on new UICC application for NSSAA</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err="1">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FS_NS_Slice</a:t>
                      </a:r>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-USIM</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endPar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accent1">
                              <a:lumMod val="75000"/>
                            </a:schemeClr>
                          </a:solidFill>
                          <a:effectLst/>
                          <a:latin typeface="Arial" panose="020B0604020202020204" pitchFamily="34" charset="0"/>
                          <a:ea typeface="Times New Roman"/>
                          <a:cs typeface="Arial" panose="020B0604020202020204" pitchFamily="34" charset="0"/>
                        </a:rPr>
                        <a:t>CP-2201186</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161439236"/>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552239995"/>
              </p:ext>
            </p:extLst>
          </p:nvPr>
        </p:nvGraphicFramePr>
        <p:xfrm>
          <a:off x="224631" y="2288981"/>
          <a:ext cx="11742738" cy="3573199"/>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CP-221112</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dirty="0">
                          <a:effectLst/>
                        </a:rPr>
                        <a:t>Rel-17 Work Item Exception for </a:t>
                      </a:r>
                      <a:r>
                        <a:rPr lang="en-US" sz="1600" dirty="0">
                          <a:effectLst/>
                        </a:rPr>
                        <a:t>CT aspects of the architectural enhancements for 5G multicast-broadcast services</a:t>
                      </a:r>
                    </a:p>
                    <a:p>
                      <a:pPr>
                        <a:spcAft>
                          <a:spcPts val="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(5MBS)</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Huawei</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de-DE" sz="1200" kern="1200" dirty="0" err="1">
                          <a:solidFill>
                            <a:schemeClr val="tx1"/>
                          </a:solidFill>
                          <a:effectLst/>
                          <a:latin typeface="+mn-lt"/>
                          <a:ea typeface="+mn-ea"/>
                          <a:cs typeface="Arial" panose="020B0604020202020204" pitchFamily="34" charset="0"/>
                        </a:rPr>
                        <a:t>Huawei</a:t>
                      </a:r>
                      <a:r>
                        <a:rPr lang="de-DE" sz="1200" kern="1200" dirty="0">
                          <a:solidFill>
                            <a:schemeClr val="tx1"/>
                          </a:solidFill>
                          <a:effectLst/>
                          <a:latin typeface="+mn-lt"/>
                          <a:ea typeface="+mn-ea"/>
                          <a:cs typeface="Arial" panose="020B0604020202020204" pitchFamily="34" charset="0"/>
                        </a:rPr>
                        <a:t> / </a:t>
                      </a:r>
                      <a:r>
                        <a:rPr lang="de-DE" sz="1200" kern="1200" dirty="0" err="1">
                          <a:solidFill>
                            <a:schemeClr val="tx1"/>
                          </a:solidFill>
                          <a:effectLst/>
                          <a:latin typeface="+mn-lt"/>
                          <a:ea typeface="+mn-ea"/>
                          <a:cs typeface="Arial" panose="020B0604020202020204" pitchFamily="34" charset="0"/>
                        </a:rPr>
                        <a:t>HiSilicon</a:t>
                      </a: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CP-221187</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dirty="0">
                          <a:effectLst/>
                        </a:rPr>
                        <a:t>R17 WI exception </a:t>
                      </a:r>
                      <a:r>
                        <a:rPr lang="en-GB" sz="1600" dirty="0" err="1">
                          <a:effectLst/>
                        </a:rPr>
                        <a:t>sheetfor</a:t>
                      </a:r>
                      <a:r>
                        <a:rPr lang="en-GB" sz="1600" baseline="0" dirty="0">
                          <a:effectLst/>
                        </a:rPr>
                        <a:t> </a:t>
                      </a:r>
                      <a:r>
                        <a:rPr lang="en-US" sz="1600" baseline="0" dirty="0">
                          <a:effectLst/>
                        </a:rPr>
                        <a:t>CT aspects of proximity based services in 5GS</a:t>
                      </a:r>
                    </a:p>
                    <a:p>
                      <a:pPr>
                        <a:spcAft>
                          <a:spcPts val="0"/>
                        </a:spcAft>
                      </a:pPr>
                      <a:r>
                        <a:rPr lang="en-US" sz="1600" baseline="0" dirty="0">
                          <a:effectLst/>
                        </a:rPr>
                        <a:t>(</a:t>
                      </a:r>
                      <a:r>
                        <a:rPr lang="en-GB" sz="1600" dirty="0">
                          <a:effectLst/>
                        </a:rPr>
                        <a:t>5G </a:t>
                      </a:r>
                      <a:r>
                        <a:rPr lang="en-GB" sz="1600" dirty="0" err="1">
                          <a:effectLst/>
                        </a:rPr>
                        <a:t>ProSe</a:t>
                      </a:r>
                      <a:r>
                        <a:rPr lang="en-GB" sz="1600" dirty="0">
                          <a:effectLst/>
                        </a:rPr>
                        <a:t>)</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spcAft>
                          <a:spcPts val="0"/>
                        </a:spcAft>
                        <a:buFont typeface="Arial" panose="020B0604020202020204" pitchFamily="34" charset="0"/>
                        <a:buChar char="•"/>
                      </a:pPr>
                      <a:r>
                        <a:rPr lang="en-GB" sz="1200" kern="1200" dirty="0">
                          <a:solidFill>
                            <a:schemeClr val="tx1"/>
                          </a:solidFill>
                          <a:effectLst/>
                          <a:latin typeface="+mn-lt"/>
                          <a:ea typeface="+mn-ea"/>
                          <a:cs typeface="Arial" panose="020B0604020202020204" pitchFamily="34" charset="0"/>
                        </a:rPr>
                        <a:t>OPPO, 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CP-221089</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dirty="0">
                          <a:effectLst/>
                        </a:rPr>
                        <a:t>Rel-17 Work Item Exception for </a:t>
                      </a:r>
                      <a:r>
                        <a:rPr lang="en-US" sz="1600" dirty="0">
                          <a:effectLst/>
                        </a:rPr>
                        <a:t>CT aspects of 5GC architecture for satellite networks (</a:t>
                      </a:r>
                      <a:r>
                        <a:rPr lang="en-GB" sz="1600" dirty="0">
                          <a:effectLst/>
                        </a:rPr>
                        <a:t>5GSAT_ARCH-CT)</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Qualcomm</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de-DE" sz="1200" kern="1200" dirty="0">
                          <a:solidFill>
                            <a:schemeClr val="tx1"/>
                          </a:solidFill>
                          <a:effectLst/>
                          <a:latin typeface="+mn-lt"/>
                          <a:ea typeface="+mn-ea"/>
                          <a:cs typeface="Arial" panose="020B0604020202020204" pitchFamily="34" charset="0"/>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CP-221110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600" dirty="0">
                          <a:effectLst/>
                          <a:latin typeface="+mn-lt"/>
                          <a:ea typeface="Times New Roman" panose="02020603050405020304" pitchFamily="18" charset="0"/>
                          <a:cs typeface="Times New Roman" panose="02020603050405020304" pitchFamily="18" charset="0"/>
                        </a:rPr>
                        <a:t>Rel-17 Work Item </a:t>
                      </a:r>
                      <a:r>
                        <a:rPr lang="de-DE" sz="1600" dirty="0" err="1">
                          <a:effectLst/>
                          <a:latin typeface="+mn-lt"/>
                          <a:ea typeface="Times New Roman" panose="02020603050405020304" pitchFamily="18" charset="0"/>
                          <a:cs typeface="Times New Roman" panose="02020603050405020304" pitchFamily="18" charset="0"/>
                        </a:rPr>
                        <a:t>Exception</a:t>
                      </a:r>
                      <a:r>
                        <a:rPr lang="de-DE" sz="1600" dirty="0">
                          <a:effectLst/>
                          <a:latin typeface="+mn-lt"/>
                          <a:ea typeface="Times New Roman" panose="02020603050405020304" pitchFamily="18" charset="0"/>
                          <a:cs typeface="Times New Roman" panose="02020603050405020304" pitchFamily="18" charset="0"/>
                        </a:rPr>
                        <a:t> </a:t>
                      </a:r>
                      <a:r>
                        <a:rPr lang="de-DE" sz="1600" dirty="0" err="1">
                          <a:effectLst/>
                          <a:latin typeface="+mn-lt"/>
                          <a:ea typeface="Times New Roman" panose="02020603050405020304" pitchFamily="18" charset="0"/>
                          <a:cs typeface="Times New Roman" panose="02020603050405020304" pitchFamily="18" charset="0"/>
                        </a:rPr>
                        <a:t>for</a:t>
                      </a:r>
                      <a:r>
                        <a:rPr lang="de-DE" sz="1600" dirty="0">
                          <a:effectLst/>
                          <a:latin typeface="+mn-lt"/>
                          <a:ea typeface="Times New Roman" panose="02020603050405020304" pitchFamily="18" charset="0"/>
                          <a:cs typeface="Times New Roman" panose="02020603050405020304" pitchFamily="18" charset="0"/>
                        </a:rPr>
                        <a:t> </a:t>
                      </a:r>
                      <a:r>
                        <a:rPr lang="en-GB" sz="1600" kern="1200" dirty="0">
                          <a:solidFill>
                            <a:schemeClr val="tx1"/>
                          </a:solidFill>
                          <a:effectLst/>
                          <a:latin typeface="+mn-lt"/>
                          <a:ea typeface="+mn-ea"/>
                          <a:cs typeface="+mn-cs"/>
                        </a:rPr>
                        <a:t>CT aspects of NB-</a:t>
                      </a:r>
                      <a:r>
                        <a:rPr lang="en-GB" sz="1600" kern="1200" dirty="0" err="1">
                          <a:solidFill>
                            <a:schemeClr val="tx1"/>
                          </a:solidFill>
                          <a:effectLst/>
                          <a:latin typeface="+mn-lt"/>
                          <a:ea typeface="+mn-ea"/>
                          <a:cs typeface="+mn-cs"/>
                        </a:rPr>
                        <a:t>IoT</a:t>
                      </a:r>
                      <a:r>
                        <a:rPr lang="en-GB" sz="1600" kern="1200" dirty="0">
                          <a:solidFill>
                            <a:schemeClr val="tx1"/>
                          </a:solidFill>
                          <a:effectLst/>
                          <a:latin typeface="+mn-lt"/>
                          <a:ea typeface="+mn-ea"/>
                          <a:cs typeface="+mn-cs"/>
                        </a:rPr>
                        <a:t>/</a:t>
                      </a:r>
                      <a:r>
                        <a:rPr lang="en-GB" sz="1600" kern="1200" dirty="0" err="1">
                          <a:solidFill>
                            <a:schemeClr val="tx1"/>
                          </a:solidFill>
                          <a:effectLst/>
                          <a:latin typeface="+mn-lt"/>
                          <a:ea typeface="+mn-ea"/>
                          <a:cs typeface="+mn-cs"/>
                        </a:rPr>
                        <a:t>eMTC</a:t>
                      </a:r>
                      <a:r>
                        <a:rPr lang="en-GB" sz="1600" kern="1200" dirty="0">
                          <a:solidFill>
                            <a:schemeClr val="tx1"/>
                          </a:solidFill>
                          <a:effectLst/>
                          <a:latin typeface="+mn-lt"/>
                          <a:ea typeface="+mn-ea"/>
                          <a:cs typeface="+mn-cs"/>
                        </a:rPr>
                        <a:t> Non-Terrestrial Networks in EPS (</a:t>
                      </a:r>
                      <a:r>
                        <a:rPr lang="en-GB" sz="1600" kern="1200" dirty="0" err="1">
                          <a:solidFill>
                            <a:schemeClr val="tx1"/>
                          </a:solidFill>
                          <a:effectLst/>
                          <a:latin typeface="+mn-lt"/>
                          <a:ea typeface="+mn-ea"/>
                          <a:cs typeface="+mn-cs"/>
                        </a:rPr>
                        <a:t>IoT_SAT_ARCH_EPS</a:t>
                      </a:r>
                      <a:r>
                        <a:rPr lang="en-GB" sz="1600" kern="1200" dirty="0">
                          <a:solidFill>
                            <a:schemeClr val="tx1"/>
                          </a:solidFill>
                          <a:effectLst/>
                          <a:latin typeface="+mn-lt"/>
                          <a:ea typeface="+mn-ea"/>
                          <a:cs typeface="+mn-cs"/>
                        </a:rPr>
                        <a:t>)</a:t>
                      </a: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MediaTek</a:t>
                      </a:r>
                      <a:r>
                        <a:rPr lang="fr-FR" sz="1600" b="0" dirty="0">
                          <a:solidFill>
                            <a:srgbClr val="000000"/>
                          </a:solidFill>
                          <a:effectLst/>
                          <a:latin typeface="+mn-lt"/>
                          <a:ea typeface="Times New Roman"/>
                        </a:rPr>
                        <a:t> </a:t>
                      </a:r>
                      <a:r>
                        <a:rPr lang="fr-FR" sz="1600" b="0" dirty="0" err="1">
                          <a:solidFill>
                            <a:srgbClr val="000000"/>
                          </a:solidFill>
                          <a:effectLst/>
                          <a:latin typeface="+mn-lt"/>
                          <a:ea typeface="Times New Roman"/>
                        </a:rPr>
                        <a:t>Inc</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de-DE" sz="1200" kern="1200" dirty="0" err="1">
                          <a:solidFill>
                            <a:schemeClr val="tx1"/>
                          </a:solidFill>
                          <a:effectLst/>
                          <a:latin typeface="+mn-lt"/>
                          <a:ea typeface="+mn-ea"/>
                          <a:cs typeface="Arial" panose="020B0604020202020204" pitchFamily="34" charset="0"/>
                        </a:rPr>
                        <a:t>MediaTek</a:t>
                      </a:r>
                      <a:r>
                        <a:rPr lang="de-DE" sz="1200" kern="1200" dirty="0">
                          <a:solidFill>
                            <a:schemeClr val="tx1"/>
                          </a:solidFill>
                          <a:effectLst/>
                          <a:latin typeface="+mn-lt"/>
                          <a:ea typeface="+mn-ea"/>
                          <a:cs typeface="Arial" panose="020B0604020202020204" pitchFamily="34" charset="0"/>
                        </a:rPr>
                        <a:t> </a:t>
                      </a:r>
                      <a:r>
                        <a:rPr lang="de-DE" sz="1200" kern="1200" dirty="0" err="1">
                          <a:solidFill>
                            <a:schemeClr val="tx1"/>
                          </a:solidFill>
                          <a:effectLst/>
                          <a:latin typeface="+mn-lt"/>
                          <a:ea typeface="+mn-ea"/>
                          <a:cs typeface="Arial" panose="020B0604020202020204" pitchFamily="34" charset="0"/>
                        </a:rPr>
                        <a:t>Inc</a:t>
                      </a: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33B36D-6A2D-443D-93E6-64C898FCAB74}">
  <ds:schemaRefs>
    <ds:schemaRef ds:uri="http://schemas.microsoft.com/office/2006/metadata/properties"/>
    <ds:schemaRef ds:uri="34d3e54b-d462-4f51-83b6-6cd7f4b454d5"/>
    <ds:schemaRef ds:uri="http://schemas.microsoft.com/office/2006/documentManagement/types"/>
    <ds:schemaRef ds:uri="http://purl.org/dc/terms/"/>
    <ds:schemaRef ds:uri="http://schemas.openxmlformats.org/package/2006/metadata/core-properties"/>
    <ds:schemaRef ds:uri="http://purl.org/dc/dcmitype/"/>
    <ds:schemaRef ds:uri="c9fe69cb-1d4b-461a-8155-8bb96486ee7c"/>
    <ds:schemaRef ds:uri="http://purl.org/dc/elements/1.1/"/>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CEB695-5FB1-4EE1-B888-4F632DBDA4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1614</Words>
  <Application>Microsoft Office PowerPoint</Application>
  <PresentationFormat>Widescreen</PresentationFormat>
  <Paragraphs>384</Paragraphs>
  <Slides>22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Arial </vt:lpstr>
      <vt:lpstr>Calibri</vt:lpstr>
      <vt:lpstr>Calibri Light</vt:lpstr>
      <vt:lpstr>Times New Roman</vt:lpstr>
      <vt:lpstr>Office Theme</vt:lpstr>
      <vt:lpstr>CT WG6 Status Report  to TSG CT#96</vt:lpstr>
      <vt:lpstr>TSG CT WG6 Officials</vt:lpstr>
      <vt:lpstr>Meeting Calendar</vt:lpstr>
      <vt:lpstr>TSG WG CT6 Statistics</vt:lpstr>
      <vt:lpstr>Revised agreed/endorsed  Study/Work Items</vt:lpstr>
      <vt:lpstr>New agreed/endorsed  Study/Work Items</vt:lpstr>
      <vt:lpstr>Work Plan Rel-16, Rel-17 </vt:lpstr>
      <vt:lpstr>Work Plan Rel-18</vt:lpstr>
      <vt:lpstr>Exception sheets</vt:lpstr>
      <vt:lpstr>TS/TR sent to CT plenary</vt:lpstr>
      <vt:lpstr>Release 18 Status</vt:lpstr>
      <vt:lpstr>Release 17 Status</vt:lpstr>
      <vt:lpstr>Release 16 Status</vt:lpstr>
      <vt:lpstr>Release 15 Status</vt:lpstr>
      <vt:lpstr>Backward Incompatible Changes</vt:lpstr>
      <vt:lpstr>For Information to CT</vt:lpstr>
      <vt:lpstr>For Action to CT</vt:lpstr>
      <vt:lpstr>Acknowledgement</vt:lpstr>
      <vt:lpstr>Annex</vt:lpstr>
      <vt:lpstr>Overview of CT6 contributions</vt:lpstr>
      <vt:lpstr>Overview of CT6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cp:lastModifiedBy>
  <cp:revision>650</cp:revision>
  <dcterms:created xsi:type="dcterms:W3CDTF">2010-02-05T13:52:04Z</dcterms:created>
  <dcterms:modified xsi:type="dcterms:W3CDTF">2022-05-27T10:59:22Z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