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363" r:id="rId3"/>
    <p:sldId id="366" r:id="rId4"/>
    <p:sldId id="377" r:id="rId5"/>
    <p:sldId id="411" r:id="rId6"/>
    <p:sldId id="416" r:id="rId7"/>
    <p:sldId id="369" r:id="rId8"/>
    <p:sldId id="412" r:id="rId9"/>
    <p:sldId id="405" r:id="rId10"/>
    <p:sldId id="420" r:id="rId11"/>
    <p:sldId id="423" r:id="rId12"/>
    <p:sldId id="370" r:id="rId13"/>
    <p:sldId id="394" r:id="rId14"/>
    <p:sldId id="372" r:id="rId15"/>
    <p:sldId id="395" r:id="rId16"/>
    <p:sldId id="419" r:id="rId17"/>
    <p:sldId id="407" r:id="rId18"/>
    <p:sldId id="402" r:id="rId19"/>
    <p:sldId id="422" r:id="rId20"/>
    <p:sldId id="415" r:id="rId21"/>
    <p:sldId id="425" r:id="rId22"/>
    <p:sldId id="409" r:id="rId23"/>
    <p:sldId id="373" r:id="rId24"/>
    <p:sldId id="374" r:id="rId25"/>
    <p:sldId id="418" r:id="rId26"/>
    <p:sldId id="375" r:id="rId27"/>
    <p:sldId id="365" r:id="rId28"/>
    <p:sldId id="376" r:id="rId29"/>
    <p:sldId id="426" r:id="rId30"/>
    <p:sldId id="414" r:id="rId31"/>
    <p:sldId id="387" r:id="rId32"/>
    <p:sldId id="427" r:id="rId33"/>
    <p:sldId id="379" r:id="rId34"/>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33CC33"/>
    <a:srgbClr val="FF0000"/>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CT#96</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Budapest, Hungary, 06</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07</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June 2022</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CP-221017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hyperlink" Target="mailto:iroshi.ishikawa.ev@nttdocomo.com" TargetMode="External"/><Relationship Id="rId4" Type="http://schemas.openxmlformats.org/officeDocument/2006/relationships/hyperlink" Target="mailto:peter.schmitt@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file:///D:\2022\Q2\TSGCT4_110e_meeting\docs\C4-223369.zip" TargetMode="External"/><Relationship Id="rId2" Type="http://schemas.openxmlformats.org/officeDocument/2006/relationships/hyperlink" Target="file:///D:\2022\Q2\TSGCT4_110e_meeting\docs\C4-223051.zip" TargetMode="External"/><Relationship Id="rId1" Type="http://schemas.openxmlformats.org/officeDocument/2006/relationships/slideLayout" Target="../slideLayouts/slideLayout2.xml"/><Relationship Id="rId4" Type="http://schemas.openxmlformats.org/officeDocument/2006/relationships/hyperlink" Target="file:///D:\2022\Q2\TSGCT4_110e_meeting\docs\C4-223370.zip"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CT#96</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773757039"/>
              </p:ext>
            </p:extLst>
          </p:nvPr>
        </p:nvGraphicFramePr>
        <p:xfrm>
          <a:off x="711810" y="1870333"/>
          <a:ext cx="9587511" cy="3248433"/>
        </p:xfrm>
        <a:graphic>
          <a:graphicData uri="http://schemas.openxmlformats.org/drawingml/2006/table">
            <a:tbl>
              <a:tblPr firstRow="1" firstCol="1" bandRow="1"/>
              <a:tblGrid>
                <a:gridCol w="616493"/>
                <a:gridCol w="3855545"/>
                <a:gridCol w="934279"/>
                <a:gridCol w="632283"/>
                <a:gridCol w="519117"/>
                <a:gridCol w="748739"/>
                <a:gridCol w="616517"/>
                <a:gridCol w="561200"/>
                <a:gridCol w="1103338"/>
              </a:tblGrid>
              <a:tr h="37456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on TEI17_GEM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TEI17_GEM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 aspects of Support of different slices over different Non 3GPP access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TEI17_N3SLICE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Sun 20/06/21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920082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of N7 Interfaces Enhancements to Support GERAN and UTRAN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TEI17_NIESGU</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12/09/21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No impact on CT4 specification</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22053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of 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911033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Study on restoration of profiles related to UDR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FS_PortAl</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940100</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CT aspects of Architecture Enhancement for NR Reduced Capability Devices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98%</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054726341"/>
              </p:ext>
            </p:extLst>
          </p:nvPr>
        </p:nvGraphicFramePr>
        <p:xfrm>
          <a:off x="662530" y="1855068"/>
          <a:ext cx="10178859" cy="3517999"/>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940050</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Enhancements of 3GPP profiles for cryptographic algorithms and security protocols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eCryptPr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9</a:t>
                      </a:r>
                      <a:r>
                        <a:rPr lang="en-US" sz="1000" dirty="0" smtClean="0">
                          <a:solidFill>
                            <a:schemeClr val="tx1"/>
                          </a:solidFill>
                          <a:effectLst/>
                          <a:latin typeface="Arial "/>
                          <a:ea typeface="Calibri" panose="020F0502020204030204" pitchFamily="34" charset="0"/>
                          <a:cs typeface="Times New Roman" panose="02020603050405020304" pitchFamily="18" charset="0"/>
                        </a:rPr>
                        <a:t>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06625">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940002</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Restoration of profiles related to 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940003</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kern="1200" dirty="0">
                          <a:solidFill>
                            <a:schemeClr val="tx1"/>
                          </a:solidFill>
                          <a:effectLst/>
                          <a:latin typeface="Arial "/>
                          <a:ea typeface="Calibri" panose="020F0502020204030204" pitchFamily="34" charset="0"/>
                          <a:cs typeface="Times New Roman" panose="02020603050405020304" pitchFamily="18" charset="0"/>
                        </a:rPr>
                        <a:t>Enhancement on the GTP-U entity restart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kern="1200" dirty="0" smtClean="0">
                          <a:solidFill>
                            <a:schemeClr val="tx1"/>
                          </a:solidFill>
                          <a:effectLst/>
                          <a:latin typeface="Arial "/>
                          <a:ea typeface="Calibri" panose="020F0502020204030204" pitchFamily="34" charset="0"/>
                          <a:cs typeface="Times New Roman" panose="02020603050405020304" pitchFamily="18" charset="0"/>
                        </a:rPr>
                        <a:t>  EGTPUR</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950001</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kern="1200" dirty="0">
                          <a:solidFill>
                            <a:schemeClr val="tx1"/>
                          </a:solidFill>
                          <a:effectLst/>
                          <a:latin typeface="Arial "/>
                          <a:ea typeface="Calibri" panose="020F0502020204030204" pitchFamily="34" charset="0"/>
                          <a:cs typeface="Times New Roman" panose="02020603050405020304" pitchFamily="18" charset="0"/>
                        </a:rPr>
                        <a:t> Port Number Allocation Alternatives for New 3GPP Interfaces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PortAL</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950002</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kern="1200" dirty="0" smtClean="0">
                          <a:solidFill>
                            <a:schemeClr val="tx1"/>
                          </a:solidFill>
                          <a:effectLst/>
                          <a:latin typeface="Arial "/>
                          <a:ea typeface="Calibri" panose="020F0502020204030204" pitchFamily="34" charset="0"/>
                          <a:cs typeface="Times New Roman" panose="02020603050405020304" pitchFamily="18" charset="0"/>
                        </a:rPr>
                        <a:t>Non-Seamless WLAN offload authentication in 5GS</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NSWO_5G</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98%</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9600xx</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ct4 aspects on enhancement of RAN slicing for NR</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NRslice</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Rel-17</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10/06/22</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100%</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Study on IETF QUIC Transport for Service Based Interfaces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FS_QUIC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Arial" panose="020B0604020202020204" pitchFamily="34" charset="0"/>
                        </a:rPr>
                        <a:t>Rel-18</a:t>
                      </a:r>
                      <a:endParaRPr lang="en-US" sz="1000" dirty="0">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rgbClr val="0070C0"/>
                          </a:solidFill>
                          <a:effectLst/>
                          <a:latin typeface="Arial "/>
                          <a:ea typeface="Calibri" panose="020F0502020204030204" pitchFamily="34" charset="0"/>
                          <a:cs typeface="Arial" panose="020B0604020202020204" pitchFamily="34" charset="0"/>
                        </a:rPr>
                        <a:t>9600xx</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Arial" panose="020B0604020202020204" pitchFamily="34" charset="0"/>
                        </a:rPr>
                        <a:t>NWID on Service Based Interface Protocol Improvements Release 18</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rgbClr val="0070C0"/>
                          </a:solidFill>
                          <a:effectLst/>
                          <a:latin typeface="Arial "/>
                          <a:ea typeface="Calibri" panose="020F0502020204030204" pitchFamily="34" charset="0"/>
                          <a:cs typeface="Arial" panose="020B0604020202020204" pitchFamily="34" charset="0"/>
                        </a:rPr>
                        <a:t>SBIProtoc18</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Rel-18</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rgbClr val="0070C0"/>
                          </a:solidFill>
                          <a:effectLst/>
                          <a:latin typeface="Arial "/>
                          <a:ea typeface="Calibri" panose="020F0502020204030204" pitchFamily="34" charset="0"/>
                          <a:cs typeface="Arial" panose="020B0604020202020204" pitchFamily="34" charset="0"/>
                        </a:rPr>
                        <a:t>9600xx</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Arial" panose="020B0604020202020204" pitchFamily="34" charset="0"/>
                        </a:rPr>
                        <a:t>SID on NRF API enhancements to avoid signalling and storing of redundant data</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rgbClr val="0070C0"/>
                          </a:solidFill>
                          <a:effectLst/>
                          <a:latin typeface="Arial "/>
                          <a:ea typeface="Calibri" panose="020F0502020204030204" pitchFamily="34" charset="0"/>
                          <a:cs typeface="Arial" panose="020B0604020202020204" pitchFamily="34" charset="0"/>
                        </a:rPr>
                        <a:t>FS_NRFe</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Rel-18</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18437060"/>
              </p:ext>
            </p:extLst>
          </p:nvPr>
        </p:nvGraphicFramePr>
        <p:xfrm>
          <a:off x="776032" y="1855410"/>
          <a:ext cx="10411095" cy="2457734"/>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CP-221077</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23.540 </a:t>
                      </a:r>
                      <a:r>
                        <a:rPr lang="en-US" sz="1000" dirty="0" smtClean="0">
                          <a:effectLst/>
                          <a:latin typeface="Times New Roman" panose="02020603050405020304" pitchFamily="18" charset="0"/>
                          <a:ea typeface="Times New Roman" panose="02020603050405020304" pitchFamily="18" charset="0"/>
                        </a:rPr>
                        <a:t>5G System: Technical realization of Service Based Short Message Service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China Telecom</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81813">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CP-221078</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29.577 </a:t>
                      </a:r>
                      <a:r>
                        <a:rPr lang="en-US" sz="1000" dirty="0" smtClean="0">
                          <a:effectLst/>
                          <a:latin typeface="Arial" panose="020B0604020202020204" pitchFamily="34" charset="0"/>
                          <a:ea typeface="Times New Roman" panose="02020603050405020304" pitchFamily="18" charset="0"/>
                        </a:rPr>
                        <a:t>IP Short Message Gateway and SMS Router For Short Message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CP-221079</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29.578 </a:t>
                      </a:r>
                      <a:r>
                        <a:rPr lang="en-US" sz="1000" dirty="0" smtClean="0">
                          <a:effectLst/>
                          <a:latin typeface="Times New Roman" panose="02020603050405020304" pitchFamily="18" charset="0"/>
                          <a:ea typeface="Times New Roman" panose="02020603050405020304" pitchFamily="18" charset="0"/>
                        </a:rPr>
                        <a:t>5G System; Mobile Number Portability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Nokia</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CP-221080</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29.579 </a:t>
                      </a:r>
                      <a:r>
                        <a:rPr lang="en-US" sz="1000" dirty="0" smtClean="0">
                          <a:effectLst/>
                          <a:latin typeface="Arial" panose="020B0604020202020204" pitchFamily="34" charset="0"/>
                          <a:ea typeface="Times New Roman" panose="02020603050405020304" pitchFamily="18" charset="0"/>
                        </a:rPr>
                        <a:t> 5G System; Interworking MSC For Short Message Service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China Telecom</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CP-221081</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smtClean="0">
                          <a:solidFill>
                            <a:srgbClr val="000000"/>
                          </a:solidFill>
                          <a:effectLst/>
                          <a:latin typeface="Arial" panose="020B0604020202020204" pitchFamily="34" charset="0"/>
                          <a:ea typeface="Times New Roman" panose="02020603050405020304" pitchFamily="18" charset="0"/>
                        </a:rPr>
                        <a:t>TS 29.581 </a:t>
                      </a:r>
                      <a:r>
                        <a:rPr lang="en-US" sz="1000" dirty="0" smtClean="0">
                          <a:solidFill>
                            <a:srgbClr val="000000"/>
                          </a:solidFill>
                          <a:effectLst/>
                          <a:latin typeface="Arial" panose="020B0604020202020204" pitchFamily="34" charset="0"/>
                          <a:ea typeface="Times New Roman" panose="02020603050405020304" pitchFamily="18" charset="0"/>
                        </a:rPr>
                        <a:t>Multicast/Broadcast Service Transport Function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panose="020B0604020202020204" pitchFamily="34" charset="0"/>
                          <a:ea typeface="Times New Roman" panose="02020603050405020304" pitchFamily="18" charset="0"/>
                        </a:rPr>
                        <a:t>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CP-221082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TS 29.559 5G System; 5G ProSe Key Management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471406371"/>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a16="http://schemas.microsoft.com/office/drawing/2014/main" xmlns="" val="20000"/>
                    </a:ext>
                  </a:extLst>
                </a:gridCol>
                <a:gridCol w="4893280">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94501">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CP-221087</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Rel-17 Work Item Exception for SMS_SBI</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China Telecom</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000" kern="1200" noProof="0" dirty="0" smtClean="0">
                          <a:solidFill>
                            <a:srgbClr val="000000"/>
                          </a:solidFill>
                          <a:effectLst/>
                          <a:latin typeface="Arial" panose="020B0604020202020204" pitchFamily="34" charset="0"/>
                          <a:ea typeface="Times New Roman"/>
                          <a:cs typeface="Arial" panose="020B0604020202020204" pitchFamily="34" charset="0"/>
                        </a:rPr>
                        <a:t>approval</a:t>
                      </a: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50063">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CP-221086</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Rel-17 Work Item Exception for 5G_ProSe</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CATT</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000" kern="1200" noProof="0" dirty="0" smtClean="0">
                          <a:solidFill>
                            <a:srgbClr val="000000"/>
                          </a:solidFill>
                          <a:effectLst/>
                          <a:latin typeface="Arial" panose="020B0604020202020204" pitchFamily="34" charset="0"/>
                          <a:ea typeface="Times New Roman"/>
                          <a:cs typeface="Arial" panose="020B0604020202020204" pitchFamily="34" charset="0"/>
                        </a:rPr>
                        <a:t>approval</a:t>
                      </a: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3 </a:t>
            </a:r>
            <a:r>
              <a:rPr lang="" sz="1600" smtClean="0">
                <a:latin typeface="Arial "/>
              </a:rPr>
              <a:t>essential corrections are  agreed for Rel15 </a:t>
            </a:r>
            <a:r>
              <a:rPr lang="en-US" sz="1600" dirty="0" smtClean="0">
                <a:latin typeface="Arial "/>
              </a:rPr>
              <a:t>(3 </a:t>
            </a:r>
            <a:r>
              <a:rPr lang="en-US" sz="1600" dirty="0">
                <a:latin typeface="Arial "/>
              </a:rPr>
              <a:t>for </a:t>
            </a:r>
            <a:r>
              <a:rPr lang="en-US" sz="1600" dirty="0" smtClean="0">
                <a:latin typeface="Arial "/>
              </a:rPr>
              <a:t>CT#95, </a:t>
            </a:r>
            <a:r>
              <a:rPr lang="en-US" sz="1600" dirty="0">
                <a:latin typeface="Arial "/>
              </a:rPr>
              <a:t>4 for </a:t>
            </a:r>
            <a:r>
              <a:rPr lang="en-US" sz="1600" dirty="0" smtClean="0">
                <a:latin typeface="Arial "/>
              </a:rPr>
              <a:t>CT#94, </a:t>
            </a:r>
            <a:r>
              <a:rPr lang="en-US" sz="1600" dirty="0">
                <a:latin typeface="Arial "/>
              </a:rPr>
              <a:t>3 </a:t>
            </a:r>
            <a:r>
              <a:rPr lang="en-US" sz="1600" dirty="0" smtClean="0">
                <a:latin typeface="Arial "/>
              </a:rPr>
              <a:t>for CT#93</a:t>
            </a:r>
            <a:r>
              <a:rPr lang="en-US" sz="1600" dirty="0" smtClean="0">
                <a:latin typeface="Arial" panose="020B0604020202020204" pitchFamily="34" charset="0"/>
                <a:cs typeface="Arial" panose="020B0604020202020204" pitchFamily="34" charset="0"/>
              </a:rPr>
              <a:t>) </a:t>
            </a:r>
            <a:r>
              <a:rPr lang="" sz="1600" smtClean="0">
                <a:latin typeface="Arial "/>
              </a:rPr>
              <a:t>on the WID </a:t>
            </a:r>
            <a:r>
              <a:rPr lang="en-US" sz="1600" dirty="0" smtClean="0">
                <a:latin typeface="Arial "/>
              </a:rPr>
              <a:t>5GS_Ph1-CT and TEI15.</a:t>
            </a:r>
          </a:p>
          <a:p>
            <a:pPr marL="449263">
              <a:tabLst>
                <a:tab pos="449263" algn="l"/>
              </a:tabLst>
            </a:pPr>
            <a:r>
              <a:rPr lang="en-GB" sz="1600" dirty="0" smtClean="0"/>
              <a:t> solves an inconsistency in the specification </a:t>
            </a:r>
          </a:p>
          <a:p>
            <a:pPr marL="449263">
              <a:tabLst>
                <a:tab pos="449263" algn="l"/>
              </a:tabLst>
            </a:pPr>
            <a:r>
              <a:rPr lang="en-GB" sz="1600" dirty="0"/>
              <a:t> </a:t>
            </a:r>
            <a:r>
              <a:rPr lang="en-US" sz="1600" dirty="0" smtClean="0"/>
              <a:t>Replace </a:t>
            </a:r>
            <a:r>
              <a:rPr lang="en-US" sz="1600" dirty="0"/>
              <a:t>the reference to an outdated draft RFC</a:t>
            </a:r>
          </a:p>
          <a:p>
            <a:pPr marL="449263">
              <a:tabLst>
                <a:tab pos="449263" algn="l"/>
              </a:tabLst>
            </a:pPr>
            <a:r>
              <a:rPr lang="en-GB" sz="1600" dirty="0" smtClean="0"/>
              <a:t> Wrong implemented CR.</a:t>
            </a:r>
          </a:p>
          <a:p>
            <a:pPr marL="220663" indent="0">
              <a:buNone/>
              <a:tabLst>
                <a:tab pos="449263" algn="l"/>
              </a:tabLst>
            </a:pPr>
            <a:endParaRPr lang="en-US" sz="1600" dirty="0"/>
          </a:p>
          <a:p>
            <a:pPr>
              <a:tabLst>
                <a:tab pos="449263" algn="l"/>
              </a:tabLst>
            </a:pPr>
            <a:r>
              <a:rPr lang="en-US" sz="1600" dirty="0">
                <a:latin typeface="Arial "/>
              </a:rPr>
              <a:t>All CRs are agreed by consensus and we agreed that they fulfill FASMO criteria.</a:t>
            </a:r>
            <a:endParaRPr lang="de-DE" sz="1600" dirty="0">
              <a:latin typeface="Arial "/>
            </a:endParaRPr>
          </a:p>
          <a:p>
            <a:pPr marL="220663" indent="0">
              <a:buNone/>
              <a:tabLst>
                <a:tab pos="449263" algn="l"/>
              </a:tabLst>
            </a:pPr>
            <a:endParaRPr lang="en-US" sz="16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23 essential corrections are  agreed for Rel-16  </a:t>
            </a:r>
            <a:r>
              <a:rPr lang="en-US" sz="1600" dirty="0">
                <a:latin typeface="Arial" panose="020B0604020202020204" pitchFamily="34" charset="0"/>
                <a:cs typeface="Arial" panose="020B0604020202020204" pitchFamily="34" charset="0"/>
              </a:rPr>
              <a:t>(</a:t>
            </a:r>
            <a:r>
              <a:rPr lang="en-US" sz="1600" dirty="0" smtClean="0">
                <a:latin typeface="Arial" panose="020B0604020202020204" pitchFamily="34" charset="0"/>
                <a:cs typeface="Arial" panose="020B0604020202020204" pitchFamily="34" charset="0"/>
              </a:rPr>
              <a:t>47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CT#95, </a:t>
            </a:r>
            <a:r>
              <a:rPr lang="en-US" sz="1600" dirty="0">
                <a:latin typeface="Arial" panose="020B0604020202020204" pitchFamily="34" charset="0"/>
                <a:cs typeface="Arial" panose="020B0604020202020204" pitchFamily="34" charset="0"/>
              </a:rPr>
              <a:t>48 for </a:t>
            </a:r>
            <a:r>
              <a:rPr lang="en-US" sz="1600" dirty="0" smtClean="0">
                <a:latin typeface="Arial" panose="020B0604020202020204" pitchFamily="34" charset="0"/>
                <a:cs typeface="Arial" panose="020B0604020202020204" pitchFamily="34" charset="0"/>
              </a:rPr>
              <a:t>CT#94, </a:t>
            </a:r>
            <a:r>
              <a:rPr lang="en-US" sz="1600" dirty="0">
                <a:latin typeface="Arial" panose="020B0604020202020204" pitchFamily="34" charset="0"/>
                <a:cs typeface="Arial" panose="020B0604020202020204" pitchFamily="34" charset="0"/>
              </a:rPr>
              <a:t>73 </a:t>
            </a:r>
            <a:r>
              <a:rPr lang="en-US" sz="1600" dirty="0" smtClean="0">
                <a:latin typeface="Arial" panose="020B0604020202020204" pitchFamily="34" charset="0"/>
                <a:cs typeface="Arial" panose="020B0604020202020204" pitchFamily="34" charset="0"/>
              </a:rPr>
              <a:t>for CT#93)</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a:latin typeface="Arial" panose="020B0604020202020204" pitchFamily="34" charset="0"/>
                <a:cs typeface="Arial" panose="020B0604020202020204" pitchFamily="34" charset="0"/>
              </a:rPr>
              <a:t>5G_eSBA, </a:t>
            </a:r>
            <a:r>
              <a:rPr lang="en-US" sz="1000" dirty="0" smtClean="0">
                <a:latin typeface="Arial" panose="020B0604020202020204" pitchFamily="34" charset="0"/>
                <a:cs typeface="Arial" panose="020B0604020202020204" pitchFamily="34" charset="0"/>
              </a:rPr>
              <a:t>SBIPROTOC16, TEI16, </a:t>
            </a:r>
            <a:r>
              <a:rPr lang="en-US" sz="1000" dirty="0">
                <a:latin typeface="Arial" panose="020B0604020202020204" pitchFamily="34" charset="0"/>
                <a:cs typeface="Arial" panose="020B0604020202020204" pitchFamily="34" charset="0"/>
              </a:rPr>
              <a:t>UDICOM, </a:t>
            </a:r>
            <a:r>
              <a:rPr lang="en-US" sz="1000" dirty="0" smtClean="0">
                <a:latin typeface="Arial" panose="020B0604020202020204" pitchFamily="34" charset="0"/>
                <a:cs typeface="Arial" panose="020B0604020202020204" pitchFamily="34" charset="0"/>
              </a:rPr>
              <a:t>Vertical_LAN. </a:t>
            </a:r>
          </a:p>
          <a:p>
            <a:pPr marL="0" indent="0">
              <a:buNone/>
            </a:pPr>
            <a:endParaRPr lang="de-DE" sz="1200" dirty="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 138 category F,D CRs are  agreed for Rel-17  </a:t>
            </a:r>
            <a:r>
              <a:rPr lang="en-US" sz="1600" dirty="0">
                <a:latin typeface="Arial" panose="020B0604020202020204" pitchFamily="34" charset="0"/>
                <a:cs typeface="Arial" panose="020B0604020202020204" pitchFamily="34" charset="0"/>
              </a:rPr>
              <a:t>(152 for </a:t>
            </a:r>
            <a:r>
              <a:rPr lang="en-US" sz="1600" dirty="0" smtClean="0">
                <a:latin typeface="Arial" panose="020B0604020202020204" pitchFamily="34" charset="0"/>
                <a:cs typeface="Arial" panose="020B0604020202020204" pitchFamily="34" charset="0"/>
              </a:rPr>
              <a:t>CT#95 117 for CT#94 and 113 for CT#93e)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 29 category B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137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CT#95 </a:t>
            </a:r>
            <a:r>
              <a:rPr lang="en-US" sz="1600" dirty="0">
                <a:latin typeface="Arial" panose="020B0604020202020204" pitchFamily="34" charset="0"/>
                <a:cs typeface="Arial" panose="020B0604020202020204" pitchFamily="34" charset="0"/>
              </a:rPr>
              <a:t>147 for </a:t>
            </a:r>
            <a:r>
              <a:rPr lang="en-US" sz="1600" dirty="0" smtClean="0">
                <a:latin typeface="Arial" panose="020B0604020202020204" pitchFamily="34" charset="0"/>
                <a:cs typeface="Arial" panose="020B0604020202020204" pitchFamily="34" charset="0"/>
              </a:rPr>
              <a:t>CT#94 </a:t>
            </a:r>
            <a:r>
              <a:rPr lang="en-US" sz="1600" dirty="0">
                <a:latin typeface="Arial" panose="020B0604020202020204" pitchFamily="34" charset="0"/>
                <a:cs typeface="Arial" panose="020B0604020202020204" pitchFamily="34" charset="0"/>
              </a:rPr>
              <a:t>and </a:t>
            </a:r>
            <a:r>
              <a:rPr lang="en-US" sz="1600" dirty="0" smtClean="0">
                <a:latin typeface="Arial" panose="020B0604020202020204" pitchFamily="34" charset="0"/>
                <a:cs typeface="Arial" panose="020B0604020202020204" pitchFamily="34" charset="0"/>
              </a:rPr>
              <a:t>83for CT#93e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 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 The slides 17 to 22 provides an extract of the work  which might be of interest by CT</a:t>
            </a:r>
          </a:p>
          <a:p>
            <a:r>
              <a:rPr lang="en-US" sz="1600" dirty="0" smtClean="0">
                <a:latin typeface="Arial" panose="020B0604020202020204" pitchFamily="34" charset="0"/>
                <a:cs typeface="Arial" panose="020B0604020202020204" pitchFamily="34" charset="0"/>
              </a:rPr>
              <a:t> 6 TSs are send for information and approval</a:t>
            </a:r>
          </a:p>
          <a:p>
            <a:r>
              <a:rPr lang="en-US" sz="1600" dirty="0" smtClean="0">
                <a:latin typeface="Arial" panose="020B0604020202020204" pitchFamily="34" charset="0"/>
                <a:cs typeface="Arial" panose="020B0604020202020204" pitchFamily="34" charset="0"/>
              </a:rPr>
              <a:t> 1 TSs work will start in Q3 and intended to be completed in Q3</a:t>
            </a:r>
          </a:p>
          <a:p>
            <a:pPr marL="457200" lvl="1" indent="0">
              <a:buNone/>
            </a:pPr>
            <a:endParaRPr lang="de-DE" sz="1200" dirty="0" smtClean="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the stage 2 TS 23.540 is send for Information and approval.</a:t>
            </a:r>
            <a:endParaRPr lang="de-DE"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stage</a:t>
            </a:r>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3 TS‘s: 29.577, 29.578, 29.579 are seen as completed and </a:t>
            </a:r>
            <a:r>
              <a:rPr lang="de-DE" sz="1200" dirty="0">
                <a:latin typeface="Arial" panose="020B0604020202020204" pitchFamily="34" charset="0"/>
                <a:cs typeface="Arial" panose="020B0604020202020204" pitchFamily="34" charset="0"/>
              </a:rPr>
              <a:t>send </a:t>
            </a:r>
            <a:r>
              <a:rPr lang="en-GB" sz="1200" dirty="0" smtClean="0">
                <a:latin typeface="Arial" panose="020B0604020202020204" pitchFamily="34" charset="0"/>
                <a:cs typeface="Arial" panose="020B0604020202020204" pitchFamily="34" charset="0"/>
              </a:rPr>
              <a:t>for</a:t>
            </a:r>
            <a:r>
              <a:rPr lang="de-DE" sz="1200" dirty="0" smtClean="0">
                <a:latin typeface="Arial" panose="020B0604020202020204" pitchFamily="34" charset="0"/>
                <a:cs typeface="Arial" panose="020B0604020202020204" pitchFamily="34" charset="0"/>
              </a:rPr>
              <a:t> </a:t>
            </a:r>
            <a:r>
              <a:rPr lang="de-DE" sz="1200" dirty="0">
                <a:latin typeface="Arial" panose="020B0604020202020204" pitchFamily="34" charset="0"/>
                <a:cs typeface="Arial" panose="020B0604020202020204" pitchFamily="34" charset="0"/>
              </a:rPr>
              <a:t>Information </a:t>
            </a:r>
            <a:r>
              <a:rPr lang="en-GB" sz="1200" dirty="0" smtClean="0">
                <a:latin typeface="Arial" panose="020B0604020202020204" pitchFamily="34" charset="0"/>
                <a:cs typeface="Arial" panose="020B0604020202020204" pitchFamily="34" charset="0"/>
              </a:rPr>
              <a:t>and</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approval</a:t>
            </a:r>
          </a:p>
          <a:p>
            <a:pPr lvl="1"/>
            <a:r>
              <a:rPr lang="en-GB" sz="1200" dirty="0" smtClean="0">
                <a:latin typeface="Arial" panose="020B0604020202020204" pitchFamily="34" charset="0"/>
                <a:cs typeface="Arial" panose="020B0604020202020204" pitchFamily="34" charset="0"/>
              </a:rPr>
              <a:t>The UDM is enhanced to support SBI indications  regarding IP-SM-GW and SMSF.</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IP-SM-GW </a:t>
            </a:r>
            <a:r>
              <a:rPr lang="en-GB" sz="1200" dirty="0"/>
              <a:t>should indicate whether it support SBI or not, </a:t>
            </a:r>
            <a:r>
              <a:rPr lang="en-GB" sz="1200" dirty="0" smtClean="0"/>
              <a:t>when  performing </a:t>
            </a:r>
            <a:r>
              <a:rPr lang="en-GB" sz="1200" dirty="0"/>
              <a:t>registration </a:t>
            </a:r>
            <a:r>
              <a:rPr lang="en-GB" sz="1200" dirty="0" smtClean="0"/>
              <a:t>in the HSS</a:t>
            </a:r>
          </a:p>
          <a:p>
            <a:pPr lvl="1"/>
            <a:r>
              <a:rPr lang="en-US" sz="1200" dirty="0" smtClean="0">
                <a:latin typeface="Arial" panose="020B0604020202020204" pitchFamily="34" charset="0"/>
                <a:cs typeface="Arial" panose="020B0604020202020204" pitchFamily="34" charset="0"/>
              </a:rPr>
              <a:t>Introduce new </a:t>
            </a:r>
            <a:r>
              <a:rPr lang="en-GB" sz="1200" dirty="0"/>
              <a:t>NEF </a:t>
            </a:r>
            <a:r>
              <a:rPr lang="en-GB" sz="1200" dirty="0" smtClean="0"/>
              <a:t>service </a:t>
            </a:r>
            <a:r>
              <a:rPr lang="en-GB" sz="1200" dirty="0"/>
              <a:t>to support SBI-based MO SM </a:t>
            </a:r>
            <a:r>
              <a:rPr lang="en-GB" sz="1200" dirty="0" smtClean="0"/>
              <a:t>transmit.</a:t>
            </a:r>
            <a:endParaRPr lang="de-DE"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smtClean="0">
                <a:latin typeface="Arial "/>
              </a:rPr>
              <a:t>of </a:t>
            </a:r>
            <a:r>
              <a:rPr lang="en-GB" sz="1200" dirty="0">
                <a:latin typeface="Arial "/>
              </a:rPr>
              <a:t>proximity based services in </a:t>
            </a:r>
            <a:r>
              <a:rPr lang="en-GB" sz="1200" dirty="0" smtClean="0">
                <a:latin typeface="Arial "/>
              </a:rPr>
              <a:t>5GS </a:t>
            </a:r>
            <a:r>
              <a:rPr lang="en-US" sz="1200" dirty="0" smtClean="0">
                <a:latin typeface="Arial "/>
                <a:cs typeface="Arial" panose="020B0604020202020204" pitchFamily="34" charset="0"/>
              </a:rPr>
              <a:t>[</a:t>
            </a:r>
            <a:r>
              <a:rPr lang="en-US" sz="1200" dirty="0" smtClean="0">
                <a:latin typeface="Arial "/>
                <a:ea typeface="Calibri" panose="020F0502020204030204" pitchFamily="34" charset="0"/>
                <a:cs typeface="Times New Roman" panose="02020603050405020304" pitchFamily="18" charset="0"/>
              </a:rPr>
              <a:t>5G_ProSe</a:t>
            </a:r>
            <a:r>
              <a:rPr lang="en-US" sz="1200" dirty="0" smtClean="0">
                <a:latin typeface="Arial "/>
                <a:cs typeface="Arial" panose="020B0604020202020204" pitchFamily="34" charset="0"/>
              </a:rPr>
              <a:t>] </a:t>
            </a:r>
            <a:r>
              <a:rPr lang="en-US" sz="1200" dirty="0">
                <a:latin typeface="Arial "/>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This </a:t>
            </a:r>
            <a:r>
              <a:rPr lang="en-GB" sz="1200" dirty="0"/>
              <a:t>work is to specify the CT aspects of proximity based services in </a:t>
            </a:r>
            <a:r>
              <a:rPr lang="en-GB" sz="1200" dirty="0" smtClean="0"/>
              <a:t>5GS, a new </a:t>
            </a:r>
            <a:r>
              <a:rPr lang="en-GB" altLang="zh-CN" sz="1200" dirty="0"/>
              <a:t>5G ProSe Anchor </a:t>
            </a:r>
            <a:r>
              <a:rPr lang="en-GB" altLang="zh-CN" sz="1200" dirty="0" smtClean="0"/>
              <a:t>Function is introduced by stage 2</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TS 29.559 5G </a:t>
            </a:r>
            <a:r>
              <a:rPr lang="en-GB" sz="1200" dirty="0"/>
              <a:t>ProSe Key Management </a:t>
            </a:r>
            <a:r>
              <a:rPr lang="en-GB" sz="1200" dirty="0" smtClean="0"/>
              <a:t>Function Services</a:t>
            </a:r>
            <a:r>
              <a:rPr lang="en-US" sz="1200" dirty="0" smtClean="0">
                <a:latin typeface="Arial" panose="020B0604020202020204" pitchFamily="34" charset="0"/>
                <a:cs typeface="Arial" panose="020B0604020202020204" pitchFamily="34" charset="0"/>
              </a:rPr>
              <a:t>  is send for information and approval  </a:t>
            </a:r>
          </a:p>
          <a:p>
            <a:pPr lvl="1"/>
            <a:r>
              <a:rPr lang="en-GB" sz="1200" dirty="0" smtClean="0"/>
              <a:t>ProseAuthenticate</a:t>
            </a:r>
            <a:r>
              <a:rPr lang="en-US" sz="1200" dirty="0" smtClean="0"/>
              <a:t> </a:t>
            </a:r>
            <a:r>
              <a:rPr lang="en-US" sz="1200" dirty="0"/>
              <a:t>service operation </a:t>
            </a:r>
            <a:r>
              <a:rPr lang="en-US" sz="1200" dirty="0" smtClean="0"/>
              <a:t>is added to the </a:t>
            </a:r>
            <a:r>
              <a:rPr lang="en-GB" sz="1200" dirty="0"/>
              <a:t>Nausf_UEAuthentication.</a:t>
            </a:r>
            <a:r>
              <a:rPr lang="en-GB"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Add </a:t>
            </a:r>
            <a:r>
              <a:rPr lang="en-GB" sz="1200" dirty="0"/>
              <a:t>the </a:t>
            </a:r>
            <a:r>
              <a:rPr lang="en-GB" altLang="zh-CN" sz="1200" dirty="0"/>
              <a:t>5G ProSe Anchor Function services to support proximity based services</a:t>
            </a:r>
            <a:r>
              <a:rPr lang="en-US" altLang="zh-CN" sz="1200" dirty="0"/>
              <a:t> </a:t>
            </a:r>
            <a:r>
              <a:rPr lang="en-US" altLang="zh-CN" sz="1200" dirty="0" smtClean="0"/>
              <a:t> in 5GS (new function introduced  by SA3 depends  on SA approval)</a:t>
            </a:r>
            <a:endParaRPr lang="en-US" altLang="zh-CN" sz="1200" dirty="0"/>
          </a:p>
          <a:p>
            <a:pPr lvl="1"/>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TS29.581 </a:t>
            </a:r>
            <a:r>
              <a:rPr lang="en-US" sz="1200" dirty="0">
                <a:latin typeface="Arial" panose="020B0604020202020204" pitchFamily="34" charset="0"/>
                <a:cs typeface="Arial" panose="020B0604020202020204" pitchFamily="34" charset="0"/>
              </a:rPr>
              <a:t>for Nmb2 service </a:t>
            </a:r>
            <a:r>
              <a:rPr lang="en-GB" sz="1200" dirty="0" smtClean="0">
                <a:latin typeface="Arial" panose="020B0604020202020204" pitchFamily="34" charset="0"/>
                <a:cs typeface="Arial" panose="020B0604020202020204" pitchFamily="34" charset="0"/>
              </a:rPr>
              <a:t>is send for information and approval</a:t>
            </a:r>
            <a:endParaRPr lang="en-US" sz="12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MBS session restoration </a:t>
            </a:r>
            <a:r>
              <a:rPr lang="en-US" sz="1200" dirty="0" smtClean="0">
                <a:latin typeface="Arial" panose="020B0604020202020204" pitchFamily="34" charset="0"/>
                <a:cs typeface="Arial" panose="020B0604020202020204" pitchFamily="34" charset="0"/>
              </a:rPr>
              <a:t>procedures stage 2 and 3 part are send for approval</a:t>
            </a:r>
            <a:endParaRPr lang="de-DE" sz="12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N4mb </a:t>
            </a:r>
            <a:r>
              <a:rPr lang="en-GB" sz="1200" dirty="0" smtClean="0">
                <a:latin typeface="Arial" panose="020B0604020202020204" pitchFamily="34" charset="0"/>
                <a:cs typeface="Arial" panose="020B0604020202020204" pitchFamily="34" charset="0"/>
              </a:rPr>
              <a:t>interface:  supported features and content of node and session related messages is specified.</a:t>
            </a: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Cover requirements in the area of </a:t>
            </a:r>
            <a:r>
              <a:rPr lang="en-GB" sz="1200" dirty="0"/>
              <a:t>Multicast/Broadcast Service Transport </a:t>
            </a:r>
            <a:r>
              <a:rPr lang="en-GB" sz="1200" dirty="0" smtClean="0"/>
              <a:t>services, </a:t>
            </a:r>
            <a:r>
              <a:rPr lang="en-GB" sz="1200" dirty="0"/>
              <a:t>MBS Security Keys</a:t>
            </a:r>
            <a:r>
              <a:rPr lang="en-US" sz="1200" dirty="0" smtClean="0">
                <a:latin typeface="Arial" panose="020B0604020202020204" pitchFamily="34" charset="0"/>
                <a:cs typeface="Arial" panose="020B0604020202020204" pitchFamily="34" charset="0"/>
              </a:rPr>
              <a:t> and </a:t>
            </a:r>
            <a:r>
              <a:rPr lang="en-GB" sz="1200" dirty="0"/>
              <a:t>MBS </a:t>
            </a:r>
            <a:r>
              <a:rPr lang="en-GB" sz="1200" dirty="0" smtClean="0"/>
              <a:t>QoS/Service. Details on these requirements are expected from stage 2 (SA2, SA3, and SA4).</a:t>
            </a:r>
            <a:endParaRPr lang="en-GB"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99%</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hlinkClick r:id="rId6"/>
              </a:rPr>
              <a:t>kimmo.kymalainen@3gpp.org</a:t>
            </a:r>
            <a:endParaRPr lang="en-US" altLang="en-US" sz="1800" dirty="0" smtClean="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10"/>
              </a:rPr>
              <a:t>hiroshi.ishikawa.ev</a:t>
            </a:r>
            <a:r>
              <a:rPr lang="en-US" altLang="en-US" sz="1800" dirty="0">
                <a:hlinkClick r:id="rId10"/>
              </a:rPr>
              <a:t>@nttdocomo.</a:t>
            </a:r>
            <a:r>
              <a:rPr lang="en-US" sz="1800" dirty="0">
                <a:hlinkClick r:id="rId10"/>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smtClean="0">
                <a:latin typeface="Arial" panose="020B0604020202020204" pitchFamily="34" charset="0"/>
                <a:cs typeface="Arial" panose="020B0604020202020204" pitchFamily="34" charset="0"/>
              </a:rPr>
              <a:t>CT4 </a:t>
            </a:r>
            <a:r>
              <a:rPr lang="en-US" sz="1200" dirty="0">
                <a:latin typeface="Arial" panose="020B0604020202020204" pitchFamily="34" charset="0"/>
                <a:cs typeface="Arial" panose="020B0604020202020204" pitchFamily="34" charset="0"/>
              </a:rPr>
              <a:t>aspects on enhancement of RAN slicing for NR</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[NRslice] (new)</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t>Enhancement of NSSF services to support the network slice AS group </a:t>
            </a:r>
            <a:r>
              <a:rPr lang="en-GB" sz="1200" dirty="0" smtClean="0"/>
              <a:t>management</a:t>
            </a:r>
          </a:p>
          <a:p>
            <a:pPr lvl="1"/>
            <a:r>
              <a:rPr lang="en-GB" sz="1200" dirty="0"/>
              <a:t>Potential definition of common date type to support the feature in NR_Slice_Core</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t>The Nnssf_NSSelection service is updated to support </a:t>
            </a:r>
            <a:r>
              <a:rPr lang="en-GB" sz="1200" dirty="0" smtClean="0"/>
              <a:t>Network Slice AS Group.</a:t>
            </a:r>
            <a:r>
              <a:rPr lang="en-GB" sz="1200" dirty="0" smtClean="0">
                <a:latin typeface="Arial" panose="020B0604020202020204" pitchFamily="34" charset="0"/>
                <a:cs typeface="Arial" panose="020B0604020202020204" pitchFamily="34" charset="0"/>
              </a:rPr>
              <a:t>.</a:t>
            </a:r>
          </a:p>
          <a:p>
            <a:pPr lvl="1"/>
            <a:r>
              <a:rPr lang="en-GB" sz="1200" dirty="0"/>
              <a:t>common data type NSAG ID which is used by Nnssf_NSSelectoin and Nnssf_NSSAIAvailability </a:t>
            </a:r>
            <a:r>
              <a:rPr lang="en-GB" sz="1200" dirty="0" smtClean="0"/>
              <a:t>services and possibly in future in other services as well.</a:t>
            </a:r>
            <a:r>
              <a:rPr lang="en-GB" sz="1200" dirty="0" smtClean="0">
                <a:latin typeface="Arial" panose="020B0604020202020204" pitchFamily="34" charset="0"/>
                <a:cs typeface="Arial" panose="020B0604020202020204" pitchFamily="34" charset="0"/>
              </a:rPr>
              <a:t> </a:t>
            </a:r>
            <a:endParaRPr lang="en-GB" sz="1200" dirty="0">
              <a:latin typeface="Arial" panose="020B0604020202020204" pitchFamily="34" charset="0"/>
              <a:cs typeface="Arial" panose="020B0604020202020204" pitchFamily="34" charset="0"/>
            </a:endParaRP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There is a discussion in SA2 on </a:t>
            </a:r>
            <a:r>
              <a:rPr lang="en-US" sz="1200" dirty="0"/>
              <a:t>Slice list and priority information for cell </a:t>
            </a:r>
            <a:r>
              <a:rPr lang="en-US" sz="1200" dirty="0" smtClean="0"/>
              <a:t>reselection, the outcome may impact CT4 specification</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CT4 </a:t>
            </a:r>
            <a:r>
              <a:rPr lang="en-GB" sz="1200" dirty="0">
                <a:latin typeface="Arial" panose="020B0604020202020204" pitchFamily="34" charset="0"/>
                <a:cs typeface="Arial" panose="020B0604020202020204" pitchFamily="34" charset="0"/>
              </a:rPr>
              <a:t>aspects of Support for Minimization of service Interruption </a:t>
            </a:r>
            <a:r>
              <a:rPr lang="en-US" sz="1200" dirty="0">
                <a:latin typeface="Arial" panose="020B0604020202020204" pitchFamily="34" charset="0"/>
                <a:cs typeface="Arial" panose="020B0604020202020204" pitchFamily="34" charset="0"/>
              </a:rPr>
              <a:t>[MIN</a:t>
            </a:r>
            <a:r>
              <a:rPr lang="en-US" sz="1200" dirty="0" smtClean="0">
                <a:latin typeface="Arial" panose="020B0604020202020204" pitchFamily="34" charset="0"/>
                <a:cs typeface="Arial" panose="020B0604020202020204" pitchFamily="34" charset="0"/>
              </a:rPr>
              <a:t>T] </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The </a:t>
            </a:r>
            <a:r>
              <a:rPr lang="en-GB" sz="1200" dirty="0"/>
              <a:t>procedures and parameters in order to support configuring "the list of PLMN(s) to be used in disaster condition" by </a:t>
            </a:r>
            <a:r>
              <a:rPr lang="en-GB" sz="1200" dirty="0" smtClean="0"/>
              <a:t>HPLMN</a:t>
            </a:r>
            <a:r>
              <a:rPr lang="en-GB" sz="1200" dirty="0" smtClean="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The  capability of the UE to support is provided by the AMF when performing 3GPP access registration.</a:t>
            </a:r>
          </a:p>
          <a:p>
            <a:pPr lvl="1"/>
            <a:r>
              <a:rPr lang="en-GB" altLang="en-US" sz="1200" dirty="0" smtClean="0"/>
              <a:t>The support of Disaster </a:t>
            </a:r>
            <a:r>
              <a:rPr lang="en-GB" altLang="en-US" sz="1200" dirty="0"/>
              <a:t>Roaming </a:t>
            </a:r>
            <a:r>
              <a:rPr lang="en-GB" altLang="en-US" sz="1200" dirty="0" smtClean="0"/>
              <a:t>indicator is introduced in the UDM, AUSF and AMF.</a:t>
            </a:r>
            <a:endParaRPr lang="en-GB" altLang="en-US" sz="1200" dirty="0"/>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none</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
        <p:nvSpPr>
          <p:cNvPr id="4" name="Rectangle 1"/>
          <p:cNvSpPr>
            <a:spLocks noChangeArrowheads="1"/>
          </p:cNvSpPr>
          <p:nvPr/>
        </p:nvSpPr>
        <p:spPr bwMode="auto">
          <a:xfrm>
            <a:off x="0" y="120878"/>
            <a:ext cx="96372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742950" marR="0" lvl="1" indent="-285750" algn="l" defTabSz="914400" rtl="0" eaLnBrk="0" fontAlgn="base" latinLnBrk="0" hangingPunct="0">
              <a:lnSpc>
                <a:spcPct val="100000"/>
              </a:lnSpc>
              <a:spcBef>
                <a:spcPct val="20000"/>
              </a:spcBef>
              <a:spcAft>
                <a:spcPct val="0"/>
              </a:spcAft>
              <a:buClrTx/>
              <a:buSzTx/>
              <a:buFontTx/>
              <a:buChar char="–"/>
              <a:tabLst/>
            </a:pPr>
            <a:r>
              <a:rPr kumimoji="0" lang="en-US" altLang="zh-CN" sz="800" b="0" i="0" u="none" strike="noStrike" cap="none" normalizeH="0" baseline="0" dirty="0" smtClean="0">
                <a:ln>
                  <a:noFill/>
                </a:ln>
                <a:solidFill>
                  <a:schemeClr val="tx1"/>
                </a:solidFill>
                <a:effectLst/>
                <a:latin typeface="Arial" panose="020B0604020202020204" pitchFamily="34" charset="0"/>
              </a:rPr>
              <a:t> </a:t>
            </a:r>
            <a:endParaRPr kumimoji="0" lang="en-US" altLang="zh-CN"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77545897"/>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[SBIProtoc17]</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In TS 29.501 It </a:t>
            </a:r>
            <a:r>
              <a:rPr lang="en-GB" sz="1200" dirty="0"/>
              <a:t>is clarified that if multiple query parameters are defined for a method on the resource, the logical 'AND' represents the default logical relationship between the query parameters for this </a:t>
            </a:r>
            <a:r>
              <a:rPr lang="en-GB" sz="1200" dirty="0" smtClean="0"/>
              <a:t>resource. The default relation ship can be  overwritten by the description in a specification.to an API.</a:t>
            </a:r>
          </a:p>
          <a:p>
            <a:pPr lvl="1"/>
            <a:r>
              <a:rPr lang="en-GB" sz="1200" dirty="0"/>
              <a:t>EE-Subscription </a:t>
            </a:r>
            <a:r>
              <a:rPr lang="en-GB" sz="1200" dirty="0" smtClean="0"/>
              <a:t>retrieval is  optimized to request  them for multiple network functions with one GET request</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none</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CT4#109-e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and</a:t>
            </a:r>
            <a:r>
              <a:rPr lang="de-DE" altLang="zh-CN" sz="1400" dirty="0" smtClean="0">
                <a:latin typeface="Arial" panose="020B0604020202020204" pitchFamily="34" charset="0"/>
                <a:ea typeface="MS PGothic" panose="020B0600070205080204" pitchFamily="34" charset="-128"/>
                <a:cs typeface="Arial" panose="020B0604020202020204" pitchFamily="34" charset="0"/>
              </a:rPr>
              <a:t> CT4#110e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from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3-4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12:00 UTC to 15:00 UTC very late for delegates from Japan (due to summer time in Europe and US) and  very early for delegates from US pacific coast. </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Chair's notes are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was similar as for F2F meetings.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E-mail exchanges between small number of delegates on special topics are still increasing visible by the decreasing of number of emails on the reflector and pop up of a compromise on the reflector.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and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smtClean="0">
                <a:latin typeface="Arial" panose="020B0604020202020204" pitchFamily="34" charset="0"/>
                <a:ea typeface="MS PGothic" panose="020B0600070205080204" pitchFamily="34" charset="-128"/>
                <a:cs typeface="Arial" panose="020B0604020202020204" pitchFamily="34" charset="0"/>
              </a:rPr>
              <a:t>Rel-15 </a:t>
            </a:r>
            <a:r>
              <a:rPr lang="en-GB" sz="2000" dirty="0" smtClean="0">
                <a:latin typeface="Arial" panose="020B0604020202020204" pitchFamily="34" charset="0"/>
                <a:ea typeface="MS PGothic" panose="020B0600070205080204" pitchFamily="34" charset="-128"/>
                <a:cs typeface="Arial" panose="020B0604020202020204" pitchFamily="34" charset="0"/>
              </a:rPr>
              <a:t>and</a:t>
            </a:r>
            <a:r>
              <a:rPr lang="de-DE" sz="2000" dirty="0" smtClean="0">
                <a:latin typeface="Arial" panose="020B0604020202020204" pitchFamily="34" charset="0"/>
                <a:ea typeface="MS PGothic" panose="020B0600070205080204" pitchFamily="34" charset="-128"/>
                <a:cs typeface="Arial" panose="020B0604020202020204" pitchFamily="34" charset="0"/>
              </a:rPr>
              <a:t> </a:t>
            </a:r>
            <a:r>
              <a:rPr lang="de-DE" sz="2000" dirty="0" smtClean="0">
                <a:latin typeface="Arial" panose="020B0604020202020204" pitchFamily="34" charset="0"/>
                <a:ea typeface="MS PGothic" panose="020B0600070205080204" pitchFamily="34" charset="-128"/>
                <a:cs typeface="Arial" panose="020B0604020202020204" pitchFamily="34" charset="0"/>
              </a:rPr>
              <a:t>Rel-16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 we still receive requirements from stage 2 from SA2, SA3 and SA4.</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 for 1 topic we had to postpone CRs because of outstanding decision in stage 2. </a:t>
            </a:r>
            <a:r>
              <a:rPr lang="en-GB" sz="1600" dirty="0" smtClean="0"/>
              <a:t>SA2 </a:t>
            </a:r>
            <a:r>
              <a:rPr lang="en-GB" sz="1600" dirty="0"/>
              <a:t>did not reach consensus on </a:t>
            </a:r>
            <a:r>
              <a:rPr lang="en-GB" sz="1600" dirty="0" smtClean="0"/>
              <a:t>a reply </a:t>
            </a:r>
            <a:r>
              <a:rPr lang="en-GB" sz="1600" dirty="0"/>
              <a:t>LS to CT3/CT4. CT4(/CT3) needs an answer to complete the stage 3 work in Q3.  </a:t>
            </a:r>
            <a:endParaRPr lang="en-GB" sz="1600" dirty="0" smtClean="0"/>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On some topics we need to align our stage 3 with stage 2 which are reflected in the exception sheet. </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Stage 2 shall stop adding  requirement in the plenary just before stage 3  freeze and specially in the plenary just before OpenAPI freeze.</a:t>
            </a:r>
          </a:p>
          <a:p>
            <a:r>
              <a:rPr lang="en-US" sz="1600" dirty="0" smtClean="0">
                <a:latin typeface="Arial" panose="020B0604020202020204" pitchFamily="34" charset="0"/>
                <a:cs typeface="Arial" panose="020B0604020202020204" pitchFamily="34" charset="0"/>
              </a:rPr>
              <a:t>3GPP forge</a:t>
            </a:r>
            <a:endParaRPr lang="en-US" sz="16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user manual for 3GPP forge needs update to align with latest updates of the tool. Once done it is MCC task to make it  available.</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Approve the exception sheets  provided by CT4 to allow CT4 to continue the work on Rel-17 topics and to complete  the outstanding  requirement's received (and will receive) from stage2.</a:t>
            </a:r>
          </a:p>
          <a:p>
            <a:r>
              <a:rPr lang="en-US" sz="2000" dirty="0"/>
              <a:t> </a:t>
            </a:r>
            <a:r>
              <a:rPr lang="en-US" sz="2000" dirty="0" smtClean="0"/>
              <a:t>CT should remind SA that stage 2 requirements shall not be agreed in parallel when stage 3 has to finalize the work on a release. It is impossible  to cover new requirements received just  before the last day of a meeting .</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and to be open for compromises 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a:t>
            </a:r>
            <a:r>
              <a:rPr lang="en-GB" altLang="ja-JP" sz="2000" dirty="0" smtClean="0">
                <a:latin typeface="Arial "/>
                <a:ea typeface="MS PGothic" pitchFamily="34" charset="-128"/>
                <a:cs typeface="Arial" pitchFamily="34" charset="0"/>
              </a:rPr>
              <a:t>files. The number of open API files are increasing but handled by the  same number of delegates</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a:t>
            </a:r>
            <a:r>
              <a:rPr lang="en-GB" altLang="ja-JP" sz="2000" dirty="0" smtClean="0">
                <a:latin typeface="Arial "/>
                <a:ea typeface="MS PGothic" pitchFamily="34" charset="-128"/>
                <a:cs typeface="Arial" pitchFamily="34" charset="0"/>
              </a:rPr>
              <a:t>excellent </a:t>
            </a:r>
            <a:r>
              <a:rPr lang="en-GB" altLang="ja-JP" sz="2000" dirty="0">
                <a:latin typeface="Arial "/>
                <a:ea typeface="MS PGothic" pitchFamily="34" charset="-128"/>
                <a:cs typeface="Arial" pitchFamily="34" charset="0"/>
              </a:rPr>
              <a:t>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98395108"/>
              </p:ext>
            </p:extLst>
          </p:nvPr>
        </p:nvGraphicFramePr>
        <p:xfrm>
          <a:off x="838200" y="2387241"/>
          <a:ext cx="9554658" cy="3771415"/>
        </p:xfrm>
        <a:graphic>
          <a:graphicData uri="http://schemas.openxmlformats.org/drawingml/2006/table">
            <a:tbl>
              <a:tblPr/>
              <a:tblGrid>
                <a:gridCol w="1296695"/>
                <a:gridCol w="4588956"/>
                <a:gridCol w="755612"/>
                <a:gridCol w="640628"/>
                <a:gridCol w="1399881"/>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Fqdn Data Type Definition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29.521 CR 0145</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29.563 CR 0061</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29.573 CR 0100</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29.556 CR 0004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b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N9 forwarding tunnel between ULCLs controlled by I-SMF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0631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 CR 0553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DNS Query Filter Encoding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0642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C4-223117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NSWO in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23.003 CR 0633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Released PDU Sessions during Registration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 CR 0726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Protocol support for restoration procedures for Home Routed PDU Sessions or PDU sessions with an I-SMF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Protocol support for restoration procedures for Home Routed PDU Sessions or PDU sessions with an I-SMF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Removal of apiVersion from resource URI variables tables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29.501 CR 0125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UDR Restoration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a:t>CT4#109E (e</a:t>
            </a:r>
            <a:r>
              <a:rPr lang="de-DE" dirty="0"/>
              <a:t>lectronic meeting</a:t>
            </a:r>
            <a:r>
              <a:rPr lang="en-US" altLang="fr-FR" dirty="0"/>
              <a:t>)</a:t>
            </a:r>
          </a:p>
          <a:p>
            <a:pPr lvl="2"/>
            <a:r>
              <a:rPr lang="en-US" altLang="fr-FR" dirty="0"/>
              <a:t>CT4#110E (e</a:t>
            </a:r>
            <a:r>
              <a:rPr lang="en-US" dirty="0"/>
              <a:t>lectronic</a:t>
            </a:r>
            <a:r>
              <a:rPr lang="de-DE" dirty="0"/>
              <a:t> </a:t>
            </a:r>
            <a:r>
              <a:rPr lang="en-GB" dirty="0"/>
              <a:t>meeting</a:t>
            </a:r>
            <a:r>
              <a:rPr lang="en-US" altLang="fr-FR" dirty="0"/>
              <a:t>)</a:t>
            </a:r>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CT4#111E (e</a:t>
            </a:r>
            <a:r>
              <a:rPr lang="de-DE" dirty="0" smtClean="0"/>
              <a:t>lectronic meeting</a:t>
            </a:r>
            <a:r>
              <a:rPr lang="en-US" altLang="fr-FR" dirty="0" smtClean="0"/>
              <a:t>)</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96319858"/>
              </p:ext>
            </p:extLst>
          </p:nvPr>
        </p:nvGraphicFramePr>
        <p:xfrm>
          <a:off x="838200" y="2387241"/>
          <a:ext cx="9554658" cy="2803799"/>
        </p:xfrm>
        <a:graphic>
          <a:graphicData uri="http://schemas.openxmlformats.org/drawingml/2006/table">
            <a:tbl>
              <a:tblPr/>
              <a:tblGrid>
                <a:gridCol w="1296695"/>
                <a:gridCol w="4588956"/>
                <a:gridCol w="755612"/>
                <a:gridCol w="640628"/>
                <a:gridCol w="1399881"/>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UDM to support Optimized EventExposure Subscriptions Data access over Nudr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29.505  CR 0433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UDR Restoration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C4-222112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MBS Service Area Information for Location dependent MBS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C4-222373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MBS Service Area Information for Location dependent MBS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C4-222114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MBS Service Area Information for Location dependent MBS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Using FQDN Pattern Matching Rule for fqdnPatternList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Reporting NG-RAN failure to MB-SMF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0048</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56195688"/>
              </p:ext>
            </p:extLst>
          </p:nvPr>
        </p:nvGraphicFramePr>
        <p:xfrm>
          <a:off x="974630" y="2146375"/>
          <a:ext cx="9560134" cy="2426928"/>
        </p:xfrm>
        <a:graphic>
          <a:graphicData uri="http://schemas.openxmlformats.org/drawingml/2006/table">
            <a:tbl>
              <a:tblPr/>
              <a:tblGrid>
                <a:gridCol w="941777"/>
                <a:gridCol w="5190726"/>
                <a:gridCol w="755612"/>
                <a:gridCol w="607521"/>
                <a:gridCol w="1265082"/>
                <a:gridCol w="799416"/>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010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C4-222143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FilterAnyUE feature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Missing supported features in Nudr service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C4-223016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OAuth2 scopes for policy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6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OAuth2 scopes for application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C4-223074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OAuth2 scopes for exposure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Update of description of feature ConditionalSubscriptionWithExcludeNotification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C4-223115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Removal of Editor's note for MB-UPF failure without restart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38.413 CR 0813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C4-223377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Broadcast MBS Session Release Require procedure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23.247 CR 0102</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38.413 CR 0813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4860006"/>
              </p:ext>
            </p:extLst>
          </p:nvPr>
        </p:nvGraphicFramePr>
        <p:xfrm>
          <a:off x="974630" y="2146375"/>
          <a:ext cx="9560134" cy="4091151"/>
        </p:xfrm>
        <a:graphic>
          <a:graphicData uri="http://schemas.openxmlformats.org/drawingml/2006/table">
            <a:tbl>
              <a:tblPr/>
              <a:tblGrid>
                <a:gridCol w="941777"/>
                <a:gridCol w="5190726"/>
                <a:gridCol w="755612"/>
                <a:gridCol w="607521"/>
                <a:gridCol w="1265082"/>
                <a:gridCol w="799416"/>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Emergency service session continuity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SOR-SNPN-SI Support Indication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23.221 CR 915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Event Reporting in RRC inactive state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23.273 CR 0228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C4-223368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Removal of NSACF from HPLMN in LBO Model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S-NSSAI in Create DNS context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23.548 CR 0054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052">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UE MINT support indicator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3628</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494">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Network-initiated Deregistration if disaster condition is no longer being applicable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3626</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9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C4-223036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SMF UP remote provisioning capability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3609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9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Nnssf_NSSelection service update to support NSAG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3317</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3539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464">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Nnssf_NSSAIAvailability service update to support NSAG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3317</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3539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C4-223514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NSAG 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0355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3317</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3539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1630832"/>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441 in CT4#109E*</a:t>
            </a:r>
          </a:p>
          <a:p>
            <a:pPr lvl="1"/>
            <a:r>
              <a:rPr lang="en-US" sz="1600" dirty="0" smtClean="0"/>
              <a:t>518 in CT4#110E*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B(38)/F(119)/D(2) CT4#109E</a:t>
            </a:r>
          </a:p>
          <a:p>
            <a:pPr lvl="1"/>
            <a:r>
              <a:rPr lang="en-US" sz="1600" dirty="0"/>
              <a:t>Cat </a:t>
            </a:r>
            <a:r>
              <a:rPr lang="en-US" sz="1600" dirty="0" smtClean="0"/>
              <a:t>B(28)/F(164)/C(0)/D(0)/A(21), CT4#110E</a:t>
            </a:r>
            <a:endParaRPr lang="en-US" sz="1600" dirty="0"/>
          </a:p>
          <a:p>
            <a:r>
              <a:rPr lang="en-US" sz="2400" dirty="0" smtClean="0"/>
              <a:t>Agreed </a:t>
            </a:r>
            <a:r>
              <a:rPr lang="en-US" sz="2400" dirty="0"/>
              <a:t>pCRs</a:t>
            </a:r>
          </a:p>
          <a:p>
            <a:pPr lvl="1"/>
            <a:r>
              <a:rPr lang="en-US" sz="1600" dirty="0" smtClean="0"/>
              <a:t>42 </a:t>
            </a:r>
            <a:r>
              <a:rPr lang="de-DE" sz="1600" dirty="0" smtClean="0"/>
              <a:t>CT4#109E</a:t>
            </a:r>
          </a:p>
          <a:p>
            <a:pPr lvl="1"/>
            <a:r>
              <a:rPr lang="en-US" sz="1600" dirty="0" smtClean="0"/>
              <a:t>27 </a:t>
            </a:r>
            <a:r>
              <a:rPr lang="de-DE" sz="1600" dirty="0" smtClean="0"/>
              <a:t>CT4#110E</a:t>
            </a:r>
            <a:endParaRPr lang="de-DE" sz="1600" dirty="0"/>
          </a:p>
          <a:p>
            <a:r>
              <a:rPr lang="en-US" sz="2400" dirty="0" smtClean="0"/>
              <a:t>Attendances</a:t>
            </a:r>
            <a:endParaRPr lang="en-US" sz="2400" dirty="0"/>
          </a:p>
          <a:p>
            <a:pPr marL="630238" lvl="2"/>
            <a:r>
              <a:rPr lang="en-US" altLang="fr-FR" sz="1600" dirty="0" smtClean="0"/>
              <a:t>CT4#109E-bis </a:t>
            </a:r>
            <a:r>
              <a:rPr lang="en-US" altLang="fr-FR" sz="1600" dirty="0"/>
              <a:t>(</a:t>
            </a:r>
            <a:r>
              <a:rPr lang="de-DE" sz="1600" dirty="0"/>
              <a:t>E-Meeting</a:t>
            </a:r>
            <a:r>
              <a:rPr lang="en-US" altLang="fr-FR" sz="1600" dirty="0"/>
              <a:t>): </a:t>
            </a:r>
            <a:r>
              <a:rPr lang="en-US" altLang="fr-FR" sz="1600" dirty="0" smtClean="0"/>
              <a:t>158 </a:t>
            </a:r>
            <a:r>
              <a:rPr lang="en-US" altLang="fr-FR" sz="1600" dirty="0"/>
              <a:t/>
            </a:r>
            <a:br>
              <a:rPr lang="en-US" altLang="fr-FR" sz="1600" dirty="0"/>
            </a:br>
            <a:r>
              <a:rPr lang="en-US" altLang="fr-FR" sz="1000" dirty="0"/>
              <a:t>active on reflector and during conference calls: ~</a:t>
            </a:r>
            <a:r>
              <a:rPr lang="en-US" altLang="fr-FR" sz="1000" dirty="0" smtClean="0"/>
              <a:t>30</a:t>
            </a:r>
          </a:p>
          <a:p>
            <a:pPr marL="630238" lvl="2"/>
            <a:r>
              <a:rPr lang="en-US" altLang="fr-FR" sz="1600" dirty="0" smtClean="0"/>
              <a:t>CT4#110E </a:t>
            </a:r>
            <a:r>
              <a:rPr lang="en-US" altLang="fr-FR" sz="1600" dirty="0"/>
              <a:t>(</a:t>
            </a:r>
            <a:r>
              <a:rPr lang="de-DE" sz="1600" dirty="0"/>
              <a:t>E-Meeting</a:t>
            </a:r>
            <a:r>
              <a:rPr lang="en-US" altLang="fr-FR" sz="1600" dirty="0"/>
              <a:t>): </a:t>
            </a:r>
            <a:r>
              <a:rPr lang="en-US" altLang="fr-FR" sz="1600" dirty="0" smtClean="0"/>
              <a:t>174</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945/924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5 +7 </a:t>
            </a:r>
            <a:r>
              <a:rPr lang="en-US" sz="2000" dirty="0" smtClean="0"/>
              <a:t>days</a:t>
            </a:r>
            <a:r>
              <a:rPr lang="de-DE" sz="2000" dirty="0" smtClean="0"/>
              <a:t> conference calls using Microsoft Teams, 5+7 Conference calls in total.</a:t>
            </a:r>
          </a:p>
          <a:p>
            <a:pPr lvl="1"/>
            <a:r>
              <a:rPr lang="de-DE" sz="2000" dirty="0" smtClean="0"/>
              <a:t>CT4#109Es was 5 </a:t>
            </a:r>
            <a:r>
              <a:rPr lang="en-GB" sz="2000" dirty="0" smtClean="0"/>
              <a:t>days</a:t>
            </a:r>
            <a:r>
              <a:rPr lang="de-DE" sz="2000" dirty="0" smtClean="0"/>
              <a:t> </a:t>
            </a:r>
            <a:r>
              <a:rPr lang="en-GB" sz="2000" dirty="0" smtClean="0"/>
              <a:t>long</a:t>
            </a:r>
          </a:p>
          <a:p>
            <a:pPr lvl="1"/>
            <a:r>
              <a:rPr lang="de-DE" sz="2000" dirty="0" smtClean="0"/>
              <a:t>CT4#110E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966799060"/>
              </p:ext>
            </p:extLst>
          </p:nvPr>
        </p:nvGraphicFramePr>
        <p:xfrm>
          <a:off x="215900" y="1859492"/>
          <a:ext cx="11726054" cy="2123524"/>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28040">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69935">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CP-221083</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
                          <a:ea typeface="Times New Roman" panose="02020603050405020304" pitchFamily="18" charset="0"/>
                        </a:rPr>
                        <a:t>Rel-18 </a:t>
                      </a:r>
                      <a:r>
                        <a:rPr lang="en-US" sz="1000" dirty="0">
                          <a:solidFill>
                            <a:srgbClr val="000000"/>
                          </a:solidFill>
                          <a:effectLst/>
                          <a:latin typeface="Arial "/>
                          <a:ea typeface="Times New Roman" panose="02020603050405020304" pitchFamily="18" charset="0"/>
                        </a:rPr>
                        <a:t>New WID on Service Based Interface Protocol Improvements Release 18</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
                          <a:ea typeface="Times New Roman" panose="02020603050405020304" pitchFamily="18" charset="0"/>
                        </a:rPr>
                        <a:t>China Mobile, China Southern Power Grid Co</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dirty="0" smtClean="0">
                          <a:solidFill>
                            <a:schemeClr val="tx1"/>
                          </a:solidFill>
                          <a:effectLst/>
                          <a:latin typeface="Arial "/>
                          <a:ea typeface="+mn-ea"/>
                          <a:cs typeface="+mn-cs"/>
                        </a:rPr>
                        <a:t>The scope of the work includes </a:t>
                      </a:r>
                      <a:r>
                        <a:rPr lang="en-US" sz="1000" kern="1200" dirty="0" smtClean="0">
                          <a:solidFill>
                            <a:schemeClr val="tx1"/>
                          </a:solidFill>
                          <a:effectLst/>
                          <a:latin typeface="Arial "/>
                          <a:ea typeface="+mn-ea"/>
                          <a:cs typeface="+mn-cs"/>
                        </a:rPr>
                        <a:t>technical improvements on the service based interface protocol which are not covered by other dedicated work items.</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9900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CP-221084</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
                          <a:ea typeface="Times New Roman" panose="02020603050405020304" pitchFamily="18" charset="0"/>
                        </a:rPr>
                        <a:t>WID revised   Rel-17 CT aspects of the architectural enhancements for 5G multicast-broadcast services</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
                          <a:ea typeface="Times New Roman" panose="02020603050405020304" pitchFamily="18" charset="0"/>
                        </a:rPr>
                        <a:t>Huawei</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dirty="0" smtClean="0">
                          <a:solidFill>
                            <a:schemeClr val="tx1"/>
                          </a:solidFill>
                          <a:effectLst/>
                          <a:latin typeface="Arial "/>
                          <a:ea typeface="+mn-ea"/>
                          <a:cs typeface="+mn-cs"/>
                        </a:rPr>
                        <a:t>For</a:t>
                      </a:r>
                      <a:r>
                        <a:rPr lang="en-GB" sz="1000" kern="1200" baseline="0" dirty="0" smtClean="0">
                          <a:solidFill>
                            <a:schemeClr val="tx1"/>
                          </a:solidFill>
                          <a:effectLst/>
                          <a:latin typeface="Arial "/>
                          <a:ea typeface="+mn-ea"/>
                          <a:cs typeface="+mn-cs"/>
                        </a:rPr>
                        <a:t> CT4 area the i</a:t>
                      </a:r>
                      <a:r>
                        <a:rPr lang="en-GB" sz="1000" kern="1200" dirty="0" smtClean="0">
                          <a:solidFill>
                            <a:schemeClr val="tx1"/>
                          </a:solidFill>
                          <a:effectLst/>
                          <a:latin typeface="Arial "/>
                          <a:ea typeface="+mn-ea"/>
                          <a:cs typeface="+mn-cs"/>
                        </a:rPr>
                        <a:t>mpacts to support MBS security requirements defined in TS 33.501 are  added.</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53494">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CP-221088</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
                          <a:ea typeface="Batang"/>
                        </a:rPr>
                        <a:t>Rel-18</a:t>
                      </a:r>
                      <a:r>
                        <a:rPr lang="en-US" sz="1000" baseline="0" dirty="0" smtClean="0">
                          <a:solidFill>
                            <a:srgbClr val="000000"/>
                          </a:solidFill>
                          <a:effectLst/>
                          <a:latin typeface="Arial "/>
                          <a:ea typeface="Batang"/>
                        </a:rPr>
                        <a:t> </a:t>
                      </a:r>
                      <a:r>
                        <a:rPr lang="en-US" sz="1000" dirty="0" smtClean="0">
                          <a:effectLst/>
                          <a:latin typeface="Arial "/>
                          <a:ea typeface="Batang"/>
                        </a:rPr>
                        <a:t>New </a:t>
                      </a:r>
                      <a:r>
                        <a:rPr lang="en-US" sz="1000" dirty="0">
                          <a:effectLst/>
                          <a:latin typeface="Arial "/>
                          <a:ea typeface="Batang"/>
                        </a:rPr>
                        <a:t>SID on NRF API enhancements to avoid </a:t>
                      </a:r>
                      <a:r>
                        <a:rPr lang="en-US" sz="1000" dirty="0" smtClean="0">
                          <a:effectLst/>
                          <a:latin typeface="Arial "/>
                          <a:ea typeface="Batang"/>
                        </a:rPr>
                        <a:t>signaling </a:t>
                      </a:r>
                      <a:r>
                        <a:rPr lang="en-US" sz="1000" dirty="0">
                          <a:effectLst/>
                          <a:latin typeface="Arial "/>
                          <a:ea typeface="Batang"/>
                        </a:rPr>
                        <a:t>and storing of redundant data</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
                          <a:ea typeface="Times New Roman" panose="02020603050405020304" pitchFamily="18" charset="0"/>
                        </a:rPr>
                        <a:t>Nokia, Nokia Shanghai Bell</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baseline="0" dirty="0" smtClean="0">
                          <a:solidFill>
                            <a:schemeClr val="tx1"/>
                          </a:solidFill>
                          <a:effectLst/>
                          <a:latin typeface="Arial "/>
                          <a:ea typeface="+mn-ea"/>
                          <a:cs typeface="+mn-cs"/>
                        </a:rPr>
                        <a:t>Study potential optimization solutions for the NRF APIs addressing:</a:t>
                      </a: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466">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CP-221085</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effectLst/>
                          <a:latin typeface="Arial "/>
                          <a:ea typeface="Times New Roman" panose="02020603050405020304" pitchFamily="18" charset="0"/>
                        </a:rPr>
                        <a:t>Rel-17 Revised</a:t>
                      </a:r>
                      <a:r>
                        <a:rPr lang="en-US" sz="1000" dirty="0" smtClean="0">
                          <a:effectLst/>
                          <a:latin typeface="Arial "/>
                          <a:ea typeface="Batang"/>
                        </a:rPr>
                        <a:t> </a:t>
                      </a:r>
                      <a:r>
                        <a:rPr lang="en-US" sz="1000" dirty="0">
                          <a:effectLst/>
                          <a:latin typeface="Arial "/>
                          <a:ea typeface="Batang"/>
                        </a:rPr>
                        <a:t>WID on Service-based support for SMS in 5GC</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
                          <a:ea typeface="Times New Roman" panose="02020603050405020304" pitchFamily="18" charset="0"/>
                        </a:rPr>
                        <a:t>China Telecom</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GB" sz="1000" kern="1200" baseline="0" dirty="0" smtClean="0">
                          <a:solidFill>
                            <a:schemeClr val="tx1"/>
                          </a:solidFill>
                          <a:effectLst/>
                          <a:latin typeface="Arial "/>
                          <a:ea typeface="+mn-ea"/>
                          <a:cs typeface="+mn-cs"/>
                        </a:rPr>
                        <a:t>Impacts due to MSISDN-less MO-SM functionality and potential definition of new services.</a:t>
                      </a: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1639147821"/>
              </p:ext>
            </p:extLst>
          </p:nvPr>
        </p:nvGraphicFramePr>
        <p:xfrm>
          <a:off x="158750" y="2026707"/>
          <a:ext cx="11350643" cy="1767731"/>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4688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6125">
                <a:tc>
                  <a:txBody>
                    <a:bodyPr/>
                    <a:lstStyle/>
                    <a:p>
                      <a:pPr marL="0" marR="0">
                        <a:spcBef>
                          <a:spcPts val="0"/>
                        </a:spcBef>
                        <a:spcAft>
                          <a:spcPts val="0"/>
                        </a:spcAft>
                      </a:pPr>
                      <a:r>
                        <a:rPr lang="en-GB" sz="1000" u="sng" dirty="0">
                          <a:solidFill>
                            <a:srgbClr val="0000FF"/>
                          </a:solidFill>
                          <a:effectLst/>
                          <a:latin typeface="Arial" panose="020B0604020202020204" pitchFamily="34" charset="0"/>
                          <a:ea typeface="Times New Roman" panose="02020603050405020304" pitchFamily="18" charset="0"/>
                          <a:hlinkClick r:id="rId2" action="ppaction://hlinkfile"/>
                        </a:rPr>
                        <a:t>3051</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Rel-17 </a:t>
                      </a:r>
                      <a:r>
                        <a:rPr lang="en-US" sz="1000" dirty="0">
                          <a:solidFill>
                            <a:srgbClr val="000000"/>
                          </a:solidFill>
                          <a:effectLst/>
                          <a:latin typeface="Arial" panose="020B0604020202020204" pitchFamily="34" charset="0"/>
                          <a:ea typeface="Times New Roman" panose="02020603050405020304" pitchFamily="18" charset="0"/>
                        </a:rPr>
                        <a:t>Revised_WID on NR Reduced Capability Devices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China Mobile, China Southern Power Grid Co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Times New Roman" panose="02020603050405020304" pitchFamily="18" charset="0"/>
                          <a:cs typeface="+mn-cs"/>
                        </a:rPr>
                        <a:t>The objectives to add the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Update of UDM services to enable eDRX parameter for NR RedCap devices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467963">
                <a:tc>
                  <a:txBody>
                    <a:bodyPr/>
                    <a:lstStyle/>
                    <a:p>
                      <a:pPr marL="0" marR="0">
                        <a:spcBef>
                          <a:spcPts val="0"/>
                        </a:spcBef>
                        <a:spcAft>
                          <a:spcPts val="0"/>
                        </a:spcAft>
                      </a:pPr>
                      <a:r>
                        <a:rPr lang="en-GB" sz="1000" u="sng" dirty="0">
                          <a:solidFill>
                            <a:srgbClr val="0000FF"/>
                          </a:solidFill>
                          <a:effectLst/>
                          <a:latin typeface="Times New Roman" panose="02020603050405020304" pitchFamily="18" charset="0"/>
                          <a:ea typeface="Times New Roman" panose="02020603050405020304" pitchFamily="18" charset="0"/>
                          <a:hlinkClick r:id="rId3" action="ppaction://hlinkfile"/>
                        </a:rPr>
                        <a:t>3369</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Rel-17 </a:t>
                      </a:r>
                      <a:r>
                        <a:rPr lang="en-US" sz="1000" dirty="0">
                          <a:solidFill>
                            <a:srgbClr val="000000"/>
                          </a:solidFill>
                          <a:effectLst/>
                          <a:latin typeface="Arial" panose="020B0604020202020204" pitchFamily="34" charset="0"/>
                          <a:ea typeface="Times New Roman" panose="02020603050405020304" pitchFamily="18" charset="0"/>
                        </a:rPr>
                        <a:t>New_WID on enhancement of RAN Slicing for NR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China Mobile, Nokia, Nokia Shanghai Bell, China Southern Power Grid Co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Times New Roman" panose="02020603050405020304" pitchFamily="18" charset="0"/>
                          <a:cs typeface="+mn-cs"/>
                        </a:rPr>
                        <a:t>CT4 part to cover  RAN slicing for NR requirements</a:t>
                      </a:r>
                      <a:r>
                        <a:rPr lang="en-US" sz="1000" kern="1200" baseline="0" noProof="0" dirty="0" smtClean="0">
                          <a:solidFill>
                            <a:srgbClr val="000000"/>
                          </a:solidFill>
                          <a:effectLst/>
                          <a:latin typeface="Arial" panose="020B0604020202020204" pitchFamily="34" charset="0"/>
                          <a:ea typeface="Times New Roman" panose="02020603050405020304" pitchFamily="18" charset="0"/>
                          <a:cs typeface="+mn-cs"/>
                        </a:rPr>
                        <a:t> from RAN WGs. CT4 impact is in the area of NSSF services.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marL="0" marR="0">
                        <a:spcBef>
                          <a:spcPts val="0"/>
                        </a:spcBef>
                        <a:spcAft>
                          <a:spcPts val="0"/>
                        </a:spcAft>
                      </a:pPr>
                      <a:r>
                        <a:rPr lang="en-GB" sz="1000" u="sng" dirty="0">
                          <a:solidFill>
                            <a:srgbClr val="0000FF"/>
                          </a:solidFill>
                          <a:effectLst/>
                          <a:latin typeface="Arial" panose="020B0604020202020204" pitchFamily="34" charset="0"/>
                          <a:ea typeface="Times New Roman" panose="02020603050405020304" pitchFamily="18" charset="0"/>
                          <a:hlinkClick r:id="rId4" action="ppaction://hlinkfile"/>
                        </a:rPr>
                        <a:t>3370</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Rel-17 </a:t>
                      </a:r>
                      <a:r>
                        <a:rPr lang="en-US" sz="1000" dirty="0">
                          <a:solidFill>
                            <a:srgbClr val="000000"/>
                          </a:solidFill>
                          <a:effectLst/>
                          <a:latin typeface="Arial" panose="020B0604020202020204" pitchFamily="34" charset="0"/>
                          <a:ea typeface="Times New Roman" panose="02020603050405020304" pitchFamily="18" charset="0"/>
                        </a:rPr>
                        <a:t>CT aspects of Enhancement for Proximity based Services in 5GS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panose="020B0604020202020204" pitchFamily="34" charset="0"/>
                          <a:ea typeface="Times New Roman" panose="02020603050405020304" pitchFamily="18" charset="0"/>
                        </a:rPr>
                        <a:t>CATT, OPPO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baseline="0" noProof="0" dirty="0" smtClean="0">
                          <a:solidFill>
                            <a:srgbClr val="000000"/>
                          </a:solidFill>
                          <a:effectLst/>
                          <a:latin typeface="Arial" panose="020B0604020202020204" pitchFamily="34" charset="0"/>
                          <a:ea typeface="Times New Roman" panose="02020603050405020304" pitchFamily="18" charset="0"/>
                          <a:cs typeface="+mn-cs"/>
                        </a:rPr>
                        <a:t>The objectives in the area of CT4 are enhanced to add the support of </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5G ProSe Anchor Function services</a:t>
                      </a:r>
                      <a:endParaRPr lang="en-US" sz="1000" kern="1200" baseline="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 </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149206663"/>
              </p:ext>
            </p:extLst>
          </p:nvPr>
        </p:nvGraphicFramePr>
        <p:xfrm>
          <a:off x="600322" y="1905989"/>
          <a:ext cx="10499478" cy="3337560"/>
        </p:xfrm>
        <a:graphic>
          <a:graphicData uri="http://schemas.openxmlformats.org/drawingml/2006/table">
            <a:tbl>
              <a:tblPr firstRow="1" firstCol="1" bandRow="1"/>
              <a:tblGrid>
                <a:gridCol w="654530"/>
                <a:gridCol w="4094832"/>
                <a:gridCol w="991924"/>
                <a:gridCol w="671295"/>
                <a:gridCol w="669956"/>
                <a:gridCol w="729973"/>
                <a:gridCol w="655928"/>
                <a:gridCol w="594456"/>
                <a:gridCol w="1436584"/>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98%</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98%</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for 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5GC architecture for satellite networks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support of enhanced Industrial IoT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IIoT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5MBS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80%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99%</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smtClean="0">
                          <a:effectLst/>
                          <a:latin typeface="Arial "/>
                          <a:cs typeface="Times New Roman" panose="02020603050405020304" pitchFamily="18" charset="0"/>
                        </a:rPr>
                        <a:t>Exception sheet is provided as company contribution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smtClean="0">
                          <a:effectLst/>
                          <a:latin typeface="Arial "/>
                          <a:cs typeface="Times New Roman" panose="02020603050405020304" pitchFamily="18" charset="0"/>
                        </a:rPr>
                        <a:t>(</a:t>
                      </a:r>
                      <a:r>
                        <a:rPr lang="en-US" sz="1000" u="none"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CP-221092)</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 eEDGE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eEDGE_5GC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98%</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NBI17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NBI17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
                          <a:cs typeface="Times New Roman" panose="02020603050405020304" pitchFamily="18" charset="0"/>
                        </a:rPr>
                        <a:t>CT4 impacts removed</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761349177"/>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910043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Enabling Multi-USIM Devices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MUSIM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Start of Pause of Charging via User Plane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SPOCUP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Restoration of PDN Connections in PGW-C/SMF Set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RPCPSET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18/12/20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900037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Enhancement of Inter-PLMN Roaming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EoIPR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eNA_Ph2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eNA_Ph2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910074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80%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90</a:t>
                      </a:r>
                      <a:r>
                        <a:rPr lang="en-US" sz="1000" dirty="0">
                          <a:solidFill>
                            <a:srgbClr val="0070C0"/>
                          </a:solidFill>
                          <a:effectLst/>
                          <a:latin typeface="Arial "/>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0" y="540175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58868868"/>
              </p:ext>
            </p:extLst>
          </p:nvPr>
        </p:nvGraphicFramePr>
        <p:xfrm>
          <a:off x="607774" y="1910931"/>
          <a:ext cx="9694874" cy="3510489"/>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AKMA</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AKMA-CT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MPS2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MPS2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SMS_SBI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SMS_SBI</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45%</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90%</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900036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Stage 3 (CT4) of 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 aspects of Integration of GBA into SBA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GBA_5G</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930045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80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on 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930039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System enhancement for redundant PDU session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TEI17_SE_RPS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95476</TotalTime>
  <Words>3498</Words>
  <Application>Microsoft Office PowerPoint</Application>
  <PresentationFormat>Widescreen</PresentationFormat>
  <Paragraphs>979</Paragraphs>
  <Slides>33</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MS PGothic</vt:lpstr>
      <vt:lpstr>宋体</vt:lpstr>
      <vt:lpstr>Arial</vt:lpstr>
      <vt:lpstr>Arial </vt:lpstr>
      <vt:lpstr>Batang</vt:lpstr>
      <vt:lpstr>Calibri</vt:lpstr>
      <vt:lpstr>Calibri Light</vt:lpstr>
      <vt:lpstr>Times New Roman</vt:lpstr>
      <vt:lpstr>Wingdings</vt:lpstr>
      <vt:lpstr>Office Theme</vt:lpstr>
      <vt:lpstr>CT WG4 Status Report  to TSG CT#96</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1441</cp:revision>
  <cp:lastPrinted>2021-03-17T12:26:32Z</cp:lastPrinted>
  <dcterms:created xsi:type="dcterms:W3CDTF">2010-02-05T13:52:04Z</dcterms:created>
  <dcterms:modified xsi:type="dcterms:W3CDTF">2022-05-27T13:43:18Z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(3)Y9DFz0M8aotx2zDGMJYa+AhJ/BrYJX9OxIi09C5Rw7KbbW6/EToNy2Rz9SIhcP5lPnAl821x
HTsRG28374zDAvQfzRxizoqSo1K4tNPmGIh3QrXvTgICgg3geExWK2DNC3TY1Nrl6SPLMM49
rEn6qlpG6ljHRxzs5rbJX/8fjNTZRcIhMwTA5PdbUMfwyPese5Q3DGMbCWt3lXE0BeaacdCX
gJbcFG2vF/roh6KD6Y</vt:lpwstr>
  </property>
  <property fmtid="{D5CDD505-2E9C-101B-9397-08002B2CF9AE}" pid="3" name="_2015_ms_pID_7253431">
    <vt:lpwstr>xwyQgmOMClOmgnsYBqf4OyH1yXNzpNckbDENsyRWR/6S0h40SJe5NV
cJ17oe9KFwvfj6Fu6oI6OWyp0WvEgbWMLtswwmOOckz7mP//O/VnvXvpfgbIdBTnwk+aHDuo
A0gqUFai43eWj6c6GH+wGQ57t4V7UoaFYWKVuuE9bra3C2ofCjCCaJ59ReK2Ck5Sll+8EYMx
wT5zRm/2Wr98Mx1ZBqoKOH+Ljt8CQbaqecyh</vt:lpwstr>
  </property>
  <property fmtid="{D5CDD505-2E9C-101B-9397-08002B2CF9AE}" pid="4" name="_2015_ms_pID_7253432">
    <vt:lpwstr>Ig==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1653658930</vt:lpwstr>
  </property>
</Properties>
</file>