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1"/>
  </p:sldMasterIdLst>
  <p:notesMasterIdLst>
    <p:notesMasterId r:id="rId37"/>
  </p:notesMasterIdLst>
  <p:handoutMasterIdLst>
    <p:handoutMasterId r:id="rId38"/>
  </p:handoutMasterIdLst>
  <p:sldIdLst>
    <p:sldId id="341" r:id="rId2"/>
    <p:sldId id="444" r:id="rId3"/>
    <p:sldId id="366" r:id="rId4"/>
    <p:sldId id="405" r:id="rId5"/>
    <p:sldId id="445" r:id="rId6"/>
    <p:sldId id="406" r:id="rId7"/>
    <p:sldId id="433" r:id="rId8"/>
    <p:sldId id="446" r:id="rId9"/>
    <p:sldId id="434" r:id="rId10"/>
    <p:sldId id="435" r:id="rId11"/>
    <p:sldId id="436" r:id="rId12"/>
    <p:sldId id="437" r:id="rId13"/>
    <p:sldId id="448" r:id="rId14"/>
    <p:sldId id="449" r:id="rId15"/>
    <p:sldId id="441" r:id="rId16"/>
    <p:sldId id="370" r:id="rId17"/>
    <p:sldId id="399" r:id="rId18"/>
    <p:sldId id="400" r:id="rId19"/>
    <p:sldId id="401" r:id="rId20"/>
    <p:sldId id="410" r:id="rId21"/>
    <p:sldId id="402" r:id="rId22"/>
    <p:sldId id="417" r:id="rId23"/>
    <p:sldId id="411" r:id="rId24"/>
    <p:sldId id="419" r:id="rId25"/>
    <p:sldId id="438" r:id="rId26"/>
    <p:sldId id="439" r:id="rId27"/>
    <p:sldId id="440" r:id="rId28"/>
    <p:sldId id="450" r:id="rId29"/>
    <p:sldId id="373" r:id="rId30"/>
    <p:sldId id="374" r:id="rId31"/>
    <p:sldId id="375" r:id="rId32"/>
    <p:sldId id="365" r:id="rId33"/>
    <p:sldId id="376" r:id="rId34"/>
    <p:sldId id="387" r:id="rId35"/>
    <p:sldId id="379" r:id="rId36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43E53B"/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144" autoAdjust="0"/>
    <p:restoredTop sz="86410" autoAdjust="0"/>
  </p:normalViewPr>
  <p:slideViewPr>
    <p:cSldViewPr snapToGrid="0">
      <p:cViewPr varScale="1">
        <p:scale>
          <a:sx n="97" d="100"/>
          <a:sy n="97" d="100"/>
        </p:scale>
        <p:origin x="91" y="317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5" d="100"/>
          <a:sy n="45" d="100"/>
        </p:scale>
        <p:origin x="2808" y="6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6699782B-1646-48C5-B03C-2D29BD990979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1263339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D5440688-9C35-4353-934E-C9AE90237507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2299438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Espace réservé des commentaires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fr-FR"/>
          </a:p>
        </p:txBody>
      </p:sp>
      <p:sp>
        <p:nvSpPr>
          <p:cNvPr id="10244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fld id="{59AD6116-330D-4FB6-BEC0-412107958987}" type="slidenum">
              <a:rPr lang="en-GB" altLang="en-US">
                <a:latin typeface="Times New Roman" pitchFamily="18" charset="0"/>
              </a:rPr>
              <a:pPr/>
              <a:t>2</a:t>
            </a:fld>
            <a:endParaRPr lang="en-GB" altLang="en-US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335364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6448397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258799"/>
            <a:ext cx="10515600" cy="1325563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234779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3009227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2021</a:t>
            </a: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defRPr/>
            </a:pPr>
            <a:fld id="{4F90773A-FBA2-44A3-9C23-E06B115DB1E3}" type="slidenum">
              <a:rPr lang="en-GB" altLang="en-US" sz="1400" smtClean="0">
                <a:latin typeface="Calibri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itchFamily="34" charset="0"/>
            </a:endParaRPr>
          </a:p>
        </p:txBody>
      </p:sp>
      <p:sp>
        <p:nvSpPr>
          <p:cNvPr id="11" name="Text Box 14"/>
          <p:cNvSpPr txBox="1">
            <a:spLocks noChangeArrowheads="1"/>
          </p:cNvSpPr>
          <p:nvPr userDrawn="1"/>
        </p:nvSpPr>
        <p:spPr bwMode="auto">
          <a:xfrm>
            <a:off x="111763" y="84287"/>
            <a:ext cx="307660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3GPP TSG-CT Meeting #96</a:t>
            </a:r>
          </a:p>
          <a:p>
            <a:r>
              <a:rPr lang="en-GB" altLang="zh-CN" sz="12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Budapest, Hungary</a:t>
            </a:r>
            <a:r>
              <a:rPr lang="en-GB" sz="12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, 6</a:t>
            </a:r>
            <a:r>
              <a:rPr lang="en-GB" sz="1200" b="1" kern="1200" baseline="300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</a:t>
            </a:r>
            <a:r>
              <a:rPr lang="en-GB" sz="12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 – 7</a:t>
            </a:r>
            <a:r>
              <a:rPr lang="en-GB" sz="1200" b="1" kern="1200" baseline="300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</a:t>
            </a:r>
            <a:r>
              <a:rPr lang="en-GB" sz="12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en-US" sz="12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June</a:t>
            </a:r>
            <a:r>
              <a:rPr lang="en-GB" sz="12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2022</a:t>
            </a:r>
            <a:endParaRPr lang="es-ES" sz="1200" kern="1200" dirty="0">
              <a:solidFill>
                <a:schemeClr val="tx1"/>
              </a:solidFill>
              <a:effectLst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3" name="Text Box 14"/>
          <p:cNvSpPr txBox="1">
            <a:spLocks noChangeArrowheads="1"/>
          </p:cNvSpPr>
          <p:nvPr userDrawn="1"/>
        </p:nvSpPr>
        <p:spPr bwMode="auto">
          <a:xfrm>
            <a:off x="8894763" y="127000"/>
            <a:ext cx="26003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CP-221015</a:t>
            </a:r>
            <a:r>
              <a:rPr lang="sv-SE" altLang="en-US" sz="1200" b="1" dirty="0">
                <a:latin typeface="Arial "/>
              </a:rPr>
              <a:t>	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7" r:id="rId1"/>
    <p:sldLayoutId id="2147485165" r:id="rId2"/>
    <p:sldLayoutId id="2147485166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eg"/><Relationship Id="rId3" Type="http://schemas.openxmlformats.org/officeDocument/2006/relationships/image" Target="../media/image2.jpeg"/><Relationship Id="rId7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hyperlink" Target="mailto:susana.fernandez@ericsson.com" TargetMode="External"/><Relationship Id="rId11" Type="http://schemas.openxmlformats.org/officeDocument/2006/relationships/image" Target="../media/image6.jpeg"/><Relationship Id="rId5" Type="http://schemas.openxmlformats.org/officeDocument/2006/relationships/hyperlink" Target="mailto:n.tangudu@samsung.com" TargetMode="External"/><Relationship Id="rId10" Type="http://schemas.openxmlformats.org/officeDocument/2006/relationships/hyperlink" Target="mailto:Dongwook.Kim@etsi.org" TargetMode="External"/><Relationship Id="rId4" Type="http://schemas.openxmlformats.org/officeDocument/2006/relationships/hyperlink" Target="mailto:yanyali@huawei.com" TargetMode="External"/><Relationship Id="rId9" Type="http://schemas.openxmlformats.org/officeDocument/2006/relationships/image" Target="../media/image5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941942" y="820051"/>
            <a:ext cx="7886700" cy="2852737"/>
          </a:xfrm>
        </p:spPr>
        <p:txBody>
          <a:bodyPr/>
          <a:lstStyle/>
          <a:p>
            <a:pPr eaLnBrk="1" hangingPunct="1"/>
            <a:r>
              <a:rPr lang="en-US" altLang="en-US" dirty="0"/>
              <a:t>CT WG3 Status Report </a:t>
            </a:r>
            <a:br>
              <a:rPr lang="en-US" altLang="en-US" dirty="0"/>
            </a:br>
            <a:r>
              <a:rPr lang="en-US" altLang="en-US" dirty="0"/>
              <a:t>to TSG CT#96</a:t>
            </a:r>
            <a:endParaRPr lang="en-GB" altLang="en-US" dirty="0"/>
          </a:p>
        </p:txBody>
      </p:sp>
      <p:sp>
        <p:nvSpPr>
          <p:cNvPr id="3075" name="Text Placeholder 2"/>
          <p:cNvSpPr>
            <a:spLocks noGrp="1"/>
          </p:cNvSpPr>
          <p:nvPr>
            <p:ph type="body" idx="4294967295"/>
          </p:nvPr>
        </p:nvSpPr>
        <p:spPr>
          <a:xfrm>
            <a:off x="2131412" y="4301138"/>
            <a:ext cx="7886700" cy="1500187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 dirty="0"/>
              <a:t>Yali Yan</a:t>
            </a:r>
          </a:p>
          <a:p>
            <a:pPr marL="0" indent="0" eaLnBrk="1" hangingPunct="1">
              <a:buNone/>
            </a:pPr>
            <a:r>
              <a:rPr lang="en-GB" altLang="de-DE" dirty="0"/>
              <a:t>TSG CT WG3 Chair</a:t>
            </a:r>
          </a:p>
          <a:p>
            <a:pPr marL="0" indent="0" eaLnBrk="1" hangingPunct="1">
              <a:buFontTx/>
              <a:buNone/>
            </a:pPr>
            <a:r>
              <a:rPr lang="en-GB" altLang="en-US" dirty="0"/>
              <a:t>Huawei</a:t>
            </a:r>
          </a:p>
        </p:txBody>
      </p:sp>
    </p:spTree>
  </p:cSld>
  <p:clrMapOvr>
    <a:masterClrMapping/>
  </p:clrMapOvr>
  <p:transition>
    <p:wipe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98119" y="465807"/>
            <a:ext cx="10515600" cy="1325563"/>
          </a:xfrm>
        </p:spPr>
        <p:txBody>
          <a:bodyPr/>
          <a:lstStyle/>
          <a:p>
            <a:r>
              <a:rPr lang="en-US" altLang="zh-CN" dirty="0"/>
              <a:t>Rel-17 Work Plan – Non-CT3 Led         (2/4) </a:t>
            </a:r>
            <a:endParaRPr lang="en-US" dirty="0"/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29949995"/>
              </p:ext>
            </p:extLst>
          </p:nvPr>
        </p:nvGraphicFramePr>
        <p:xfrm>
          <a:off x="198119" y="1762898"/>
          <a:ext cx="11194812" cy="3600271"/>
        </p:xfrm>
        <a:graphic>
          <a:graphicData uri="http://schemas.openxmlformats.org/drawingml/2006/table">
            <a:tbl>
              <a:tblPr firstRow="1" firstCol="1" bandRow="1"/>
              <a:tblGrid>
                <a:gridCol w="528004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8166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6683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05028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7686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93911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333315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WI</a:t>
                      </a:r>
                      <a:r>
                        <a:rPr lang="fr-FR" sz="1400" b="1" baseline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Title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Acronym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%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End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WID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altLang="zh-CN" sz="1400" b="1" kern="120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  <a:cs typeface="+mn-cs"/>
                        </a:rPr>
                        <a:t>Release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9853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CT aspects of enhanced support of industrial IoT</a:t>
                      </a:r>
                      <a:endParaRPr lang="es-ES" sz="16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en-GB" sz="16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IIoT</a:t>
                      </a:r>
                      <a:endParaRPr lang="fr-FR" sz="16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98</a:t>
                      </a:r>
                      <a:r>
                        <a:rPr lang="fr-FR" sz="1600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-&gt;100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2022-03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CP-212267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kern="1200" baseline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53081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CT aspects of Enhanced support of Non-Public Networks</a:t>
                      </a:r>
                      <a:endParaRPr lang="fr-FR" sz="16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en-GB" sz="16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eNPN</a:t>
                      </a:r>
                      <a:endParaRPr lang="fr-FR" sz="16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100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2022-03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CP-220309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kern="1200" baseline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09266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Enhancement of Network Slicing Phase 2</a:t>
                      </a:r>
                      <a:endParaRPr lang="fr-FR" sz="16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eNS_Ph2</a:t>
                      </a:r>
                      <a:endParaRPr lang="fr-FR" sz="16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96</a:t>
                      </a:r>
                      <a:r>
                        <a:rPr lang="fr-FR" sz="1600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-&gt;100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2022-03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altLang="zh-CN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CP-220096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kern="1200" baseline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24512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CT aspects for Support of Unmanned Aerial Systems Connectivity, Identification, and Tracking</a:t>
                      </a:r>
                      <a:endParaRPr lang="fr-FR" sz="16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ID_UAS </a:t>
                      </a:r>
                      <a:endParaRPr lang="fr-FR" sz="16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100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2022-03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CP-211333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kern="1200" baseline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99873609"/>
                  </a:ext>
                </a:extLst>
              </a:tr>
              <a:tr h="448310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CT Aspects of 5G </a:t>
                      </a:r>
                      <a:r>
                        <a:rPr lang="en-US" sz="16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eEDGE</a:t>
                      </a:r>
                      <a:endParaRPr lang="fr-FR" sz="16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eEDGE_5GC</a:t>
                      </a:r>
                      <a:endParaRPr lang="fr-FR" sz="16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100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2022-03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CP-212265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kern="1200" baseline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0858383"/>
                  </a:ext>
                </a:extLst>
              </a:tr>
              <a:tr h="51596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6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Enhancement</a:t>
                      </a:r>
                      <a:r>
                        <a:rPr lang="es-ES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s-ES" sz="16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to</a:t>
                      </a:r>
                      <a:r>
                        <a:rPr lang="es-ES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s-ES" sz="16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the</a:t>
                      </a:r>
                      <a:r>
                        <a:rPr lang="es-ES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5GC </a:t>
                      </a:r>
                      <a:r>
                        <a:rPr lang="es-ES" sz="16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Location</a:t>
                      </a:r>
                      <a:r>
                        <a:rPr lang="es-ES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s-ES" sz="16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Services</a:t>
                      </a:r>
                      <a:r>
                        <a:rPr lang="es-ES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- </a:t>
                      </a:r>
                      <a:r>
                        <a:rPr lang="es-ES" sz="16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Phase</a:t>
                      </a:r>
                      <a:r>
                        <a:rPr lang="es-ES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2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5G_eLCS_ph2</a:t>
                      </a:r>
                      <a:endParaRPr lang="fr-FR" sz="16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100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2022-03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CP-211090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kern="1200" baseline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515967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s-ES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CT </a:t>
                      </a:r>
                      <a:r>
                        <a:rPr lang="es-ES" sz="16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aspects</a:t>
                      </a:r>
                      <a:r>
                        <a:rPr lang="es-ES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s-ES" sz="16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of</a:t>
                      </a:r>
                      <a:r>
                        <a:rPr lang="es-ES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s-ES" sz="16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Enhancement</a:t>
                      </a:r>
                      <a:r>
                        <a:rPr lang="es-ES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s-ES" sz="16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for</a:t>
                      </a:r>
                      <a:r>
                        <a:rPr lang="es-ES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s-ES" sz="16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Proximity</a:t>
                      </a:r>
                      <a:r>
                        <a:rPr lang="es-ES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s-ES" sz="16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based</a:t>
                      </a:r>
                      <a:r>
                        <a:rPr lang="es-ES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s-ES" sz="16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Services</a:t>
                      </a:r>
                      <a:r>
                        <a:rPr lang="es-ES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in 5GS</a:t>
                      </a:r>
                      <a:endParaRPr lang="fr-FR" sz="16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5G_ProSe</a:t>
                      </a:r>
                      <a:endParaRPr lang="fr-FR" sz="16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100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2022-03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altLang="zh-CN" sz="1600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CP-221267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kern="1200" baseline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B71F9184-AE55-4C1C-98FA-6A2BD4581E5B}"/>
              </a:ext>
            </a:extLst>
          </p:cNvPr>
          <p:cNvSpPr txBox="1">
            <a:spLocks/>
          </p:cNvSpPr>
          <p:nvPr/>
        </p:nvSpPr>
        <p:spPr bwMode="auto">
          <a:xfrm>
            <a:off x="69397" y="5469984"/>
            <a:ext cx="3338821" cy="9429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Legend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00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Green row 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 </a:t>
            </a:r>
            <a:r>
              <a:rPr lang="fi-FI" altLang="de-DE" sz="1000" dirty="0">
                <a:latin typeface="Arial" panose="020B0604020202020204" pitchFamily="34" charset="0"/>
              </a:rPr>
              <a:t>newly completed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highlight>
                  <a:srgbClr val="FF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Yellow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 no risk </a:t>
            </a:r>
            <a:r>
              <a:rPr lang="fi-FI" altLang="de-DE" sz="1000" dirty="0">
                <a:latin typeface="Arial" panose="020B0604020202020204" pitchFamily="34" charset="0"/>
              </a:rPr>
              <a:t>f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or completion on time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FF00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Red  row   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 at risk for completion on time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Black text   –  no update since the last plenary</a:t>
            </a:r>
          </a:p>
          <a:p>
            <a:pPr>
              <a:lnSpc>
                <a:spcPct val="90000"/>
              </a:lnSpc>
              <a:spcBef>
                <a:spcPct val="0"/>
              </a:spcBef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solidFill>
                  <a:srgbClr val="FF0000"/>
                </a:solidFill>
                <a:latin typeface="Arial" panose="020B0604020202020204" pitchFamily="34" charset="0"/>
              </a:rPr>
              <a:t>Red text   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 –  update </a:t>
            </a:r>
            <a:r>
              <a:rPr lang="fi-FI" altLang="de-DE" sz="1000" dirty="0">
                <a:latin typeface="Arial" panose="020B0604020202020204" pitchFamily="34" charset="0"/>
              </a:rPr>
              <a:t>since the last plenary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endParaRPr lang="fi-FI" altLang="de-DE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44025036"/>
      </p:ext>
    </p:extLst>
  </p:cSld>
  <p:clrMapOvr>
    <a:masterClrMapping/>
  </p:clrMapOvr>
  <p:transition>
    <p:wipe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98119" y="465807"/>
            <a:ext cx="10515600" cy="1325563"/>
          </a:xfrm>
        </p:spPr>
        <p:txBody>
          <a:bodyPr/>
          <a:lstStyle/>
          <a:p>
            <a:r>
              <a:rPr lang="en-US" altLang="zh-CN" dirty="0"/>
              <a:t>Rel-17 Work Plan – Non-CT3 Led         (3/4) </a:t>
            </a:r>
            <a:endParaRPr lang="en-US" dirty="0"/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8235078"/>
              </p:ext>
            </p:extLst>
          </p:nvPr>
        </p:nvGraphicFramePr>
        <p:xfrm>
          <a:off x="198119" y="1791370"/>
          <a:ext cx="11194812" cy="3488069"/>
        </p:xfrm>
        <a:graphic>
          <a:graphicData uri="http://schemas.openxmlformats.org/drawingml/2006/table">
            <a:tbl>
              <a:tblPr firstRow="1" firstCol="1" bandRow="1"/>
              <a:tblGrid>
                <a:gridCol w="51317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4047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5630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05028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7686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93911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345597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WI</a:t>
                      </a:r>
                      <a:r>
                        <a:rPr lang="fr-FR" sz="1400" b="1" baseline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Title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Acronym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%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End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WID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altLang="zh-CN" sz="1400" b="1" kern="120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  <a:cs typeface="+mn-cs"/>
                        </a:rPr>
                        <a:t>Release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53310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s-ES" sz="16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BEst</a:t>
                      </a:r>
                      <a:r>
                        <a:rPr lang="es-ES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s-ES" sz="16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Practice</a:t>
                      </a:r>
                      <a:r>
                        <a:rPr lang="es-ES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s-ES" sz="16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of</a:t>
                      </a:r>
                      <a:r>
                        <a:rPr lang="es-ES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PFCP</a:t>
                      </a:r>
                      <a:endParaRPr lang="fr-FR" sz="16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es-ES" sz="16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BEPoP</a:t>
                      </a:r>
                      <a:endParaRPr lang="fr-FR" sz="16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altLang="zh-CN" sz="1600" i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100</a:t>
                      </a:r>
                      <a:endParaRPr lang="fr-FR" sz="16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2022-03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CP-212024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kern="1200" baseline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13654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s-ES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CT </a:t>
                      </a:r>
                      <a:r>
                        <a:rPr lang="es-ES" sz="16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aspects</a:t>
                      </a:r>
                      <a:r>
                        <a:rPr lang="es-ES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s-ES" sz="16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of</a:t>
                      </a:r>
                      <a:r>
                        <a:rPr lang="es-ES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5GC </a:t>
                      </a:r>
                      <a:r>
                        <a:rPr lang="es-ES" sz="16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architecture</a:t>
                      </a:r>
                      <a:r>
                        <a:rPr lang="es-ES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s-ES" sz="16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for</a:t>
                      </a:r>
                      <a:r>
                        <a:rPr lang="es-ES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s-ES" sz="16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satellite</a:t>
                      </a:r>
                      <a:r>
                        <a:rPr lang="es-ES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s-ES" sz="16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networks</a:t>
                      </a:r>
                      <a:endParaRPr lang="fr-FR" sz="16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5GSAT_ARCH-CT</a:t>
                      </a:r>
                      <a:endParaRPr lang="fr-FR" sz="16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100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2021-09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CP-211164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kern="1200" baseline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63982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s-ES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CT </a:t>
                      </a:r>
                      <a:r>
                        <a:rPr lang="es-ES" sz="16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aspects</a:t>
                      </a:r>
                      <a:r>
                        <a:rPr lang="es-ES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s-ES" sz="16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of</a:t>
                      </a:r>
                      <a:r>
                        <a:rPr lang="es-ES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s-ES" sz="16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Enhanced</a:t>
                      </a:r>
                      <a:r>
                        <a:rPr lang="es-ES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s-ES" sz="16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application</a:t>
                      </a:r>
                      <a:r>
                        <a:rPr lang="es-ES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s-ES" sz="16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layer</a:t>
                      </a:r>
                      <a:r>
                        <a:rPr lang="es-ES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s-ES" sz="16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support</a:t>
                      </a:r>
                      <a:r>
                        <a:rPr lang="es-ES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s-ES" sz="16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for</a:t>
                      </a:r>
                      <a:r>
                        <a:rPr lang="es-ES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V2X </a:t>
                      </a:r>
                      <a:r>
                        <a:rPr lang="es-ES" sz="16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services</a:t>
                      </a:r>
                      <a:endParaRPr lang="fr-FR" sz="16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eV2XAPP</a:t>
                      </a:r>
                      <a:endParaRPr lang="fr-FR" sz="16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100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2022-03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CP-211109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kern="1200" baseline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94635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s-ES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CT </a:t>
                      </a:r>
                      <a:r>
                        <a:rPr lang="es-ES" sz="16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aspects</a:t>
                      </a:r>
                      <a:r>
                        <a:rPr lang="es-ES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s-ES" sz="16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on</a:t>
                      </a:r>
                      <a:r>
                        <a:rPr lang="es-ES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s-ES" sz="16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support</a:t>
                      </a:r>
                      <a:r>
                        <a:rPr lang="es-ES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s-ES" sz="16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for</a:t>
                      </a:r>
                      <a:r>
                        <a:rPr lang="es-ES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s-ES" sz="16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Signed</a:t>
                      </a:r>
                      <a:r>
                        <a:rPr lang="es-ES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s-ES" sz="16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Attestation</a:t>
                      </a:r>
                      <a:r>
                        <a:rPr lang="es-ES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s-ES" sz="16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for</a:t>
                      </a:r>
                      <a:r>
                        <a:rPr lang="es-ES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s-ES" sz="16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Priority</a:t>
                      </a:r>
                      <a:r>
                        <a:rPr lang="es-ES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and </a:t>
                      </a:r>
                      <a:r>
                        <a:rPr lang="es-ES" sz="16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Emergency</a:t>
                      </a:r>
                      <a:r>
                        <a:rPr lang="es-ES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s-ES" sz="16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Sessions</a:t>
                      </a:r>
                      <a:r>
                        <a:rPr lang="es-ES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endParaRPr lang="fr-FR" sz="16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TEI17_SAPES</a:t>
                      </a:r>
                      <a:endParaRPr lang="fr-FR" sz="16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100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2021-09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CP-210272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kern="1200" baseline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99873609"/>
                  </a:ext>
                </a:extLst>
              </a:tr>
              <a:tr h="50824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CT Aspects of Application Layer Support for </a:t>
                      </a:r>
                      <a:r>
                        <a:rPr lang="en-GB" sz="16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Uncrewed</a:t>
                      </a: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Aerial Systems (UAS)</a:t>
                      </a:r>
                      <a:endParaRPr lang="es-ES" sz="16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UASAPP</a:t>
                      </a:r>
                      <a:endParaRPr lang="fr-FR" sz="16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100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2022-03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altLang="zh-CN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CP-220303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kern="1200" baseline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0858383"/>
                  </a:ext>
                </a:extLst>
              </a:tr>
              <a:tr h="584948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CT aspects of the architectural enhancements for 5G multicast-broadcast services</a:t>
                      </a:r>
                      <a:endParaRPr lang="fr-FR" sz="16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5MBS</a:t>
                      </a:r>
                      <a:endParaRPr lang="fr-FR" sz="16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65</a:t>
                      </a:r>
                      <a:r>
                        <a:rPr lang="fr-FR" sz="1600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-&gt;85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2022-06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600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CP-221084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kern="1200" baseline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B71F9184-AE55-4C1C-98FA-6A2BD4581E5B}"/>
              </a:ext>
            </a:extLst>
          </p:cNvPr>
          <p:cNvSpPr txBox="1">
            <a:spLocks/>
          </p:cNvSpPr>
          <p:nvPr/>
        </p:nvSpPr>
        <p:spPr bwMode="auto">
          <a:xfrm>
            <a:off x="69397" y="5469984"/>
            <a:ext cx="3338821" cy="9429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Legend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00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Green row 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 </a:t>
            </a:r>
            <a:r>
              <a:rPr lang="fi-FI" altLang="de-DE" sz="1000" dirty="0">
                <a:latin typeface="Arial" panose="020B0604020202020204" pitchFamily="34" charset="0"/>
              </a:rPr>
              <a:t>newly completed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highlight>
                  <a:srgbClr val="FF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Yellow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 no risk </a:t>
            </a:r>
            <a:r>
              <a:rPr lang="fi-FI" altLang="de-DE" sz="1000" dirty="0">
                <a:latin typeface="Arial" panose="020B0604020202020204" pitchFamily="34" charset="0"/>
              </a:rPr>
              <a:t>f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or completion on time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FF00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Red  row   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 at risk for completion on time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Black text   –  no update since the last plenary</a:t>
            </a:r>
          </a:p>
          <a:p>
            <a:pPr>
              <a:lnSpc>
                <a:spcPct val="90000"/>
              </a:lnSpc>
              <a:spcBef>
                <a:spcPct val="0"/>
              </a:spcBef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solidFill>
                  <a:srgbClr val="FF0000"/>
                </a:solidFill>
                <a:latin typeface="Arial" panose="020B0604020202020204" pitchFamily="34" charset="0"/>
              </a:rPr>
              <a:t>Red text   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 –  update </a:t>
            </a:r>
            <a:r>
              <a:rPr lang="fi-FI" altLang="de-DE" sz="1000" dirty="0">
                <a:latin typeface="Arial" panose="020B0604020202020204" pitchFamily="34" charset="0"/>
              </a:rPr>
              <a:t>since the last plenary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endParaRPr lang="fi-FI" altLang="de-DE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60554801"/>
      </p:ext>
    </p:extLst>
  </p:cSld>
  <p:clrMapOvr>
    <a:masterClrMapping/>
  </p:clrMapOvr>
  <p:transition>
    <p:wipe dir="r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98119" y="465807"/>
            <a:ext cx="10515600" cy="1325563"/>
          </a:xfrm>
        </p:spPr>
        <p:txBody>
          <a:bodyPr/>
          <a:lstStyle/>
          <a:p>
            <a:r>
              <a:rPr lang="en-US" altLang="zh-CN" dirty="0"/>
              <a:t>Rel-17 Work Plan – Non-CT3 Led         (4/4) </a:t>
            </a:r>
            <a:endParaRPr lang="en-US" dirty="0"/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41459199"/>
              </p:ext>
            </p:extLst>
          </p:nvPr>
        </p:nvGraphicFramePr>
        <p:xfrm>
          <a:off x="198119" y="1786891"/>
          <a:ext cx="11194812" cy="3562876"/>
        </p:xfrm>
        <a:graphic>
          <a:graphicData uri="http://schemas.openxmlformats.org/drawingml/2006/table">
            <a:tbl>
              <a:tblPr firstRow="1" firstCol="1" bandRow="1"/>
              <a:tblGrid>
                <a:gridCol w="525533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063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6683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05028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7686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93911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269536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WI</a:t>
                      </a:r>
                      <a:r>
                        <a:rPr lang="fr-FR" sz="1400" b="1" baseline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Title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Acronym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%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End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WID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altLang="zh-CN" sz="1400" b="1" kern="120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  <a:cs typeface="+mn-cs"/>
                        </a:rPr>
                        <a:t>Release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8574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Enhanced Service Enabler Architecture Layer for Verticals</a:t>
                      </a:r>
                      <a:endParaRPr lang="fr-FR" sz="16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es-ES" sz="16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eSEAL</a:t>
                      </a:r>
                      <a:endParaRPr lang="fr-FR" sz="16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96</a:t>
                      </a:r>
                      <a:r>
                        <a:rPr lang="fr-FR" sz="1600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-&gt;100</a:t>
                      </a: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2022-03</a:t>
                      </a: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CP-212098</a:t>
                      </a: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kern="1200" baseline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21127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System enhancement for redundant PDU session</a:t>
                      </a:r>
                      <a:endParaRPr lang="fr-FR" sz="16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TEI17_SE_RPS</a:t>
                      </a:r>
                      <a:endParaRPr lang="fr-FR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100</a:t>
                      </a: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2022-03</a:t>
                      </a: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CP-212099</a:t>
                      </a: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kern="1200" baseline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63763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CT aspects for enabling MSGin5G Service</a:t>
                      </a:r>
                      <a:endParaRPr lang="fr-FR" sz="16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5GMARCH</a:t>
                      </a:r>
                      <a:endParaRPr lang="fr-FR" sz="16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100</a:t>
                      </a: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2022-03</a:t>
                      </a: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CP-212268</a:t>
                      </a: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kern="1200" baseline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99873609"/>
                  </a:ext>
                </a:extLst>
              </a:tr>
              <a:tr h="468574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US" altLang="zh-CN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Enhancements of 3GPP profiles for cryptographic algorithms and security protocols</a:t>
                      </a:r>
                      <a:endParaRPr lang="fr-FR" sz="16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en-US" altLang="zh-CN" sz="16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eCryptPr</a:t>
                      </a:r>
                      <a:endParaRPr lang="fr-FR" sz="16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altLang="zh-CN" sz="1600" i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100</a:t>
                      </a:r>
                      <a:endParaRPr lang="fr-FR" sz="16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2022-03</a:t>
                      </a: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CP-213083</a:t>
                      </a: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kern="1200" baseline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10858383"/>
                  </a:ext>
                </a:extLst>
              </a:tr>
              <a:tr h="48920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CT aspects of NB-</a:t>
                      </a:r>
                      <a:r>
                        <a:rPr lang="en-US" altLang="zh-CN" sz="16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IoT</a:t>
                      </a:r>
                      <a:r>
                        <a:rPr lang="en-US" altLang="zh-CN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/</a:t>
                      </a:r>
                      <a:r>
                        <a:rPr lang="en-US" altLang="zh-CN" sz="16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eMTC</a:t>
                      </a:r>
                      <a:r>
                        <a:rPr lang="en-US" altLang="zh-CN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Non-Terrestrial Networks in EPS</a:t>
                      </a:r>
                      <a:endParaRPr lang="es-ES" sz="16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en-US" altLang="zh-CN" sz="16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IoT_SAT_ARCH_EPS</a:t>
                      </a:r>
                      <a:endParaRPr lang="fr-FR" sz="16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altLang="zh-CN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100</a:t>
                      </a: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2022-03</a:t>
                      </a: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CP-213273</a:t>
                      </a: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kern="1200" baseline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5620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Restoration of Profiles related to UDR</a:t>
                      </a:r>
                      <a:endParaRPr lang="es-ES" sz="16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ReP_UDR</a:t>
                      </a:r>
                      <a:endParaRPr lang="fr-FR" sz="16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altLang="zh-CN" sz="1600" i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100</a:t>
                      </a:r>
                      <a:endParaRPr lang="fr-FR" sz="16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2022-03</a:t>
                      </a: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altLang="zh-CN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CP-220100</a:t>
                      </a: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kern="1200" baseline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5620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CT aspects of Architecture Enhancement for NR Reduced Capability Devices</a:t>
                      </a:r>
                      <a:endParaRPr lang="es-ES" sz="16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ARCH_NR_REDCAP</a:t>
                      </a:r>
                      <a:endParaRPr lang="fr-FR" sz="16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100</a:t>
                      </a: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2022-03</a:t>
                      </a: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altLang="zh-CN" sz="1600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CP-221</a:t>
                      </a:r>
                      <a:r>
                        <a:rPr lang="en-US" altLang="zh-CN" sz="1600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265</a:t>
                      </a:r>
                      <a:endParaRPr lang="fr-FR" altLang="zh-CN" sz="1600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kern="1200" baseline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B71F9184-AE55-4C1C-98FA-6A2BD4581E5B}"/>
              </a:ext>
            </a:extLst>
          </p:cNvPr>
          <p:cNvSpPr txBox="1">
            <a:spLocks/>
          </p:cNvSpPr>
          <p:nvPr/>
        </p:nvSpPr>
        <p:spPr bwMode="auto">
          <a:xfrm>
            <a:off x="69397" y="5469984"/>
            <a:ext cx="3338821" cy="9429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Legend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00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Green row 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 </a:t>
            </a:r>
            <a:r>
              <a:rPr lang="fi-FI" altLang="de-DE" sz="1000" dirty="0">
                <a:latin typeface="Arial" panose="020B0604020202020204" pitchFamily="34" charset="0"/>
              </a:rPr>
              <a:t>newly completed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highlight>
                  <a:srgbClr val="FF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Yellow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 no risk </a:t>
            </a:r>
            <a:r>
              <a:rPr lang="fi-FI" altLang="de-DE" sz="1000" dirty="0">
                <a:latin typeface="Arial" panose="020B0604020202020204" pitchFamily="34" charset="0"/>
              </a:rPr>
              <a:t>f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or completion on time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FF00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Red  row   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 at risk for completion on time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Black text   –  no update since the last plenary</a:t>
            </a:r>
          </a:p>
          <a:p>
            <a:pPr>
              <a:lnSpc>
                <a:spcPct val="90000"/>
              </a:lnSpc>
              <a:spcBef>
                <a:spcPct val="0"/>
              </a:spcBef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solidFill>
                  <a:srgbClr val="FF0000"/>
                </a:solidFill>
                <a:latin typeface="Arial" panose="020B0604020202020204" pitchFamily="34" charset="0"/>
              </a:rPr>
              <a:t>Red text   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 –  update </a:t>
            </a:r>
            <a:r>
              <a:rPr lang="fi-FI" altLang="de-DE" sz="1000" dirty="0">
                <a:latin typeface="Arial" panose="020B0604020202020204" pitchFamily="34" charset="0"/>
              </a:rPr>
              <a:t>since the last plenary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endParaRPr lang="fi-FI" altLang="de-DE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72921832"/>
      </p:ext>
    </p:extLst>
  </p:cSld>
  <p:clrMapOvr>
    <a:masterClrMapping/>
  </p:clrMapOvr>
  <p:transition>
    <p:wipe dir="r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98119" y="465807"/>
            <a:ext cx="10515600" cy="1325563"/>
          </a:xfrm>
        </p:spPr>
        <p:txBody>
          <a:bodyPr/>
          <a:lstStyle/>
          <a:p>
            <a:r>
              <a:rPr lang="en-US" altLang="zh-CN" dirty="0"/>
              <a:t>Rel-18 Work Plan – CT3 Led                  (1/1) </a:t>
            </a:r>
            <a:endParaRPr lang="en-US" dirty="0"/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54229396"/>
              </p:ext>
            </p:extLst>
          </p:nvPr>
        </p:nvGraphicFramePr>
        <p:xfrm>
          <a:off x="198119" y="1791370"/>
          <a:ext cx="11194812" cy="1010627"/>
        </p:xfrm>
        <a:graphic>
          <a:graphicData uri="http://schemas.openxmlformats.org/drawingml/2006/table">
            <a:tbl>
              <a:tblPr firstRow="1" firstCol="1" bandRow="1"/>
              <a:tblGrid>
                <a:gridCol w="528004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24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2450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05028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7686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93911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297561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WI</a:t>
                      </a:r>
                      <a:r>
                        <a:rPr lang="fr-FR" sz="1400" b="1" baseline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Title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Acronym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%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End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WID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altLang="zh-CN" sz="1400" b="1" kern="120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  <a:cs typeface="+mn-cs"/>
                        </a:rPr>
                        <a:t>Release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13066">
                <a:tc>
                  <a:txBody>
                    <a:bodyPr/>
                    <a:lstStyle/>
                    <a:p>
                      <a:pPr marL="0" indent="18415" algn="l" defTabSz="914400" rtl="0" eaLnBrk="1" latinLnBrk="0" hangingPunct="0">
                        <a:spcAft>
                          <a:spcPts val="1200"/>
                        </a:spcAft>
                      </a:pPr>
                      <a:r>
                        <a:rPr lang="en-GB" sz="1600" kern="1200" dirty="0">
                          <a:solidFill>
                            <a:srgbClr val="FF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Rel-18 Enhancements of 3GPP Northbound and Application Layer interfaces and APIs</a:t>
                      </a:r>
                      <a:endParaRPr lang="zh-CN" altLang="en-US" sz="1600" kern="1200" dirty="0">
                        <a:solidFill>
                          <a:srgbClr val="FF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18415" algn="ctr" defTabSz="914400" rtl="0" eaLnBrk="1" latinLnBrk="0" hangingPunct="0">
                        <a:spcAft>
                          <a:spcPts val="1200"/>
                        </a:spcAft>
                      </a:pPr>
                      <a:r>
                        <a:rPr lang="en-GB" sz="1600" kern="1200" dirty="0">
                          <a:solidFill>
                            <a:srgbClr val="FF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NBI18</a:t>
                      </a:r>
                      <a:endParaRPr lang="zh-CN" altLang="en-US" sz="1600" kern="1200" dirty="0">
                        <a:solidFill>
                          <a:srgbClr val="FF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altLang="zh-CN" sz="1600" kern="1200" dirty="0">
                          <a:solidFill>
                            <a:srgbClr val="FF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kern="1200" dirty="0">
                          <a:solidFill>
                            <a:srgbClr val="FF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2023-12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altLang="zh-CN" sz="1600" kern="1200" dirty="0">
                          <a:solidFill>
                            <a:srgbClr val="FF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CP-221105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kern="1200" baseline="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B71F9184-AE55-4C1C-98FA-6A2BD4581E5B}"/>
              </a:ext>
            </a:extLst>
          </p:cNvPr>
          <p:cNvSpPr txBox="1">
            <a:spLocks/>
          </p:cNvSpPr>
          <p:nvPr/>
        </p:nvSpPr>
        <p:spPr bwMode="auto">
          <a:xfrm>
            <a:off x="69397" y="5469984"/>
            <a:ext cx="3338821" cy="9429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Legend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00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Green row 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 </a:t>
            </a:r>
            <a:r>
              <a:rPr lang="fi-FI" altLang="de-DE" sz="1000" dirty="0">
                <a:latin typeface="Arial" panose="020B0604020202020204" pitchFamily="34" charset="0"/>
              </a:rPr>
              <a:t>newly completed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highlight>
                  <a:srgbClr val="FF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Yellow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 no risk </a:t>
            </a:r>
            <a:r>
              <a:rPr lang="fi-FI" altLang="de-DE" sz="1000" dirty="0">
                <a:latin typeface="Arial" panose="020B0604020202020204" pitchFamily="34" charset="0"/>
              </a:rPr>
              <a:t>f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or completion on time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FF00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Red  row   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 at risk for completion on time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Black text   –  no update since the last plenary</a:t>
            </a:r>
          </a:p>
          <a:p>
            <a:pPr>
              <a:lnSpc>
                <a:spcPct val="90000"/>
              </a:lnSpc>
              <a:spcBef>
                <a:spcPct val="0"/>
              </a:spcBef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solidFill>
                  <a:srgbClr val="FF0000"/>
                </a:solidFill>
                <a:latin typeface="Arial" panose="020B0604020202020204" pitchFamily="34" charset="0"/>
              </a:rPr>
              <a:t>Red text   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 –  update </a:t>
            </a:r>
            <a:r>
              <a:rPr lang="fi-FI" altLang="de-DE" sz="1000" dirty="0">
                <a:latin typeface="Arial" panose="020B0604020202020204" pitchFamily="34" charset="0"/>
              </a:rPr>
              <a:t>since the last plenary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endParaRPr lang="fi-FI" altLang="de-DE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61291325"/>
      </p:ext>
    </p:extLst>
  </p:cSld>
  <p:clrMapOvr>
    <a:masterClrMapping/>
  </p:clrMapOvr>
  <p:transition>
    <p:wipe dir="r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98119" y="465807"/>
            <a:ext cx="10515600" cy="1325563"/>
          </a:xfrm>
        </p:spPr>
        <p:txBody>
          <a:bodyPr/>
          <a:lstStyle/>
          <a:p>
            <a:r>
              <a:rPr lang="en-US" altLang="zh-CN" dirty="0"/>
              <a:t>Rel-18 Work Plan – Non-CT3 Led         (1/1) </a:t>
            </a:r>
            <a:endParaRPr lang="en-US" dirty="0"/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79668614"/>
              </p:ext>
            </p:extLst>
          </p:nvPr>
        </p:nvGraphicFramePr>
        <p:xfrm>
          <a:off x="198119" y="1786891"/>
          <a:ext cx="11194812" cy="757216"/>
        </p:xfrm>
        <a:graphic>
          <a:graphicData uri="http://schemas.openxmlformats.org/drawingml/2006/table">
            <a:tbl>
              <a:tblPr firstRow="1" firstCol="1" bandRow="1"/>
              <a:tblGrid>
                <a:gridCol w="525533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063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6683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05028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7686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93911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269536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WI</a:t>
                      </a:r>
                      <a:r>
                        <a:rPr lang="fr-FR" sz="1400" b="1" baseline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Title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Acronym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%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End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WID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altLang="zh-CN" sz="1400" b="1" kern="120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  <a:cs typeface="+mn-cs"/>
                        </a:rPr>
                        <a:t>Release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8574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kern="1200" dirty="0">
                          <a:solidFill>
                            <a:srgbClr val="FF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Service Based Interface Protocol Improvements Release 18</a:t>
                      </a:r>
                      <a:endParaRPr lang="zh-CN" altLang="en-US" sz="1600" kern="1200" dirty="0">
                        <a:solidFill>
                          <a:srgbClr val="FF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kern="1200" dirty="0">
                          <a:solidFill>
                            <a:srgbClr val="FF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SBIProtoc18</a:t>
                      </a:r>
                      <a:endParaRPr lang="zh-CN" altLang="en-US" sz="1600" kern="1200" dirty="0">
                        <a:solidFill>
                          <a:srgbClr val="FF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altLang="zh-CN" sz="1600" kern="1200" dirty="0">
                          <a:solidFill>
                            <a:srgbClr val="FF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kern="1200" dirty="0">
                          <a:solidFill>
                            <a:srgbClr val="FF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2023-12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altLang="zh-CN" sz="1600" kern="1200" dirty="0">
                          <a:solidFill>
                            <a:srgbClr val="FF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CP-221083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kern="1200" baseline="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B71F9184-AE55-4C1C-98FA-6A2BD4581E5B}"/>
              </a:ext>
            </a:extLst>
          </p:cNvPr>
          <p:cNvSpPr txBox="1">
            <a:spLocks/>
          </p:cNvSpPr>
          <p:nvPr/>
        </p:nvSpPr>
        <p:spPr bwMode="auto">
          <a:xfrm>
            <a:off x="69397" y="5469984"/>
            <a:ext cx="3338821" cy="9429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Legend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00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Green row 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 </a:t>
            </a:r>
            <a:r>
              <a:rPr lang="fi-FI" altLang="de-DE" sz="1000" dirty="0">
                <a:latin typeface="Arial" panose="020B0604020202020204" pitchFamily="34" charset="0"/>
              </a:rPr>
              <a:t>newly completed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highlight>
                  <a:srgbClr val="FF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Yellow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 no risk </a:t>
            </a:r>
            <a:r>
              <a:rPr lang="fi-FI" altLang="de-DE" sz="1000" dirty="0">
                <a:latin typeface="Arial" panose="020B0604020202020204" pitchFamily="34" charset="0"/>
              </a:rPr>
              <a:t>f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or completion on time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FF00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Red  row   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 at risk for completion on time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Black text   –  no update since the last plenary</a:t>
            </a:r>
          </a:p>
          <a:p>
            <a:pPr>
              <a:lnSpc>
                <a:spcPct val="90000"/>
              </a:lnSpc>
              <a:spcBef>
                <a:spcPct val="0"/>
              </a:spcBef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solidFill>
                  <a:srgbClr val="FF0000"/>
                </a:solidFill>
                <a:latin typeface="Arial" panose="020B0604020202020204" pitchFamily="34" charset="0"/>
              </a:rPr>
              <a:t>Red text   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 –  update </a:t>
            </a:r>
            <a:r>
              <a:rPr lang="fi-FI" altLang="de-DE" sz="1000" dirty="0">
                <a:latin typeface="Arial" panose="020B0604020202020204" pitchFamily="34" charset="0"/>
              </a:rPr>
              <a:t>since the last plenary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endParaRPr lang="fi-FI" altLang="de-DE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56477061"/>
      </p:ext>
    </p:extLst>
  </p:cSld>
  <p:clrMapOvr>
    <a:masterClrMapping/>
  </p:clrMapOvr>
  <p:transition>
    <p:wipe dir="r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81667" y="442777"/>
            <a:ext cx="10515600" cy="1325563"/>
          </a:xfrm>
        </p:spPr>
        <p:txBody>
          <a:bodyPr/>
          <a:lstStyle/>
          <a:p>
            <a:r>
              <a:rPr lang="en-US" dirty="0"/>
              <a:t>Exception sheet for work item</a:t>
            </a:r>
          </a:p>
        </p:txBody>
      </p:sp>
      <p:graphicFrame>
        <p:nvGraphicFramePr>
          <p:cNvPr id="5" name="Tableau 3">
            <a:extLst>
              <a:ext uri="{FF2B5EF4-FFF2-40B4-BE49-F238E27FC236}">
                <a16:creationId xmlns:a16="http://schemas.microsoft.com/office/drawing/2014/main" id="{CCBFFC8F-EDCB-4E4F-9118-93D416A7C6D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39356949"/>
              </p:ext>
            </p:extLst>
          </p:nvPr>
        </p:nvGraphicFramePr>
        <p:xfrm>
          <a:off x="381667" y="2006146"/>
          <a:ext cx="10830029" cy="2904172"/>
        </p:xfrm>
        <a:graphic>
          <a:graphicData uri="http://schemas.openxmlformats.org/drawingml/2006/table">
            <a:tbl>
              <a:tblPr firstRow="1" firstCol="1" bandRow="1"/>
              <a:tblGrid>
                <a:gridCol w="14413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1948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2430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405352">
                  <a:extLst>
                    <a:ext uri="{9D8B030D-6E8A-4147-A177-3AD203B41FA5}">
                      <a16:colId xmlns:a16="http://schemas.microsoft.com/office/drawing/2014/main" val="3630095427"/>
                    </a:ext>
                  </a:extLst>
                </a:gridCol>
                <a:gridCol w="1539551">
                  <a:extLst>
                    <a:ext uri="{9D8B030D-6E8A-4147-A177-3AD203B41FA5}">
                      <a16:colId xmlns:a16="http://schemas.microsoft.com/office/drawing/2014/main" val="1391414016"/>
                    </a:ext>
                  </a:extLst>
                </a:gridCol>
              </a:tblGrid>
              <a:tr h="361964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Rapporteur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kern="120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  <a:cs typeface="+mn-cs"/>
                        </a:rPr>
                        <a:t>Remaining Issues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400" b="1" kern="120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  <a:cs typeface="+mn-cs"/>
                        </a:rPr>
                        <a:t>Expected Completion Date </a:t>
                      </a:r>
                      <a:endParaRPr lang="fr-FR" sz="1400" b="1" kern="1200" dirty="0">
                        <a:solidFill>
                          <a:srgbClr val="FFFFFF"/>
                        </a:solidFill>
                        <a:effectLst/>
                        <a:latin typeface="Arial"/>
                        <a:ea typeface="Times New Roman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72798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altLang="zh-CN" sz="14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CP-221101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US" sz="14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Exception sheet for EDGEAPP WI</a:t>
                      </a:r>
                      <a:endParaRPr lang="fr-FR" sz="14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s-ES" sz="14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Samsung</a:t>
                      </a:r>
                      <a:endParaRPr lang="en-US" sz="14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altLang="zh-CN" sz="14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Finalization of the support of user consent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altLang="zh-CN" sz="14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3GPP CT#97e, Sep. 2022</a:t>
                      </a:r>
                      <a:endParaRPr lang="zh-CN" altLang="en-US" sz="14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24494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altLang="zh-CN" sz="14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CP-221102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US" sz="14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Exception Sheet for 5MBS WI</a:t>
                      </a:r>
                      <a:endParaRPr lang="fr-FR" sz="14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s-ES" sz="14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Huawei</a:t>
                      </a:r>
                      <a:endParaRPr lang="en-US" sz="14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altLang="zh-CN" sz="14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- MBS PCC aspects (pending the finalization of stage 2 work in SA2)</a:t>
                      </a:r>
                    </a:p>
                    <a:p>
                      <a:pPr marL="0" algn="l" defTabSz="914400" rtl="0" eaLnBrk="1" latinLnBrk="0" hangingPunct="1"/>
                      <a:r>
                        <a:rPr lang="en-US" altLang="zh-CN" sz="14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- MBSF APIs (pending the finalization of the stage 2 work in SA4)</a:t>
                      </a:r>
                    </a:p>
                    <a:p>
                      <a:pPr marL="0" algn="l" defTabSz="914400" rtl="0" eaLnBrk="1" latinLnBrk="0" hangingPunct="1"/>
                      <a:r>
                        <a:rPr lang="en-US" altLang="zh-CN" sz="14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- MBS security aspects defined in TS 33.501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altLang="zh-CN" sz="14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3GPP CT#97e, Sep. 2022</a:t>
                      </a:r>
                      <a:endParaRPr lang="zh-CN" altLang="en-US" sz="14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24494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altLang="zh-CN" sz="14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CP-221103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US" sz="14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Exception Sheet for EVEX WI</a:t>
                      </a:r>
                      <a:endParaRPr lang="fr-FR" sz="14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s-ES" sz="14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Qualcomm</a:t>
                      </a:r>
                      <a:endParaRPr lang="en-US" sz="14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sz="14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Completion of </a:t>
                      </a:r>
                      <a:r>
                        <a:rPr lang="en-GB" altLang="zh-CN" sz="14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subscription and notification to 5GMS related events</a:t>
                      </a:r>
                      <a:endParaRPr lang="en-US" sz="14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altLang="zh-CN" sz="14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3GPP CT#97e, Sep. 2022</a:t>
                      </a:r>
                      <a:endParaRPr lang="zh-CN" altLang="en-US" sz="14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0727666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85026804"/>
      </p:ext>
    </p:extLst>
  </p:cSld>
  <p:clrMapOvr>
    <a:masterClrMapping/>
  </p:clrMapOvr>
  <p:transition>
    <p:wipe dir="r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81667" y="442777"/>
            <a:ext cx="10515600" cy="1325563"/>
          </a:xfrm>
        </p:spPr>
        <p:txBody>
          <a:bodyPr/>
          <a:lstStyle/>
          <a:p>
            <a:r>
              <a:rPr lang="en-US" dirty="0"/>
              <a:t>TS/TR sent to CT Plenary</a:t>
            </a:r>
          </a:p>
        </p:txBody>
      </p:sp>
      <p:graphicFrame>
        <p:nvGraphicFramePr>
          <p:cNvPr id="5" name="Tableau 3">
            <a:extLst>
              <a:ext uri="{FF2B5EF4-FFF2-40B4-BE49-F238E27FC236}">
                <a16:creationId xmlns:a16="http://schemas.microsoft.com/office/drawing/2014/main" id="{CCBFFC8F-EDCB-4E4F-9118-93D416A7C6D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11579143"/>
              </p:ext>
            </p:extLst>
          </p:nvPr>
        </p:nvGraphicFramePr>
        <p:xfrm>
          <a:off x="381667" y="2006146"/>
          <a:ext cx="10030959" cy="1685796"/>
        </p:xfrm>
        <a:graphic>
          <a:graphicData uri="http://schemas.openxmlformats.org/drawingml/2006/table">
            <a:tbl>
              <a:tblPr firstRow="1" firstCol="1" bandRow="1"/>
              <a:tblGrid>
                <a:gridCol w="13317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92127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0157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49928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977081">
                  <a:extLst>
                    <a:ext uri="{9D8B030D-6E8A-4147-A177-3AD203B41FA5}">
                      <a16:colId xmlns:a16="http://schemas.microsoft.com/office/drawing/2014/main" val="1391414016"/>
                    </a:ext>
                  </a:extLst>
                </a:gridCol>
              </a:tblGrid>
              <a:tr h="140422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Version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Rapporteur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kern="120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  <a:cs typeface="+mn-cs"/>
                        </a:rPr>
                        <a:t>Sent for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6810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altLang="zh-CN" sz="14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CP-221097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altLang="zh-CN" sz="14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3GPP TS 29.537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4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1.0.0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Huawei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4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Information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6810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altLang="zh-CN" sz="14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CP-221098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altLang="zh-CN" sz="14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3GPP TS 29.580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4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1.0.0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Huawei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4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Information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6810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altLang="zh-CN" sz="14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CP-221099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altLang="zh-CN" sz="14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3GPP TS 29.565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4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2.0.0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4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Huawei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4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Approval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6810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altLang="zh-CN" sz="14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CP-221100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4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3GPP TS 29.558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4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2.0.0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Samsung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4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Approval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9654865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08174252"/>
      </p:ext>
    </p:extLst>
  </p:cSld>
  <p:clrMapOvr>
    <a:masterClrMapping/>
  </p:clrMapOvr>
  <p:transition>
    <p:wipe dir="r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3392D1-2C3C-4A36-923D-B59C0EA918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2254" y="431794"/>
            <a:ext cx="10515600" cy="1325563"/>
          </a:xfrm>
        </p:spPr>
        <p:txBody>
          <a:bodyPr/>
          <a:lstStyle/>
          <a:p>
            <a:r>
              <a:rPr lang="es-ES" dirty="0"/>
              <a:t>Pre-</a:t>
            </a:r>
            <a:r>
              <a:rPr lang="es-ES" dirty="0" err="1"/>
              <a:t>Release</a:t>
            </a:r>
            <a:r>
              <a:rPr lang="es-ES" dirty="0"/>
              <a:t> 16 Status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E155232-FDB5-4FCF-8D65-33C4D8EB6FA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8591" y="2070174"/>
            <a:ext cx="10515600" cy="4245565"/>
          </a:xfrm>
        </p:spPr>
        <p:txBody>
          <a:bodyPr/>
          <a:lstStyle/>
          <a:p>
            <a:r>
              <a:rPr lang="es-ES" sz="2000" dirty="0"/>
              <a:t>No CRs were agreed in pre-Release 15</a:t>
            </a:r>
          </a:p>
          <a:p>
            <a:r>
              <a:rPr lang="es-ES" sz="2000" dirty="0"/>
              <a:t>8 CRs (Cat. F) were agreed in Release 15, 3 CRs on </a:t>
            </a:r>
            <a:r>
              <a:rPr lang="es-ES" altLang="zh-CN" sz="2000" dirty="0"/>
              <a:t>5GS_Ph1-CT, 1 CR on NAPS-CT WI and 4 CRs on CAPIF-CT WI.</a:t>
            </a:r>
          </a:p>
          <a:p>
            <a:r>
              <a:rPr lang="es-ES" sz="2000" dirty="0"/>
              <a:t>Corrections not considered as FASMO were moved to further releases.</a:t>
            </a:r>
          </a:p>
          <a:p>
            <a:pPr marL="914400" lvl="2" indent="0">
              <a:buNone/>
            </a:pPr>
            <a:endParaRPr lang="es-ES" dirty="0"/>
          </a:p>
          <a:p>
            <a:pPr lvl="1"/>
            <a:endParaRPr lang="es-ES" dirty="0"/>
          </a:p>
          <a:p>
            <a:pPr marL="457200" lvl="1" indent="0">
              <a:buNone/>
            </a:pPr>
            <a:endParaRPr lang="es-ES" dirty="0"/>
          </a:p>
          <a:p>
            <a:pPr marL="457200" lvl="1" indent="0">
              <a:buNone/>
            </a:pPr>
            <a:endParaRPr lang="es-ES" dirty="0"/>
          </a:p>
          <a:p>
            <a:pPr marL="0" indent="0">
              <a:buNone/>
            </a:pP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391635042"/>
      </p:ext>
    </p:extLst>
  </p:cSld>
  <p:clrMapOvr>
    <a:masterClrMapping/>
  </p:clrMapOvr>
  <p:transition>
    <p:wipe dir="r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3392D1-2C3C-4A36-923D-B59C0EA918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7540" y="431794"/>
            <a:ext cx="10515600" cy="1325563"/>
          </a:xfrm>
        </p:spPr>
        <p:txBody>
          <a:bodyPr/>
          <a:lstStyle/>
          <a:p>
            <a:r>
              <a:rPr lang="es-ES" dirty="0" err="1"/>
              <a:t>Release</a:t>
            </a:r>
            <a:r>
              <a:rPr lang="es-ES" dirty="0"/>
              <a:t> 16 Status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E155232-FDB5-4FCF-8D65-33C4D8EB6FA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3530" y="1935237"/>
            <a:ext cx="11002351" cy="4245565"/>
          </a:xfrm>
        </p:spPr>
        <p:txBody>
          <a:bodyPr/>
          <a:lstStyle/>
          <a:p>
            <a:r>
              <a:rPr lang="es-ES" sz="2000" dirty="0"/>
              <a:t>19 CRs (Cat. F) were agreed in Release 16.</a:t>
            </a:r>
          </a:p>
          <a:p>
            <a:r>
              <a:rPr lang="es-ES" altLang="zh-CN" sz="2000" dirty="0"/>
              <a:t>Contributions handled for work items, i.e. eNA, V</a:t>
            </a:r>
            <a:r>
              <a:rPr lang="en-US" altLang="zh-CN" sz="2000" dirty="0" err="1"/>
              <a:t>ertical_LAN</a:t>
            </a:r>
            <a:r>
              <a:rPr lang="en-US" altLang="zh-CN" sz="2000" dirty="0"/>
              <a:t>, </a:t>
            </a:r>
            <a:r>
              <a:rPr lang="es-ES" altLang="zh-CN" sz="2000" dirty="0"/>
              <a:t>eV2XARC, 5G_URLLC and SEAL.</a:t>
            </a:r>
          </a:p>
          <a:p>
            <a:r>
              <a:rPr lang="es-ES" altLang="zh-CN" sz="2000" dirty="0"/>
              <a:t>Corrections not considered as FASMO were moved to further releases</a:t>
            </a:r>
            <a:endParaRPr lang="es-ES" sz="2000" dirty="0"/>
          </a:p>
          <a:p>
            <a:pPr marL="0" indent="0">
              <a:buNone/>
            </a:pP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393092516"/>
      </p:ext>
    </p:extLst>
  </p:cSld>
  <p:clrMapOvr>
    <a:masterClrMapping/>
  </p:clrMapOvr>
  <p:transition>
    <p:wipe dir="r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3392D1-2C3C-4A36-923D-B59C0EA918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0405" y="529314"/>
            <a:ext cx="10515600" cy="1325563"/>
          </a:xfrm>
        </p:spPr>
        <p:txBody>
          <a:bodyPr/>
          <a:lstStyle/>
          <a:p>
            <a:r>
              <a:rPr lang="es-ES" dirty="0"/>
              <a:t>Release 17 Status   -   General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E155232-FDB5-4FCF-8D65-33C4D8EB6FA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0370" y="1788974"/>
            <a:ext cx="11183176" cy="4539712"/>
          </a:xfrm>
        </p:spPr>
        <p:txBody>
          <a:bodyPr/>
          <a:lstStyle/>
          <a:p>
            <a:r>
              <a:rPr lang="es-ES" altLang="zh-CN" sz="2000" dirty="0"/>
              <a:t>Agreement and endorsement of WIDs:</a:t>
            </a:r>
          </a:p>
          <a:p>
            <a:pPr lvl="1"/>
            <a:r>
              <a:rPr lang="es-ES" altLang="zh-CN" sz="1800" dirty="0"/>
              <a:t>1 new WID (EVEX) was agreed;</a:t>
            </a:r>
          </a:p>
          <a:p>
            <a:pPr lvl="1"/>
            <a:r>
              <a:rPr lang="es-ES" altLang="zh-CN" sz="1800" dirty="0"/>
              <a:t>1 revised WID (EDGEAPP) was agreed;</a:t>
            </a:r>
          </a:p>
          <a:p>
            <a:pPr lvl="1"/>
            <a:r>
              <a:rPr lang="es-ES" altLang="zh-CN" sz="1800" dirty="0"/>
              <a:t>3 revised WIDs (</a:t>
            </a:r>
            <a:r>
              <a:rPr lang="fr-FR" altLang="zh-CN" sz="1800" dirty="0"/>
              <a:t>ARCH_NR_REDCAP, </a:t>
            </a:r>
            <a:r>
              <a:rPr lang="es-ES" altLang="zh-CN" sz="1800" dirty="0"/>
              <a:t>5MBS and </a:t>
            </a:r>
            <a:r>
              <a:rPr lang="en-US" altLang="zh-CN" sz="1800" dirty="0"/>
              <a:t>5G_ProSe</a:t>
            </a:r>
            <a:r>
              <a:rPr lang="es-ES" altLang="zh-CN" sz="1800" dirty="0"/>
              <a:t>) were endorsed.</a:t>
            </a:r>
          </a:p>
          <a:p>
            <a:r>
              <a:rPr lang="es-ES" sz="2000" dirty="0"/>
              <a:t>3 work items require exception sheets, i.e. </a:t>
            </a:r>
            <a:r>
              <a:rPr lang="es-ES" altLang="zh-CN" sz="1800" dirty="0"/>
              <a:t>EDGEAPP WI, 5MBS WI and </a:t>
            </a:r>
            <a:r>
              <a:rPr lang="en-US" altLang="zh-CN" sz="1800" dirty="0"/>
              <a:t>EVEX WI</a:t>
            </a:r>
            <a:r>
              <a:rPr lang="es-ES" altLang="zh-CN" sz="1800" dirty="0"/>
              <a:t>.</a:t>
            </a:r>
          </a:p>
          <a:p>
            <a:r>
              <a:rPr lang="es-ES" sz="2000" dirty="0"/>
              <a:t>4 new TSs still under development in CT3, 2 of them are sent </a:t>
            </a:r>
            <a:r>
              <a:rPr lang="en-GB" altLang="zh-CN" sz="2000" dirty="0"/>
              <a:t>to this CT Plenary for Approval, the other 2 TSs are sent to this CT plenary for Information.</a:t>
            </a:r>
            <a:endParaRPr lang="es-ES" sz="2000" dirty="0"/>
          </a:p>
          <a:p>
            <a:r>
              <a:rPr lang="es-ES" sz="2000" dirty="0"/>
              <a:t>Significant work on progressing Release 17 work items.</a:t>
            </a:r>
          </a:p>
          <a:p>
            <a:r>
              <a:rPr lang="es-ES" sz="2000" dirty="0"/>
              <a:t>Contributions expected in the upcoming meetings to complete the remaining work.</a:t>
            </a:r>
          </a:p>
          <a:p>
            <a:r>
              <a:rPr lang="es-ES" altLang="zh-CN" sz="2000" dirty="0"/>
              <a:t>Dependencies with ongoing Stage 2 work: potential work to be confirmed and LS approved.</a:t>
            </a:r>
            <a:endParaRPr lang="es-ES" sz="2000" dirty="0"/>
          </a:p>
          <a:p>
            <a:pPr lvl="1"/>
            <a:endParaRPr lang="en-US" dirty="0"/>
          </a:p>
          <a:p>
            <a:endParaRPr lang="es-ES" dirty="0"/>
          </a:p>
          <a:p>
            <a:pPr lvl="1"/>
            <a:endParaRPr lang="es-ES" dirty="0"/>
          </a:p>
          <a:p>
            <a:pPr marL="457200" lvl="1" indent="0">
              <a:buNone/>
            </a:pPr>
            <a:endParaRPr lang="es-ES" dirty="0"/>
          </a:p>
          <a:p>
            <a:pPr marL="0" indent="0">
              <a:buNone/>
            </a:pP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908825068"/>
      </p:ext>
    </p:extLst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>
          <a:xfrm>
            <a:off x="605513" y="405925"/>
            <a:ext cx="10515600" cy="1325563"/>
          </a:xfrm>
        </p:spPr>
        <p:txBody>
          <a:bodyPr/>
          <a:lstStyle/>
          <a:p>
            <a:r>
              <a:rPr lang="en-GB" altLang="en-US" dirty="0"/>
              <a:t>TSG CT WG3 Officials</a:t>
            </a:r>
          </a:p>
        </p:txBody>
      </p:sp>
      <p:sp>
        <p:nvSpPr>
          <p:cNvPr id="4099" name="Content Placeholder 2"/>
          <p:cNvSpPr txBox="1">
            <a:spLocks/>
          </p:cNvSpPr>
          <p:nvPr/>
        </p:nvSpPr>
        <p:spPr bwMode="auto">
          <a:xfrm>
            <a:off x="1993467" y="1979496"/>
            <a:ext cx="3019425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Yali Yan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CT3 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>
                <a:hlinkClick r:id="rId4"/>
              </a:rPr>
              <a:t>yanyali@huawei.com</a:t>
            </a:r>
            <a:r>
              <a:rPr lang="en-US" altLang="en-US" sz="1800" dirty="0"/>
              <a:t> </a:t>
            </a:r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4100" name="Content Placeholder 2"/>
          <p:cNvSpPr txBox="1">
            <a:spLocks/>
          </p:cNvSpPr>
          <p:nvPr/>
        </p:nvSpPr>
        <p:spPr bwMode="auto">
          <a:xfrm>
            <a:off x="7248223" y="1979496"/>
            <a:ext cx="3343275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Narendranath Durga Tangudu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CT3 Vice Chair</a:t>
            </a:r>
            <a:br>
              <a:rPr lang="fr-FR" altLang="en-US" sz="1800" dirty="0"/>
            </a:br>
            <a:r>
              <a:rPr lang="en-US" altLang="en-US" sz="1800" dirty="0">
                <a:hlinkClick r:id="rId5"/>
              </a:rPr>
              <a:t>n.tangudu@samsung.com</a:t>
            </a:r>
            <a:r>
              <a:rPr lang="en-US" altLang="en-US" sz="1800" dirty="0"/>
              <a:t> </a:t>
            </a: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4101" name="Content Placeholder 2"/>
          <p:cNvSpPr txBox="1">
            <a:spLocks/>
          </p:cNvSpPr>
          <p:nvPr/>
        </p:nvSpPr>
        <p:spPr bwMode="auto">
          <a:xfrm>
            <a:off x="7248223" y="3955551"/>
            <a:ext cx="3591999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fr-FR" altLang="en-US" sz="1800" dirty="0"/>
              <a:t>Susana Fernández</a:t>
            </a:r>
          </a:p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fr-FR" altLang="en-US" sz="1800" dirty="0"/>
              <a:t>CT3 Vice 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 </a:t>
            </a:r>
            <a:r>
              <a:rPr lang="fr-FR" altLang="en-US" sz="1800" dirty="0">
                <a:hlinkClick r:id="rId6"/>
              </a:rPr>
              <a:t>susana.fernandez@ericsson.com</a:t>
            </a:r>
            <a:r>
              <a:rPr lang="fr-FR" altLang="en-US" sz="1800" dirty="0"/>
              <a:t> </a:t>
            </a:r>
          </a:p>
          <a:p>
            <a:pPr>
              <a:buFontTx/>
              <a:buNone/>
            </a:pPr>
            <a:endParaRPr lang="en-US" altLang="en-US" sz="1800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42EC52A-6723-4BDA-8917-B92EE2709968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20588" y="3955551"/>
            <a:ext cx="1161382" cy="1511088"/>
          </a:xfrm>
          <a:prstGeom prst="rect">
            <a:avLst/>
          </a:prstGeom>
        </p:spPr>
      </p:pic>
      <p:pic>
        <p:nvPicPr>
          <p:cNvPr id="7" name="Picture 6" descr="A person wearing a suit&#10;&#10;Description automatically generated with low confidence">
            <a:extLst>
              <a:ext uri="{FF2B5EF4-FFF2-40B4-BE49-F238E27FC236}">
                <a16:creationId xmlns:a16="http://schemas.microsoft.com/office/drawing/2014/main" id="{4FA32BC2-197B-4D2A-A846-611ABAE34BC7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5512" y="1885679"/>
            <a:ext cx="1198573" cy="1635079"/>
          </a:xfrm>
          <a:prstGeom prst="rect">
            <a:avLst/>
          </a:prstGeom>
        </p:spPr>
      </p:pic>
      <p:pic>
        <p:nvPicPr>
          <p:cNvPr id="11" name="Picture 2" descr="A person in a suit&#10;&#10;Description automatically generated with medium confidence">
            <a:extLst>
              <a:ext uri="{FF2B5EF4-FFF2-40B4-BE49-F238E27FC236}">
                <a16:creationId xmlns:a16="http://schemas.microsoft.com/office/drawing/2014/main" id="{8B07BF5F-4AFA-4A8B-9A03-4B35B048A8CD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082"/>
          <a:stretch/>
        </p:blipFill>
        <p:spPr>
          <a:xfrm>
            <a:off x="5520588" y="2062247"/>
            <a:ext cx="1161535" cy="1325563"/>
          </a:xfrm>
          <a:prstGeom prst="rect">
            <a:avLst/>
          </a:prstGeom>
        </p:spPr>
      </p:pic>
      <p:sp>
        <p:nvSpPr>
          <p:cNvPr id="12" name="Content Placeholder 2"/>
          <p:cNvSpPr txBox="1">
            <a:spLocks/>
          </p:cNvSpPr>
          <p:nvPr/>
        </p:nvSpPr>
        <p:spPr bwMode="auto">
          <a:xfrm>
            <a:off x="1993467" y="3955551"/>
            <a:ext cx="3343275" cy="13849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Dongwook Kim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 err="1"/>
              <a:t>Secretary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MCC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de-DE" altLang="en-US" sz="1800" dirty="0">
                <a:hlinkClick r:id="rId10"/>
              </a:rPr>
              <a:t>Dongwook.Kim@etsi.org</a:t>
            </a:r>
            <a:r>
              <a:rPr lang="de-DE" altLang="en-US" sz="1800" dirty="0"/>
              <a:t> </a:t>
            </a:r>
            <a:endParaRPr lang="en-US" altLang="en-US" sz="1800" dirty="0">
              <a:solidFill>
                <a:srgbClr val="FF0000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800" dirty="0">
              <a:solidFill>
                <a:srgbClr val="FF0000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800" dirty="0">
              <a:solidFill>
                <a:srgbClr val="FF0000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800" dirty="0"/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654" t="10090" r="15327" b="26748"/>
          <a:stretch/>
        </p:blipFill>
        <p:spPr>
          <a:xfrm>
            <a:off x="616495" y="3955551"/>
            <a:ext cx="1193126" cy="1511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2006436"/>
      </p:ext>
    </p:extLst>
  </p:cSld>
  <p:clrMapOvr>
    <a:masterClrMapping/>
  </p:clrMapOvr>
  <p:transition>
    <p:wipe dir="r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2BE599-7164-4C42-B100-B8877DF8ED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2530" y="393123"/>
            <a:ext cx="10515600" cy="1325563"/>
          </a:xfrm>
        </p:spPr>
        <p:txBody>
          <a:bodyPr/>
          <a:lstStyle/>
          <a:p>
            <a:r>
              <a:rPr lang="es-ES" dirty="0"/>
              <a:t>Release 17 Status   –   CT3-led WIs     (1/3)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60A1EE2-1E33-4E67-AD8C-8F5C38890E7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1889" y="1718686"/>
            <a:ext cx="11091042" cy="4575175"/>
          </a:xfrm>
        </p:spPr>
        <p:txBody>
          <a:bodyPr/>
          <a:lstStyle/>
          <a:p>
            <a:r>
              <a:rPr lang="es-ES" altLang="zh-CN" sz="2000" dirty="0"/>
              <a:t>pfdManEnh [</a:t>
            </a:r>
            <a:r>
              <a:rPr lang="en-US" altLang="zh-CN" sz="2000" i="1" dirty="0"/>
              <a:t>PFD Management Enhancement</a:t>
            </a:r>
            <a:r>
              <a:rPr lang="es-ES" altLang="zh-CN" sz="2000" dirty="0"/>
              <a:t>] with already 100% completion</a:t>
            </a:r>
          </a:p>
          <a:p>
            <a:pPr lvl="1"/>
            <a:r>
              <a:rPr lang="en-US" altLang="zh-CN" sz="1800" dirty="0"/>
              <a:t>Support of </a:t>
            </a:r>
            <a:r>
              <a:rPr lang="en-US" altLang="zh-CN" sz="1800" dirty="0" err="1"/>
              <a:t>allowedDelay</a:t>
            </a:r>
            <a:r>
              <a:rPr lang="en-US" altLang="zh-CN" sz="1800" dirty="0"/>
              <a:t> for PFD data</a:t>
            </a:r>
            <a:endParaRPr lang="es-ES" altLang="zh-CN" sz="1800" dirty="0"/>
          </a:p>
          <a:p>
            <a:pPr marL="457200" lvl="1" indent="0">
              <a:buNone/>
            </a:pPr>
            <a:endParaRPr lang="es-ES" sz="1800" dirty="0"/>
          </a:p>
          <a:p>
            <a:r>
              <a:rPr lang="es-ES" sz="2000" dirty="0"/>
              <a:t>AKMA-CT [</a:t>
            </a:r>
            <a:r>
              <a:rPr lang="en-GB" altLang="zh-CN" sz="2000" i="1" dirty="0"/>
              <a:t>Authentication and key management for applications based on 3GPP credential in 5G</a:t>
            </a:r>
            <a:r>
              <a:rPr lang="es-ES" sz="2000" dirty="0"/>
              <a:t>] with already 100% completion</a:t>
            </a:r>
          </a:p>
          <a:p>
            <a:pPr lvl="1"/>
            <a:r>
              <a:rPr lang="en-US" sz="1800" dirty="0"/>
              <a:t>Specify the encoding of </a:t>
            </a:r>
            <a:r>
              <a:rPr lang="en-US" sz="1800" dirty="0" err="1"/>
              <a:t>AKId</a:t>
            </a:r>
            <a:r>
              <a:rPr lang="en-US" sz="1800" dirty="0"/>
              <a:t> and </a:t>
            </a:r>
            <a:r>
              <a:rPr lang="en-US" sz="1800" dirty="0" err="1"/>
              <a:t>AfId</a:t>
            </a:r>
            <a:r>
              <a:rPr lang="en-GB" altLang="zh-CN" sz="1800" dirty="0"/>
              <a:t>.</a:t>
            </a:r>
          </a:p>
          <a:p>
            <a:pPr lvl="1"/>
            <a:endParaRPr lang="en-GB" altLang="zh-CN" sz="1800" dirty="0"/>
          </a:p>
          <a:p>
            <a:r>
              <a:rPr lang="es-ES" altLang="zh-CN" sz="2000" dirty="0"/>
              <a:t>TEI17_DCAMP [</a:t>
            </a:r>
            <a:r>
              <a:rPr lang="en-GB" altLang="zh-CN" sz="2000" i="1" dirty="0"/>
              <a:t>CT aspects on Dynamically Changing AM Policies in the 5GC</a:t>
            </a:r>
            <a:r>
              <a:rPr lang="es-ES" altLang="zh-CN" sz="2000" dirty="0"/>
              <a:t>] with already 100% completion</a:t>
            </a:r>
          </a:p>
          <a:p>
            <a:pPr lvl="1"/>
            <a:r>
              <a:rPr lang="en-US" altLang="zh-CN" sz="1800" dirty="0"/>
              <a:t>Clarification on TEI17_DCAMP related signaling flows, e.g. AM policy Association modification/termination procedure.</a:t>
            </a:r>
          </a:p>
          <a:p>
            <a:pPr lvl="1"/>
            <a:r>
              <a:rPr lang="en-US" altLang="zh-CN" sz="1800" dirty="0"/>
              <a:t>Clarification on query parameters during retrieval of AM influence data from the UDR.</a:t>
            </a:r>
          </a:p>
          <a:p>
            <a:pPr marL="457200" lvl="1" indent="0">
              <a:buNone/>
            </a:pPr>
            <a:endParaRPr lang="en-GB" altLang="zh-CN" sz="1800" dirty="0"/>
          </a:p>
          <a:p>
            <a:pPr lvl="1"/>
            <a:endParaRPr lang="en-US" altLang="zh-CN" sz="1800" dirty="0"/>
          </a:p>
          <a:p>
            <a:pPr lvl="1"/>
            <a:endParaRPr lang="es-ES" sz="1800" dirty="0"/>
          </a:p>
        </p:txBody>
      </p:sp>
    </p:spTree>
    <p:extLst>
      <p:ext uri="{BB962C8B-B14F-4D97-AF65-F5344CB8AC3E}">
        <p14:creationId xmlns:p14="http://schemas.microsoft.com/office/powerpoint/2010/main" val="1704403728"/>
      </p:ext>
    </p:extLst>
  </p:cSld>
  <p:clrMapOvr>
    <a:masterClrMapping/>
  </p:clrMapOvr>
  <p:transition>
    <p:wipe dir="r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E155232-FDB5-4FCF-8D65-33C4D8EB6FA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6063" y="2017011"/>
            <a:ext cx="11591260" cy="4245565"/>
          </a:xfrm>
        </p:spPr>
        <p:txBody>
          <a:bodyPr/>
          <a:lstStyle/>
          <a:p>
            <a:endParaRPr lang="es-ES" sz="2400" dirty="0"/>
          </a:p>
          <a:p>
            <a:endParaRPr lang="es-ES" sz="2000" dirty="0"/>
          </a:p>
          <a:p>
            <a:pPr lvl="1"/>
            <a:endParaRPr lang="en-US" dirty="0"/>
          </a:p>
          <a:p>
            <a:endParaRPr lang="es-ES" dirty="0"/>
          </a:p>
          <a:p>
            <a:pPr lvl="1"/>
            <a:endParaRPr lang="es-ES" dirty="0"/>
          </a:p>
          <a:p>
            <a:pPr marL="457200" lvl="1" indent="0">
              <a:buNone/>
            </a:pPr>
            <a:endParaRPr lang="es-ES" dirty="0"/>
          </a:p>
          <a:p>
            <a:pPr marL="0" indent="0">
              <a:buNone/>
            </a:pPr>
            <a:endParaRPr lang="es-ES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EED44DA8-1A5F-4E10-95BE-066E6AEB1ACE}"/>
              </a:ext>
            </a:extLst>
          </p:cNvPr>
          <p:cNvSpPr txBox="1">
            <a:spLocks/>
          </p:cNvSpPr>
          <p:nvPr/>
        </p:nvSpPr>
        <p:spPr bwMode="auto">
          <a:xfrm>
            <a:off x="171725" y="1718686"/>
            <a:ext cx="11567193" cy="46992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" altLang="zh-CN" sz="2000" dirty="0"/>
              <a:t>EDGEAPP [</a:t>
            </a:r>
            <a:r>
              <a:rPr lang="en-GB" altLang="zh-CN" sz="2000" i="1" dirty="0"/>
              <a:t>CT aspects for Enabling Edge Applications</a:t>
            </a:r>
            <a:r>
              <a:rPr lang="es-ES" altLang="zh-CN" sz="2000" dirty="0"/>
              <a:t>] with 99% completion</a:t>
            </a:r>
          </a:p>
          <a:p>
            <a:pPr lvl="1">
              <a:spcAft>
                <a:spcPts val="0"/>
              </a:spcAft>
              <a:tabLst>
                <a:tab pos="1980565" algn="l"/>
              </a:tabLst>
            </a:pPr>
            <a:r>
              <a:rPr lang="en-US" altLang="zh-CN" sz="1800" dirty="0"/>
              <a:t>Continuous</a:t>
            </a:r>
            <a:r>
              <a:rPr lang="en-GB" altLang="zh-CN" sz="1800" dirty="0"/>
              <a:t> extensive discussions on </a:t>
            </a:r>
            <a:r>
              <a:rPr lang="en-US" altLang="zh-CN" sz="1800" dirty="0"/>
              <a:t>Application Context Relocation (ACR) topic with three submitted solutions, the Chair declared during CT3#121e that the </a:t>
            </a:r>
            <a:r>
              <a:rPr lang="en-US" altLang="zh-CN" sz="1800" dirty="0" err="1"/>
              <a:t>pCR</a:t>
            </a:r>
            <a:r>
              <a:rPr lang="en-US" altLang="zh-CN" sz="1800" dirty="0"/>
              <a:t> on EDGEAPP (unification of APIs) C3-222576 was agreed as a working agreement. The working agreement has been confirmed due to no challenge received by the deadline (May 17</a:t>
            </a:r>
            <a:r>
              <a:rPr lang="en-US" altLang="zh-CN" sz="1800" baseline="30000" dirty="0"/>
              <a:t>th</a:t>
            </a:r>
            <a:r>
              <a:rPr lang="en-US" altLang="zh-CN" sz="1800" dirty="0"/>
              <a:t>, 2022). All the related documents on this topic were already concluded by following the WA.</a:t>
            </a:r>
            <a:endParaRPr lang="en-GB" altLang="zh-CN" sz="1800" dirty="0"/>
          </a:p>
          <a:p>
            <a:pPr lvl="1">
              <a:spcAft>
                <a:spcPts val="0"/>
              </a:spcAft>
              <a:tabLst>
                <a:tab pos="1980565" algn="l"/>
              </a:tabLst>
            </a:pPr>
            <a:r>
              <a:rPr lang="en-US" altLang="zh-CN" sz="1800" dirty="0"/>
              <a:t>Progress on </a:t>
            </a:r>
            <a:r>
              <a:rPr lang="en-GB" altLang="zh-CN" sz="1800" dirty="0"/>
              <a:t>registration, service continuity and capability exposure aspects (several services for EES APIs &amp; ECS APIs).</a:t>
            </a:r>
          </a:p>
          <a:p>
            <a:pPr lvl="1">
              <a:spcAft>
                <a:spcPts val="0"/>
              </a:spcAft>
              <a:tabLst>
                <a:tab pos="1980565" algn="l"/>
              </a:tabLst>
            </a:pPr>
            <a:r>
              <a:rPr lang="en-GB" altLang="zh-CN" sz="1800" dirty="0"/>
              <a:t>CT3 observed some inconsistencies between SA3 and SA6 on user content management during stage 3 implementation, an LS was approved to request further stage 2 clarifications. </a:t>
            </a:r>
          </a:p>
          <a:p>
            <a:pPr lvl="1">
              <a:spcAft>
                <a:spcPts val="0"/>
              </a:spcAft>
              <a:tabLst>
                <a:tab pos="1980565" algn="l"/>
              </a:tabLst>
            </a:pPr>
            <a:r>
              <a:rPr lang="en-GB" altLang="zh-CN" sz="1800" dirty="0"/>
              <a:t>New TS 29.558 is sent to the Plenary for Approval.</a:t>
            </a:r>
          </a:p>
          <a:p>
            <a:pPr marL="457200" lvl="1" indent="0">
              <a:buNone/>
            </a:pPr>
            <a:endParaRPr lang="en-US" altLang="zh-CN" sz="1800" dirty="0"/>
          </a:p>
          <a:p>
            <a:r>
              <a:rPr lang="en-GB" altLang="zh-CN" sz="2000" dirty="0"/>
              <a:t>eNA_Ph2 [</a:t>
            </a:r>
            <a:r>
              <a:rPr lang="en-GB" altLang="zh-CN" sz="2000" i="1" dirty="0"/>
              <a:t>Enablers for Network Automation for 5G - phase 2</a:t>
            </a:r>
            <a:r>
              <a:rPr lang="en-GB" altLang="zh-CN" sz="2000" dirty="0"/>
              <a:t>] with 100% completion</a:t>
            </a:r>
          </a:p>
          <a:p>
            <a:pPr lvl="1"/>
            <a:r>
              <a:rPr lang="en-GB" altLang="zh-CN" sz="1800" dirty="0"/>
              <a:t>Corrections on and completion of </a:t>
            </a:r>
            <a:r>
              <a:rPr lang="en-US" altLang="zh-CN" sz="1800" dirty="0"/>
              <a:t>existing Analytics IDs related functionalities.</a:t>
            </a:r>
          </a:p>
          <a:p>
            <a:pPr lvl="1"/>
            <a:r>
              <a:rPr lang="en-US" altLang="zh-CN" sz="1800" dirty="0"/>
              <a:t>Definition of the </a:t>
            </a:r>
            <a:r>
              <a:rPr lang="en-US" altLang="zh-CN" sz="1800" dirty="0" err="1"/>
              <a:t>Nnwdaf_DataManagement</a:t>
            </a:r>
            <a:r>
              <a:rPr lang="en-US" altLang="zh-CN" sz="1800" dirty="0"/>
              <a:t> API.</a:t>
            </a:r>
          </a:p>
          <a:p>
            <a:pPr lvl="1"/>
            <a:r>
              <a:rPr lang="en-US" altLang="zh-CN" sz="1800" dirty="0"/>
              <a:t>Support of specific features for analytics subscription transfer and context transfer.</a:t>
            </a:r>
            <a:endParaRPr lang="es-ES" sz="1800" dirty="0"/>
          </a:p>
          <a:p>
            <a:pPr lvl="1"/>
            <a:endParaRPr lang="es-ES" dirty="0"/>
          </a:p>
          <a:p>
            <a:pPr lvl="1"/>
            <a:endParaRPr lang="es-ES" dirty="0"/>
          </a:p>
          <a:p>
            <a:pPr lvl="1"/>
            <a:endParaRPr lang="es-ES" dirty="0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852BE599-7164-4C42-B100-B8877DF8ED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2530" y="393123"/>
            <a:ext cx="10515600" cy="1325563"/>
          </a:xfrm>
        </p:spPr>
        <p:txBody>
          <a:bodyPr/>
          <a:lstStyle/>
          <a:p>
            <a:r>
              <a:rPr lang="es-ES" dirty="0"/>
              <a:t>Release 17 Status   –   CT3-led WIs     (2/3)</a:t>
            </a:r>
          </a:p>
        </p:txBody>
      </p:sp>
    </p:spTree>
    <p:extLst>
      <p:ext uri="{BB962C8B-B14F-4D97-AF65-F5344CB8AC3E}">
        <p14:creationId xmlns:p14="http://schemas.microsoft.com/office/powerpoint/2010/main" val="467169951"/>
      </p:ext>
    </p:extLst>
  </p:cSld>
  <p:clrMapOvr>
    <a:masterClrMapping/>
  </p:clrMapOvr>
  <p:transition>
    <p:wipe dir="r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E155232-FDB5-4FCF-8D65-33C4D8EB6FA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6063" y="2017011"/>
            <a:ext cx="11591260" cy="4245565"/>
          </a:xfrm>
        </p:spPr>
        <p:txBody>
          <a:bodyPr/>
          <a:lstStyle/>
          <a:p>
            <a:endParaRPr lang="es-ES" sz="2400" dirty="0"/>
          </a:p>
          <a:p>
            <a:endParaRPr lang="es-ES" sz="2000" dirty="0"/>
          </a:p>
          <a:p>
            <a:pPr lvl="1"/>
            <a:endParaRPr lang="en-US" dirty="0"/>
          </a:p>
          <a:p>
            <a:endParaRPr lang="es-ES" dirty="0"/>
          </a:p>
          <a:p>
            <a:pPr lvl="1"/>
            <a:endParaRPr lang="es-ES" dirty="0"/>
          </a:p>
          <a:p>
            <a:pPr marL="457200" lvl="1" indent="0">
              <a:buNone/>
            </a:pPr>
            <a:endParaRPr lang="es-ES" dirty="0"/>
          </a:p>
          <a:p>
            <a:pPr marL="0" indent="0">
              <a:buNone/>
            </a:pPr>
            <a:endParaRPr lang="es-ES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EED44DA8-1A5F-4E10-95BE-066E6AEB1ACE}"/>
              </a:ext>
            </a:extLst>
          </p:cNvPr>
          <p:cNvSpPr txBox="1">
            <a:spLocks/>
          </p:cNvSpPr>
          <p:nvPr/>
        </p:nvSpPr>
        <p:spPr bwMode="auto">
          <a:xfrm>
            <a:off x="396063" y="1813750"/>
            <a:ext cx="11399874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" sz="2000" dirty="0"/>
              <a:t>NBI17 [</a:t>
            </a:r>
            <a:r>
              <a:rPr lang="en-GB" altLang="zh-CN" sz="2000" i="1" dirty="0"/>
              <a:t>Enhancements of 3GPP Northbound Interfaces and Application Layer APIs</a:t>
            </a:r>
            <a:r>
              <a:rPr lang="es-ES" sz="2000" dirty="0"/>
              <a:t>] with already 100% completion</a:t>
            </a:r>
          </a:p>
          <a:p>
            <a:pPr lvl="1"/>
            <a:r>
              <a:rPr lang="es-ES" altLang="zh-CN" sz="1800" dirty="0" err="1"/>
              <a:t>Most</a:t>
            </a:r>
            <a:r>
              <a:rPr lang="es-ES" altLang="zh-CN" sz="1800" dirty="0"/>
              <a:t> </a:t>
            </a:r>
            <a:r>
              <a:rPr lang="es-ES" altLang="zh-CN" sz="1800" dirty="0" err="1"/>
              <a:t>CRs</a:t>
            </a:r>
            <a:r>
              <a:rPr lang="es-ES" altLang="zh-CN" sz="1800" dirty="0"/>
              <a:t> are </a:t>
            </a:r>
            <a:r>
              <a:rPr lang="es-ES" altLang="zh-CN" sz="1800" dirty="0" err="1"/>
              <a:t>related</a:t>
            </a:r>
            <a:r>
              <a:rPr lang="es-ES" altLang="zh-CN" sz="1800" dirty="0"/>
              <a:t> to aligning the naming conventions, </a:t>
            </a:r>
            <a:r>
              <a:rPr lang="en-US" altLang="zh-CN" sz="1800" dirty="0"/>
              <a:t>the </a:t>
            </a:r>
            <a:r>
              <a:rPr lang="en-US" altLang="zh-CN" sz="1800" dirty="0" err="1"/>
              <a:t>apiVersion</a:t>
            </a:r>
            <a:r>
              <a:rPr lang="en-US" altLang="zh-CN" sz="1800" dirty="0"/>
              <a:t> placeholder update and </a:t>
            </a:r>
            <a:r>
              <a:rPr lang="es-ES" altLang="zh-CN" sz="1800" dirty="0"/>
              <a:t>formatting of description fields</a:t>
            </a:r>
            <a:r>
              <a:rPr lang="es-ES" sz="1800" dirty="0"/>
              <a:t>.</a:t>
            </a:r>
          </a:p>
          <a:p>
            <a:pPr lvl="1"/>
            <a:r>
              <a:rPr lang="es-ES" sz="1800" dirty="0"/>
              <a:t>Other miscellaneous changes (e.g. </a:t>
            </a:r>
            <a:r>
              <a:rPr lang="es-ES" sz="1800" dirty="0" err="1"/>
              <a:t>missing</a:t>
            </a:r>
            <a:r>
              <a:rPr lang="es-ES" sz="1800" dirty="0"/>
              <a:t> appilication errors and data types, etc.).</a:t>
            </a:r>
          </a:p>
          <a:p>
            <a:pPr lvl="1"/>
            <a:endParaRPr lang="es-ES" sz="1800" dirty="0"/>
          </a:p>
          <a:p>
            <a:r>
              <a:rPr lang="en-GB" altLang="zh-CN" sz="2000" dirty="0"/>
              <a:t>EVEX [</a:t>
            </a:r>
            <a:r>
              <a:rPr lang="en-US" altLang="zh-CN" sz="2000" i="1" dirty="0"/>
              <a:t>CT aspects of 5GMS AF Event Exposure</a:t>
            </a:r>
            <a:r>
              <a:rPr lang="en-GB" altLang="zh-CN" sz="2000" dirty="0"/>
              <a:t>] with 95% completion</a:t>
            </a:r>
            <a:endParaRPr lang="es-ES" altLang="zh-CN" sz="2000" dirty="0"/>
          </a:p>
          <a:p>
            <a:pPr lvl="1">
              <a:spcAft>
                <a:spcPts val="0"/>
              </a:spcAft>
            </a:pPr>
            <a:r>
              <a:rPr lang="es-ES" altLang="zh-CN" sz="1800" dirty="0"/>
              <a:t>New WID on EVEX work item was agreed in April meeting, </a:t>
            </a:r>
            <a:r>
              <a:rPr lang="es-ES" altLang="zh-CN" sz="1800" dirty="0" err="1"/>
              <a:t>work</a:t>
            </a:r>
            <a:r>
              <a:rPr lang="es-ES" altLang="zh-CN" sz="1800" dirty="0"/>
              <a:t> </a:t>
            </a:r>
            <a:r>
              <a:rPr lang="es-ES" altLang="zh-CN" sz="1800" dirty="0" err="1"/>
              <a:t>progressed</a:t>
            </a:r>
            <a:r>
              <a:rPr lang="es-ES" altLang="zh-CN" sz="1800" dirty="0"/>
              <a:t> quite well in this quarter.</a:t>
            </a:r>
          </a:p>
          <a:p>
            <a:pPr lvl="1">
              <a:spcAft>
                <a:spcPts val="0"/>
              </a:spcAft>
            </a:pPr>
            <a:r>
              <a:rPr lang="es-ES" altLang="zh-CN" sz="1800" dirty="0"/>
              <a:t>Definition of NEF/AF </a:t>
            </a:r>
            <a:r>
              <a:rPr lang="en-US" altLang="zh-CN" sz="1800" dirty="0"/>
              <a:t>Data Collection and Reporting APIs</a:t>
            </a:r>
            <a:r>
              <a:rPr lang="es-ES" altLang="zh-CN" sz="1800" dirty="0"/>
              <a:t>.</a:t>
            </a:r>
          </a:p>
          <a:p>
            <a:pPr lvl="1">
              <a:spcAft>
                <a:spcPts val="0"/>
              </a:spcAft>
            </a:pPr>
            <a:r>
              <a:rPr lang="es-ES" altLang="zh-CN" sz="1800" dirty="0" err="1"/>
              <a:t>An</a:t>
            </a:r>
            <a:r>
              <a:rPr lang="es-ES" altLang="zh-CN" sz="1800" dirty="0"/>
              <a:t> LS was approved and sent to SA4 </a:t>
            </a:r>
            <a:r>
              <a:rPr lang="es-ES" altLang="zh-CN" sz="1800" dirty="0" err="1"/>
              <a:t>requesting</a:t>
            </a:r>
            <a:r>
              <a:rPr lang="es-ES" altLang="zh-CN" sz="1800" dirty="0"/>
              <a:t> </a:t>
            </a:r>
            <a:r>
              <a:rPr lang="es-ES" altLang="zh-CN" sz="1800" dirty="0" err="1"/>
              <a:t>further</a:t>
            </a:r>
            <a:r>
              <a:rPr lang="es-ES" altLang="zh-CN" sz="1800" dirty="0"/>
              <a:t> </a:t>
            </a:r>
            <a:r>
              <a:rPr lang="es-ES" altLang="zh-CN" sz="1800" dirty="0" err="1"/>
              <a:t>clarifications</a:t>
            </a:r>
            <a:r>
              <a:rPr lang="es-ES" altLang="zh-CN" sz="1800" dirty="0"/>
              <a:t> as some stage 2 requirements are still unclear, e.g. information elements which are needed during subscription and notification. Work is expected in </a:t>
            </a:r>
            <a:r>
              <a:rPr lang="es-ES" altLang="zh-CN" sz="1800" dirty="0" err="1"/>
              <a:t>the</a:t>
            </a:r>
            <a:r>
              <a:rPr lang="es-ES" altLang="zh-CN" sz="1800" dirty="0"/>
              <a:t> </a:t>
            </a:r>
            <a:r>
              <a:rPr lang="es-ES" altLang="zh-CN" sz="1800" dirty="0" err="1"/>
              <a:t>following</a:t>
            </a:r>
            <a:r>
              <a:rPr lang="es-ES" altLang="zh-CN" sz="1800" dirty="0"/>
              <a:t> meetings to align </a:t>
            </a:r>
            <a:r>
              <a:rPr lang="es-ES" altLang="zh-CN" sz="1800" dirty="0" err="1"/>
              <a:t>with</a:t>
            </a:r>
            <a:r>
              <a:rPr lang="es-ES" altLang="zh-CN" sz="1800" dirty="0"/>
              <a:t> </a:t>
            </a:r>
            <a:r>
              <a:rPr lang="es-ES" altLang="zh-CN" sz="1800" dirty="0" err="1"/>
              <a:t>the</a:t>
            </a:r>
            <a:r>
              <a:rPr lang="es-ES" altLang="zh-CN" sz="1800" dirty="0"/>
              <a:t> </a:t>
            </a:r>
            <a:r>
              <a:rPr lang="es-ES" altLang="zh-CN" sz="1800" dirty="0" err="1"/>
              <a:t>feedback</a:t>
            </a:r>
            <a:r>
              <a:rPr lang="es-ES" altLang="zh-CN" sz="1800" dirty="0"/>
              <a:t> </a:t>
            </a:r>
            <a:r>
              <a:rPr lang="es-ES" altLang="zh-CN" sz="1800" dirty="0" err="1"/>
              <a:t>from</a:t>
            </a:r>
            <a:r>
              <a:rPr lang="es-ES" altLang="zh-CN" sz="1800" dirty="0"/>
              <a:t> </a:t>
            </a:r>
            <a:r>
              <a:rPr lang="es-ES" altLang="zh-CN" sz="1800" dirty="0" err="1"/>
              <a:t>stage</a:t>
            </a:r>
            <a:r>
              <a:rPr lang="es-ES" altLang="zh-CN" sz="1800" dirty="0"/>
              <a:t> 2 and </a:t>
            </a:r>
            <a:r>
              <a:rPr lang="es-ES" altLang="zh-CN" sz="1800" dirty="0" err="1"/>
              <a:t>any</a:t>
            </a:r>
            <a:r>
              <a:rPr lang="es-ES" altLang="zh-CN" sz="1800" dirty="0"/>
              <a:t> </a:t>
            </a:r>
            <a:r>
              <a:rPr lang="es-ES" altLang="zh-CN" sz="1800" dirty="0" err="1"/>
              <a:t>related</a:t>
            </a:r>
            <a:r>
              <a:rPr lang="es-ES" altLang="zh-CN" sz="1800" dirty="0"/>
              <a:t> </a:t>
            </a:r>
            <a:r>
              <a:rPr lang="es-ES" altLang="zh-CN" sz="1800" dirty="0" err="1"/>
              <a:t>additional</a:t>
            </a:r>
            <a:r>
              <a:rPr lang="es-ES" altLang="zh-CN" sz="1800" dirty="0"/>
              <a:t> </a:t>
            </a:r>
            <a:r>
              <a:rPr lang="es-ES" altLang="zh-CN" sz="1800" dirty="0" err="1"/>
              <a:t>requirements</a:t>
            </a:r>
            <a:r>
              <a:rPr lang="es-ES" altLang="zh-CN" sz="1800" dirty="0"/>
              <a:t>.</a:t>
            </a:r>
          </a:p>
          <a:p>
            <a:pPr lvl="1">
              <a:spcAft>
                <a:spcPts val="0"/>
              </a:spcAft>
            </a:pPr>
            <a:endParaRPr lang="es-ES" dirty="0"/>
          </a:p>
          <a:p>
            <a:pPr lvl="1"/>
            <a:endParaRPr lang="es-ES" dirty="0"/>
          </a:p>
          <a:p>
            <a:pPr lvl="1"/>
            <a:endParaRPr lang="es-ES" dirty="0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852BE599-7164-4C42-B100-B8877DF8ED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2530" y="393123"/>
            <a:ext cx="10515600" cy="1325563"/>
          </a:xfrm>
        </p:spPr>
        <p:txBody>
          <a:bodyPr/>
          <a:lstStyle/>
          <a:p>
            <a:r>
              <a:rPr lang="es-ES" dirty="0"/>
              <a:t>Release 17 Status   –   CT3-led WIs     (3/3)</a:t>
            </a:r>
          </a:p>
        </p:txBody>
      </p:sp>
    </p:spTree>
    <p:extLst>
      <p:ext uri="{BB962C8B-B14F-4D97-AF65-F5344CB8AC3E}">
        <p14:creationId xmlns:p14="http://schemas.microsoft.com/office/powerpoint/2010/main" val="3902716925"/>
      </p:ext>
    </p:extLst>
  </p:cSld>
  <p:clrMapOvr>
    <a:masterClrMapping/>
  </p:clrMapOvr>
  <p:transition>
    <p:wipe dir="r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3392D1-2C3C-4A36-923D-B59C0EA918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57665" y="387406"/>
            <a:ext cx="10515600" cy="1325563"/>
          </a:xfrm>
        </p:spPr>
        <p:txBody>
          <a:bodyPr/>
          <a:lstStyle/>
          <a:p>
            <a:r>
              <a:rPr lang="es-ES" dirty="0"/>
              <a:t>Release 17 Status  –  Non CT3-led WIs (1/5) 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EED44DA8-1A5F-4E10-95BE-066E6AEB1ACE}"/>
              </a:ext>
            </a:extLst>
          </p:cNvPr>
          <p:cNvSpPr txBox="1">
            <a:spLocks/>
          </p:cNvSpPr>
          <p:nvPr/>
        </p:nvSpPr>
        <p:spPr bwMode="auto">
          <a:xfrm>
            <a:off x="237029" y="1762676"/>
            <a:ext cx="11263347" cy="46048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" altLang="zh-CN" sz="2000" dirty="0"/>
              <a:t>SBIProtoc17 [</a:t>
            </a:r>
            <a:r>
              <a:rPr lang="en-US" altLang="zh-CN" sz="2000" i="1" dirty="0"/>
              <a:t>Service Based Interface Protocol Enhancement Release 17</a:t>
            </a:r>
            <a:r>
              <a:rPr lang="es-ES" altLang="zh-CN" sz="2000" dirty="0"/>
              <a:t>] with already 100% completion</a:t>
            </a:r>
          </a:p>
          <a:p>
            <a:pPr lvl="1">
              <a:spcAft>
                <a:spcPts val="600"/>
              </a:spcAft>
            </a:pPr>
            <a:r>
              <a:rPr lang="es-ES" altLang="zh-CN" sz="1800" dirty="0"/>
              <a:t>Most </a:t>
            </a:r>
            <a:r>
              <a:rPr lang="es-ES" altLang="zh-CN" sz="1800" dirty="0" err="1"/>
              <a:t>CRs</a:t>
            </a:r>
            <a:r>
              <a:rPr lang="es-ES" altLang="zh-CN" sz="1800" dirty="0"/>
              <a:t> are </a:t>
            </a:r>
            <a:r>
              <a:rPr lang="es-ES" altLang="zh-CN" sz="1800" dirty="0" err="1"/>
              <a:t>related</a:t>
            </a:r>
            <a:r>
              <a:rPr lang="es-ES" altLang="zh-CN" sz="1800" dirty="0"/>
              <a:t> to formatting of description fields, FQDN data type update, </a:t>
            </a:r>
            <a:r>
              <a:rPr lang="en-US" altLang="zh-CN" sz="1800" dirty="0"/>
              <a:t>removal of sibling elements and the </a:t>
            </a:r>
            <a:r>
              <a:rPr lang="en-US" altLang="zh-CN" sz="1800" dirty="0" err="1"/>
              <a:t>apiVersion</a:t>
            </a:r>
            <a:r>
              <a:rPr lang="en-US" altLang="zh-CN" sz="1800" dirty="0"/>
              <a:t> placeholder update</a:t>
            </a:r>
            <a:r>
              <a:rPr lang="es-ES" altLang="zh-CN" sz="1800" dirty="0"/>
              <a:t>.</a:t>
            </a:r>
          </a:p>
          <a:p>
            <a:pPr lvl="1">
              <a:spcAft>
                <a:spcPts val="600"/>
              </a:spcAft>
            </a:pPr>
            <a:endParaRPr lang="es-ES" sz="1800" dirty="0"/>
          </a:p>
          <a:p>
            <a:r>
              <a:rPr lang="es-ES" altLang="zh-CN" sz="2000" dirty="0"/>
              <a:t>ATSSS_Ph2 [</a:t>
            </a:r>
            <a:r>
              <a:rPr lang="en-US" altLang="zh-CN" sz="2000" i="1" dirty="0"/>
              <a:t>CT aspects of Access Traffic Steering, Switch and Splitting support in the 5G system architecture; Phase 2</a:t>
            </a:r>
            <a:r>
              <a:rPr lang="es-ES" altLang="zh-CN" sz="2000" dirty="0"/>
              <a:t>] with already 100% completion</a:t>
            </a:r>
          </a:p>
          <a:p>
            <a:pPr lvl="1">
              <a:spcAft>
                <a:spcPts val="600"/>
              </a:spcAft>
            </a:pPr>
            <a:r>
              <a:rPr lang="en-GB" altLang="zh-CN" sz="1800" dirty="0"/>
              <a:t>Clarification on the procedure when the UE or the network does not support MA PDU Session with 3GPP access connected to EPC.</a:t>
            </a:r>
          </a:p>
          <a:p>
            <a:pPr lvl="1">
              <a:spcAft>
                <a:spcPts val="600"/>
              </a:spcAft>
            </a:pPr>
            <a:endParaRPr lang="en-GB" altLang="zh-CN" sz="1800" dirty="0"/>
          </a:p>
          <a:p>
            <a:r>
              <a:rPr lang="es-ES" altLang="zh-CN" sz="2000" dirty="0"/>
              <a:t>IIoT [</a:t>
            </a:r>
            <a:r>
              <a:rPr lang="en-US" altLang="zh-CN" sz="2000" i="1" dirty="0"/>
              <a:t>CT aspects of support of enhanced Industrial </a:t>
            </a:r>
            <a:r>
              <a:rPr lang="en-US" altLang="zh-CN" sz="2000" i="1" dirty="0" err="1"/>
              <a:t>IoT</a:t>
            </a:r>
            <a:r>
              <a:rPr lang="es-ES" altLang="zh-CN" sz="2000" dirty="0"/>
              <a:t>] with 100% completion</a:t>
            </a:r>
          </a:p>
          <a:p>
            <a:pPr lvl="1"/>
            <a:r>
              <a:rPr lang="es-ES" altLang="zh-CN" sz="1800" dirty="0"/>
              <a:t>Work continued to define Ntsctsf services (e.g. </a:t>
            </a:r>
            <a:r>
              <a:rPr lang="en-US" altLang="zh-CN" sz="1800" dirty="0" err="1"/>
              <a:t>Ntsctsf_QoSandTSCAssistance</a:t>
            </a:r>
            <a:r>
              <a:rPr lang="en-US" altLang="zh-CN" sz="1800" dirty="0"/>
              <a:t>, </a:t>
            </a:r>
            <a:r>
              <a:rPr lang="en-US" altLang="zh-CN" sz="1800" dirty="0" err="1"/>
              <a:t>Ntsctsf_TimeSynchronization</a:t>
            </a:r>
            <a:r>
              <a:rPr lang="es-ES" altLang="zh-CN" sz="1800" dirty="0"/>
              <a:t>)</a:t>
            </a:r>
          </a:p>
          <a:p>
            <a:pPr lvl="1"/>
            <a:r>
              <a:rPr lang="es-ES" altLang="zh-CN" sz="1800" dirty="0"/>
              <a:t>Clarification on </a:t>
            </a:r>
            <a:r>
              <a:rPr lang="en-US" altLang="zh-CN" sz="1800" dirty="0"/>
              <a:t>discovery of TSCTSF and 5G access stratum time distribution</a:t>
            </a:r>
          </a:p>
          <a:p>
            <a:pPr lvl="1"/>
            <a:r>
              <a:rPr lang="en-US" altLang="zh-CN" sz="1800" dirty="0"/>
              <a:t>Completion of alternative QoS parameters provisioning.</a:t>
            </a:r>
          </a:p>
          <a:p>
            <a:pPr lvl="1"/>
            <a:r>
              <a:rPr lang="en-GB" altLang="zh-CN" sz="1800" dirty="0"/>
              <a:t>New TS 29.556 is sent to the Plenary for Approval.</a:t>
            </a:r>
          </a:p>
          <a:p>
            <a:pPr lvl="1"/>
            <a:endParaRPr lang="en-US" altLang="zh-CN" sz="1800" dirty="0"/>
          </a:p>
        </p:txBody>
      </p:sp>
    </p:spTree>
    <p:extLst>
      <p:ext uri="{BB962C8B-B14F-4D97-AF65-F5344CB8AC3E}">
        <p14:creationId xmlns:p14="http://schemas.microsoft.com/office/powerpoint/2010/main" val="2196510499"/>
      </p:ext>
    </p:extLst>
  </p:cSld>
  <p:clrMapOvr>
    <a:masterClrMapping/>
  </p:clrMapOvr>
  <p:transition>
    <p:wipe dir="r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EED44DA8-1A5F-4E10-95BE-066E6AEB1ACE}"/>
              </a:ext>
            </a:extLst>
          </p:cNvPr>
          <p:cNvSpPr txBox="1">
            <a:spLocks/>
          </p:cNvSpPr>
          <p:nvPr/>
        </p:nvSpPr>
        <p:spPr bwMode="auto">
          <a:xfrm>
            <a:off x="211962" y="1778370"/>
            <a:ext cx="11328397" cy="45243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altLang="zh-CN" sz="2000" dirty="0" err="1"/>
              <a:t>eNPN</a:t>
            </a:r>
            <a:r>
              <a:rPr lang="en-GB" altLang="zh-CN" sz="2000" dirty="0"/>
              <a:t> [</a:t>
            </a:r>
            <a:r>
              <a:rPr lang="en-US" altLang="zh-CN" sz="2000" i="1" dirty="0"/>
              <a:t>CT aspects of Enhanced support of Non-Public Networks</a:t>
            </a:r>
            <a:r>
              <a:rPr lang="en-GB" altLang="zh-CN" sz="2000" dirty="0"/>
              <a:t>] </a:t>
            </a:r>
            <a:r>
              <a:rPr lang="es-ES" altLang="zh-CN" sz="2000" dirty="0"/>
              <a:t>with already 100% completion</a:t>
            </a:r>
          </a:p>
          <a:p>
            <a:pPr lvl="1">
              <a:spcAft>
                <a:spcPts val="0"/>
              </a:spcAft>
            </a:pPr>
            <a:r>
              <a:rPr lang="en-US" altLang="zh-CN" sz="1800" dirty="0"/>
              <a:t>Completion of User Plane Remote Provisioning</a:t>
            </a:r>
            <a:r>
              <a:rPr lang="es-ES" altLang="zh-CN" sz="1800" dirty="0"/>
              <a:t>.</a:t>
            </a:r>
          </a:p>
          <a:p>
            <a:pPr lvl="1">
              <a:spcAft>
                <a:spcPts val="0"/>
              </a:spcAft>
            </a:pPr>
            <a:r>
              <a:rPr lang="en-US" altLang="zh-CN" sz="1800" dirty="0"/>
              <a:t>Support for interworking with an AAA server in DCS.</a:t>
            </a:r>
          </a:p>
          <a:p>
            <a:pPr lvl="1">
              <a:spcAft>
                <a:spcPts val="0"/>
              </a:spcAft>
            </a:pPr>
            <a:endParaRPr lang="es-ES" altLang="zh-CN" sz="1800" dirty="0"/>
          </a:p>
          <a:p>
            <a:r>
              <a:rPr lang="en-GB" sz="2000" dirty="0"/>
              <a:t>eNS_Ph2 [</a:t>
            </a:r>
            <a:r>
              <a:rPr lang="en-US" altLang="zh-CN" sz="2000" i="1" dirty="0"/>
              <a:t>Enhancement of Network Slicing Phase 2</a:t>
            </a:r>
            <a:r>
              <a:rPr lang="en-GB" sz="2000" dirty="0"/>
              <a:t>] </a:t>
            </a:r>
            <a:r>
              <a:rPr lang="es-ES" sz="2000" dirty="0"/>
              <a:t>with 100% completion</a:t>
            </a:r>
          </a:p>
          <a:p>
            <a:pPr lvl="1">
              <a:spcAft>
                <a:spcPts val="0"/>
              </a:spcAft>
            </a:pPr>
            <a:r>
              <a:rPr lang="en-US" altLang="zh-CN" sz="1800" dirty="0"/>
              <a:t>Decouple UE-Slice-MBR from </a:t>
            </a:r>
            <a:r>
              <a:rPr lang="en-US" altLang="zh-CN" sz="1800" dirty="0" err="1"/>
              <a:t>Allowed_NSSAI</a:t>
            </a:r>
            <a:r>
              <a:rPr lang="es-ES" sz="1800" dirty="0"/>
              <a:t>.</a:t>
            </a:r>
          </a:p>
          <a:p>
            <a:pPr lvl="1">
              <a:spcAft>
                <a:spcPts val="0"/>
              </a:spcAft>
            </a:pPr>
            <a:r>
              <a:rPr lang="es-ES" sz="1800" dirty="0"/>
              <a:t>Work </a:t>
            </a:r>
            <a:r>
              <a:rPr lang="en-US" altLang="zh-CN" sz="1800" dirty="0"/>
              <a:t>related to UE-Slice-MBR handling </a:t>
            </a:r>
            <a:r>
              <a:rPr lang="es-ES" sz="1800" dirty="0"/>
              <a:t>is waiting for a reply LS from SA2, a</a:t>
            </a:r>
            <a:r>
              <a:rPr lang="es-ES" altLang="zh-CN" sz="1800" dirty="0"/>
              <a:t>n LS was approved and sent to SA2 requesting further clarifications on HPLMN S-NSSAI – VPLMN S-NSSAI mapping for UE-Slice-MBR handling</a:t>
            </a:r>
            <a:r>
              <a:rPr lang="es-ES" sz="1800" dirty="0"/>
              <a:t>.</a:t>
            </a:r>
          </a:p>
          <a:p>
            <a:pPr lvl="1">
              <a:spcAft>
                <a:spcPts val="0"/>
              </a:spcAft>
            </a:pPr>
            <a:endParaRPr lang="es-ES" sz="1800" dirty="0"/>
          </a:p>
          <a:p>
            <a:r>
              <a:rPr lang="en-GB" altLang="zh-CN" sz="2000" dirty="0"/>
              <a:t>ID_UAS [</a:t>
            </a:r>
            <a:r>
              <a:rPr lang="en-US" altLang="zh-CN" sz="2000" i="1" dirty="0"/>
              <a:t>CT aspects for Support of </a:t>
            </a:r>
            <a:r>
              <a:rPr lang="en-US" altLang="zh-CN" sz="2000" i="1" dirty="0" err="1"/>
              <a:t>Uncrewed</a:t>
            </a:r>
            <a:r>
              <a:rPr lang="en-US" altLang="zh-CN" sz="2000" i="1" dirty="0"/>
              <a:t> Aerial Systems Connectivity, Identification, and Tracking</a:t>
            </a:r>
            <a:r>
              <a:rPr lang="en-GB" altLang="zh-CN" sz="2000" dirty="0"/>
              <a:t>] with</a:t>
            </a:r>
            <a:r>
              <a:rPr lang="es-ES" altLang="zh-CN" sz="2000" dirty="0"/>
              <a:t> already</a:t>
            </a:r>
            <a:r>
              <a:rPr lang="en-GB" altLang="zh-CN" sz="2000" dirty="0"/>
              <a:t> 100% completion</a:t>
            </a:r>
            <a:endParaRPr lang="es-ES" altLang="zh-CN" sz="2000" dirty="0"/>
          </a:p>
          <a:p>
            <a:pPr lvl="1">
              <a:spcAft>
                <a:spcPts val="0"/>
              </a:spcAft>
            </a:pPr>
            <a:r>
              <a:rPr lang="es-ES" altLang="zh-CN" sz="1800" dirty="0" err="1"/>
              <a:t>Corrections</a:t>
            </a:r>
            <a:r>
              <a:rPr lang="es-ES" altLang="zh-CN" sz="1800" dirty="0"/>
              <a:t> to </a:t>
            </a:r>
            <a:r>
              <a:rPr lang="es-ES" altLang="zh-CN" sz="1800" dirty="0" err="1"/>
              <a:t>the</a:t>
            </a:r>
            <a:r>
              <a:rPr lang="es-ES" altLang="zh-CN" sz="1800" dirty="0"/>
              <a:t> </a:t>
            </a:r>
            <a:r>
              <a:rPr lang="es-ES" altLang="zh-CN" sz="1800" dirty="0" err="1"/>
              <a:t>definition</a:t>
            </a:r>
            <a:r>
              <a:rPr lang="es-ES" altLang="zh-CN" sz="1800" dirty="0"/>
              <a:t> of </a:t>
            </a:r>
            <a:r>
              <a:rPr lang="es-ES" altLang="zh-CN" sz="1800" dirty="0" err="1"/>
              <a:t>the</a:t>
            </a:r>
            <a:r>
              <a:rPr lang="es-ES" altLang="zh-CN" sz="1800" dirty="0"/>
              <a:t> </a:t>
            </a:r>
            <a:r>
              <a:rPr lang="es-ES" altLang="zh-CN" sz="1800" dirty="0" err="1"/>
              <a:t>Naf_Authentication</a:t>
            </a:r>
            <a:r>
              <a:rPr lang="es-ES" altLang="zh-CN" sz="1800" dirty="0"/>
              <a:t> API, e.g. data modal update, OpenAPI file update.</a:t>
            </a:r>
          </a:p>
          <a:p>
            <a:pPr lvl="1">
              <a:spcAft>
                <a:spcPts val="0"/>
              </a:spcAft>
            </a:pPr>
            <a:r>
              <a:rPr lang="es-ES" altLang="zh-CN" sz="1800" dirty="0"/>
              <a:t>Discussions on authentication message type has not been concluded, an LS was hence sent from other WG to stage 2 for further clarification on the requirements, and CT3 is impacted.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CB3392D1-2C3C-4A36-923D-B59C0EA918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57665" y="387406"/>
            <a:ext cx="10515600" cy="1325563"/>
          </a:xfrm>
        </p:spPr>
        <p:txBody>
          <a:bodyPr/>
          <a:lstStyle/>
          <a:p>
            <a:r>
              <a:rPr lang="es-ES" dirty="0"/>
              <a:t>Release 17 Status  –  Non CT3-led WIs (2/5) </a:t>
            </a:r>
          </a:p>
        </p:txBody>
      </p:sp>
    </p:spTree>
    <p:extLst>
      <p:ext uri="{BB962C8B-B14F-4D97-AF65-F5344CB8AC3E}">
        <p14:creationId xmlns:p14="http://schemas.microsoft.com/office/powerpoint/2010/main" val="1695193109"/>
      </p:ext>
    </p:extLst>
  </p:cSld>
  <p:clrMapOvr>
    <a:masterClrMapping/>
  </p:clrMapOvr>
  <p:transition>
    <p:wipe dir="r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E155232-FDB5-4FCF-8D65-33C4D8EB6FA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6063" y="2017011"/>
            <a:ext cx="11591260" cy="4245565"/>
          </a:xfrm>
        </p:spPr>
        <p:txBody>
          <a:bodyPr/>
          <a:lstStyle/>
          <a:p>
            <a:endParaRPr lang="es-ES" sz="2400" dirty="0"/>
          </a:p>
          <a:p>
            <a:endParaRPr lang="es-ES" sz="2000" dirty="0"/>
          </a:p>
          <a:p>
            <a:pPr lvl="1"/>
            <a:endParaRPr lang="en-US" dirty="0"/>
          </a:p>
          <a:p>
            <a:endParaRPr lang="es-ES" dirty="0"/>
          </a:p>
          <a:p>
            <a:pPr lvl="1"/>
            <a:endParaRPr lang="es-ES" dirty="0"/>
          </a:p>
          <a:p>
            <a:pPr marL="457200" lvl="1" indent="0">
              <a:buNone/>
            </a:pPr>
            <a:endParaRPr lang="es-ES" dirty="0"/>
          </a:p>
          <a:p>
            <a:pPr marL="0" indent="0">
              <a:buNone/>
            </a:pPr>
            <a:endParaRPr lang="es-ES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EED44DA8-1A5F-4E10-95BE-066E6AEB1ACE}"/>
              </a:ext>
            </a:extLst>
          </p:cNvPr>
          <p:cNvSpPr txBox="1">
            <a:spLocks/>
          </p:cNvSpPr>
          <p:nvPr/>
        </p:nvSpPr>
        <p:spPr bwMode="auto">
          <a:xfrm>
            <a:off x="223067" y="1810506"/>
            <a:ext cx="11309905" cy="48868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altLang="zh-CN" sz="2000" dirty="0"/>
              <a:t>eEDGE_5GC [</a:t>
            </a:r>
            <a:r>
              <a:rPr lang="en-US" altLang="zh-CN" sz="2000" i="1" dirty="0"/>
              <a:t>CT Aspects of 5G </a:t>
            </a:r>
            <a:r>
              <a:rPr lang="en-US" altLang="zh-CN" sz="2000" i="1" dirty="0" err="1"/>
              <a:t>eEDGE</a:t>
            </a:r>
            <a:r>
              <a:rPr lang="en-GB" altLang="zh-CN" sz="2000" dirty="0"/>
              <a:t>] with already </a:t>
            </a:r>
            <a:r>
              <a:rPr lang="es-ES" altLang="zh-CN" sz="2000" dirty="0"/>
              <a:t>100% completion</a:t>
            </a:r>
          </a:p>
          <a:p>
            <a:pPr lvl="1"/>
            <a:r>
              <a:rPr lang="es-ES" altLang="zh-CN" sz="1800" dirty="0"/>
              <a:t>Corrections on SMF behaviour of e.g. IP replacement, </a:t>
            </a:r>
            <a:r>
              <a:rPr lang="en-US" altLang="zh-CN" sz="1800" dirty="0"/>
              <a:t>I-SMF insertion and removal</a:t>
            </a:r>
            <a:r>
              <a:rPr lang="es-ES" altLang="zh-CN" sz="1800" dirty="0"/>
              <a:t>.</a:t>
            </a:r>
          </a:p>
          <a:p>
            <a:pPr lvl="1"/>
            <a:r>
              <a:rPr lang="en-US" altLang="zh-CN" sz="1800" dirty="0"/>
              <a:t>Defining FQDN information for EAS deployment.</a:t>
            </a:r>
            <a:endParaRPr lang="es-ES" altLang="zh-CN" sz="1800" dirty="0"/>
          </a:p>
          <a:p>
            <a:pPr lvl="1"/>
            <a:r>
              <a:rPr lang="en-US" altLang="zh-CN" sz="1800" dirty="0"/>
              <a:t>Correction to QoS monitoring report</a:t>
            </a:r>
            <a:r>
              <a:rPr lang="es-ES" altLang="zh-CN" sz="1800" dirty="0"/>
              <a:t>.</a:t>
            </a:r>
          </a:p>
          <a:p>
            <a:pPr lvl="1"/>
            <a:endParaRPr lang="es-ES" altLang="zh-CN" sz="1800" dirty="0"/>
          </a:p>
          <a:p>
            <a:r>
              <a:rPr lang="en-GB" altLang="zh-CN" sz="2000" dirty="0"/>
              <a:t>5G_P</a:t>
            </a:r>
            <a:r>
              <a:rPr lang="en-US" altLang="zh-CN" sz="2000" dirty="0" err="1"/>
              <a:t>roSe</a:t>
            </a:r>
            <a:r>
              <a:rPr lang="en-US" altLang="zh-CN" sz="2000" dirty="0"/>
              <a:t> [</a:t>
            </a:r>
            <a:r>
              <a:rPr lang="en-US" altLang="zh-CN" sz="2000" i="1" dirty="0"/>
              <a:t>CT aspects of proximity based services in 5GS</a:t>
            </a:r>
            <a:r>
              <a:rPr lang="en-US" altLang="zh-CN" sz="2000" dirty="0"/>
              <a:t>] with already 100% completion</a:t>
            </a:r>
            <a:endParaRPr lang="es-ES" altLang="zh-CN" sz="2000" dirty="0"/>
          </a:p>
          <a:p>
            <a:pPr lvl="1">
              <a:spcAft>
                <a:spcPts val="0"/>
              </a:spcAft>
            </a:pPr>
            <a:r>
              <a:rPr lang="en-GB" altLang="zh-CN" sz="1800" dirty="0"/>
              <a:t>M</a:t>
            </a:r>
            <a:r>
              <a:rPr lang="en-US" altLang="zh-CN" sz="1800" dirty="0" err="1"/>
              <a:t>iscellaneous</a:t>
            </a:r>
            <a:r>
              <a:rPr lang="en-US" altLang="zh-CN" sz="1800" dirty="0"/>
              <a:t> corrections, e.g. adding description fields</a:t>
            </a:r>
            <a:r>
              <a:rPr lang="en-GB" altLang="zh-CN" sz="1800" dirty="0"/>
              <a:t>.</a:t>
            </a:r>
          </a:p>
          <a:p>
            <a:pPr lvl="1">
              <a:spcAft>
                <a:spcPts val="0"/>
              </a:spcAft>
            </a:pPr>
            <a:endParaRPr lang="en-GB" altLang="zh-CN" sz="1800" dirty="0"/>
          </a:p>
          <a:p>
            <a:r>
              <a:rPr lang="en-US" altLang="zh-CN" sz="2000" dirty="0"/>
              <a:t>UASAPP [</a:t>
            </a:r>
            <a:r>
              <a:rPr lang="en-US" altLang="zh-CN" sz="2000" i="1" dirty="0"/>
              <a:t>CT Aspects of Application Layer Support for </a:t>
            </a:r>
            <a:r>
              <a:rPr lang="en-US" altLang="zh-CN" sz="2000" i="1" dirty="0" err="1"/>
              <a:t>Uncrewed</a:t>
            </a:r>
            <a:r>
              <a:rPr lang="en-US" altLang="zh-CN" sz="2000" i="1" dirty="0"/>
              <a:t> Aerial Systems (UAS)</a:t>
            </a:r>
            <a:r>
              <a:rPr lang="en-US" altLang="zh-CN" sz="2000" dirty="0"/>
              <a:t>] with already 100% completion</a:t>
            </a:r>
          </a:p>
          <a:p>
            <a:pPr lvl="1">
              <a:spcAft>
                <a:spcPts val="0"/>
              </a:spcAft>
            </a:pPr>
            <a:r>
              <a:rPr lang="en-US" altLang="zh-CN" sz="1800" dirty="0"/>
              <a:t>Corrections on misalignment between the main body and </a:t>
            </a:r>
            <a:r>
              <a:rPr lang="en-US" altLang="zh-CN" sz="1800" dirty="0" err="1"/>
              <a:t>OpenAPI</a:t>
            </a:r>
            <a:r>
              <a:rPr lang="en-US" altLang="zh-CN" sz="1800" dirty="0"/>
              <a:t> file.</a:t>
            </a:r>
          </a:p>
          <a:p>
            <a:pPr lvl="1">
              <a:spcAft>
                <a:spcPts val="0"/>
              </a:spcAft>
            </a:pPr>
            <a:endParaRPr lang="en-GB" altLang="zh-CN" sz="1800" dirty="0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CB3392D1-2C3C-4A36-923D-B59C0EA918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57665" y="387406"/>
            <a:ext cx="10515600" cy="1325563"/>
          </a:xfrm>
        </p:spPr>
        <p:txBody>
          <a:bodyPr/>
          <a:lstStyle/>
          <a:p>
            <a:r>
              <a:rPr lang="es-ES" dirty="0"/>
              <a:t>Release 17 Status  –  Non CT3-led WIs (3/5) </a:t>
            </a:r>
          </a:p>
        </p:txBody>
      </p:sp>
    </p:spTree>
    <p:extLst>
      <p:ext uri="{BB962C8B-B14F-4D97-AF65-F5344CB8AC3E}">
        <p14:creationId xmlns:p14="http://schemas.microsoft.com/office/powerpoint/2010/main" val="1441908528"/>
      </p:ext>
    </p:extLst>
  </p:cSld>
  <p:clrMapOvr>
    <a:masterClrMapping/>
  </p:clrMapOvr>
  <p:transition>
    <p:wipe dir="r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EED44DA8-1A5F-4E10-95BE-066E6AEB1ACE}"/>
              </a:ext>
            </a:extLst>
          </p:cNvPr>
          <p:cNvSpPr txBox="1">
            <a:spLocks/>
          </p:cNvSpPr>
          <p:nvPr/>
        </p:nvSpPr>
        <p:spPr bwMode="auto">
          <a:xfrm>
            <a:off x="206591" y="1712969"/>
            <a:ext cx="11136699" cy="48868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altLang="zh-CN" sz="2000" dirty="0"/>
              <a:t>5MBS [</a:t>
            </a:r>
            <a:r>
              <a:rPr lang="en-US" altLang="zh-CN" sz="2000" i="1" dirty="0"/>
              <a:t>CT aspects of the architectural enhancements for 5G multicast-broadcast services</a:t>
            </a:r>
            <a:r>
              <a:rPr lang="en-GB" altLang="zh-CN" sz="2000" dirty="0"/>
              <a:t>] with 85% completion</a:t>
            </a:r>
            <a:endParaRPr lang="es-ES" altLang="zh-CN" sz="2000" dirty="0"/>
          </a:p>
          <a:p>
            <a:pPr lvl="1">
              <a:spcAft>
                <a:spcPts val="0"/>
              </a:spcAft>
            </a:pPr>
            <a:r>
              <a:rPr lang="es-ES" altLang="zh-CN" sz="1800" dirty="0"/>
              <a:t>Extension of </a:t>
            </a:r>
            <a:r>
              <a:rPr lang="en-US" altLang="zh-CN" sz="1800" dirty="0" err="1"/>
              <a:t>Npcf_MBSPolicyControl</a:t>
            </a:r>
            <a:r>
              <a:rPr lang="en-US" altLang="zh-CN" sz="1800" dirty="0"/>
              <a:t> API based on the available stable stage 2 requirements</a:t>
            </a:r>
            <a:r>
              <a:rPr lang="es-ES" altLang="zh-CN" sz="1800" dirty="0"/>
              <a:t>.</a:t>
            </a:r>
          </a:p>
          <a:p>
            <a:pPr lvl="1">
              <a:spcAft>
                <a:spcPts val="0"/>
              </a:spcAft>
            </a:pPr>
            <a:r>
              <a:rPr lang="fr-FR" altLang="ja-JP" sz="1800" dirty="0" err="1"/>
              <a:t>Specification</a:t>
            </a:r>
            <a:r>
              <a:rPr lang="fr-FR" altLang="ja-JP" sz="1800" dirty="0"/>
              <a:t> of the </a:t>
            </a:r>
            <a:r>
              <a:rPr lang="en-US" altLang="zh-CN" sz="1800" dirty="0" err="1"/>
              <a:t>Npcf_MBSPolicyAuthorization</a:t>
            </a:r>
            <a:r>
              <a:rPr lang="en-US" altLang="zh-CN" sz="1800" dirty="0"/>
              <a:t> API, </a:t>
            </a:r>
            <a:r>
              <a:rPr lang="en-US" altLang="zh-CN" sz="1800" dirty="0" err="1"/>
              <a:t>Nmbsf_MBSUserService</a:t>
            </a:r>
            <a:r>
              <a:rPr lang="en-US" altLang="zh-CN" sz="1800" dirty="0"/>
              <a:t> API and </a:t>
            </a:r>
            <a:r>
              <a:rPr lang="en-US" altLang="zh-CN" sz="1800" dirty="0" err="1"/>
              <a:t>Nmbsf_MBSUserDataIngestSession</a:t>
            </a:r>
            <a:r>
              <a:rPr lang="en-US" altLang="zh-CN" sz="1800" dirty="0"/>
              <a:t> APIs based on the available stable stage 2 requirements.</a:t>
            </a:r>
            <a:endParaRPr lang="es-ES" altLang="zh-CN" sz="1800" dirty="0"/>
          </a:p>
          <a:p>
            <a:pPr lvl="1">
              <a:spcAft>
                <a:spcPts val="0"/>
              </a:spcAft>
            </a:pPr>
            <a:r>
              <a:rPr lang="fr-FR" altLang="ja-JP" sz="1800" dirty="0"/>
              <a:t>An LS was sent to stage 2 </a:t>
            </a:r>
            <a:r>
              <a:rPr lang="fr-FR" altLang="ja-JP" sz="1800" dirty="0" err="1"/>
              <a:t>requesting</a:t>
            </a:r>
            <a:r>
              <a:rPr lang="fr-FR" altLang="ja-JP" sz="1800" dirty="0"/>
              <a:t> </a:t>
            </a:r>
            <a:r>
              <a:rPr lang="fr-FR" altLang="ja-JP" sz="1800" dirty="0" err="1"/>
              <a:t>further</a:t>
            </a:r>
            <a:r>
              <a:rPr lang="fr-FR" altLang="ja-JP" sz="1800" dirty="0"/>
              <a:t> clarifications on MBS PCC aspects. </a:t>
            </a:r>
            <a:r>
              <a:rPr lang="fr-FR" altLang="ja-JP" sz="1800" dirty="0" err="1"/>
              <a:t>Another</a:t>
            </a:r>
            <a:r>
              <a:rPr lang="fr-FR" altLang="ja-JP" sz="1800" dirty="0"/>
              <a:t> LS </a:t>
            </a:r>
            <a:r>
              <a:rPr lang="fr-FR" altLang="ja-JP" sz="1800" dirty="0" err="1"/>
              <a:t>was</a:t>
            </a:r>
            <a:r>
              <a:rPr lang="fr-FR" altLang="ja-JP" sz="1800" dirty="0"/>
              <a:t> sent to SA4 </a:t>
            </a:r>
            <a:r>
              <a:rPr lang="fr-FR" altLang="ja-JP" sz="1800" dirty="0" err="1"/>
              <a:t>requesting</a:t>
            </a:r>
            <a:r>
              <a:rPr lang="fr-FR" altLang="ja-JP" sz="1800" dirty="0"/>
              <a:t> </a:t>
            </a:r>
            <a:r>
              <a:rPr lang="fr-FR" altLang="ja-JP" sz="1800" dirty="0" err="1"/>
              <a:t>further</a:t>
            </a:r>
            <a:r>
              <a:rPr lang="fr-FR" altLang="ja-JP" sz="1800" dirty="0"/>
              <a:t> clarifications on the data model of the MBSF APIs and the </a:t>
            </a:r>
            <a:r>
              <a:rPr lang="fr-FR" altLang="ja-JP" sz="1800" dirty="0" err="1"/>
              <a:t>need</a:t>
            </a:r>
            <a:r>
              <a:rPr lang="fr-FR" altLang="ja-JP" sz="1800" dirty="0"/>
              <a:t> for </a:t>
            </a:r>
            <a:r>
              <a:rPr lang="fr-FR" altLang="ja-JP" sz="1800" dirty="0" err="1"/>
              <a:t>defining</a:t>
            </a:r>
            <a:r>
              <a:rPr lang="fr-FR" altLang="ja-JP" sz="1800" dirty="0"/>
              <a:t> </a:t>
            </a:r>
            <a:r>
              <a:rPr lang="fr-FR" altLang="ja-JP" sz="1800" dirty="0" err="1"/>
              <a:t>related</a:t>
            </a:r>
            <a:r>
              <a:rPr lang="fr-FR" altLang="ja-JP" sz="1800" dirty="0"/>
              <a:t> NEF APIs.</a:t>
            </a:r>
          </a:p>
          <a:p>
            <a:pPr lvl="1">
              <a:spcAft>
                <a:spcPts val="0"/>
              </a:spcAft>
            </a:pPr>
            <a:r>
              <a:rPr lang="fr-FR" altLang="ja-JP" sz="1800" dirty="0"/>
              <a:t>The finalization of the work is pending the outcome of the ongoing discussions and stage 2 work in SA2 and SA4. </a:t>
            </a:r>
          </a:p>
          <a:p>
            <a:pPr lvl="1">
              <a:spcAft>
                <a:spcPts val="0"/>
              </a:spcAft>
            </a:pPr>
            <a:r>
              <a:rPr lang="en-GB" altLang="zh-CN" sz="1800" dirty="0"/>
              <a:t>New TS 29.537 and TS 29.580 are sent to the Plenary for Information.</a:t>
            </a:r>
            <a:endParaRPr lang="fr-FR" altLang="ja-JP" sz="1800" dirty="0"/>
          </a:p>
          <a:p>
            <a:pPr lvl="1">
              <a:spcAft>
                <a:spcPts val="0"/>
              </a:spcAft>
            </a:pPr>
            <a:endParaRPr lang="fr-FR" altLang="ja-JP" sz="1800" dirty="0"/>
          </a:p>
          <a:p>
            <a:r>
              <a:rPr lang="en-US" altLang="zh-CN" sz="2000" dirty="0" err="1"/>
              <a:t>eSEAL</a:t>
            </a:r>
            <a:r>
              <a:rPr lang="en-US" altLang="zh-CN" sz="2000" dirty="0"/>
              <a:t> [</a:t>
            </a:r>
            <a:r>
              <a:rPr lang="en-US" altLang="zh-CN" sz="2000" i="1" dirty="0"/>
              <a:t>Enhanced Service Enabler Architecture Layer for Verticals</a:t>
            </a:r>
            <a:r>
              <a:rPr lang="en-US" altLang="zh-CN" sz="2000" dirty="0"/>
              <a:t>] with 100% completion</a:t>
            </a:r>
            <a:endParaRPr lang="es-ES" altLang="zh-CN" sz="2000" dirty="0"/>
          </a:p>
          <a:p>
            <a:pPr lvl="1"/>
            <a:r>
              <a:rPr lang="en-US" altLang="zh-CN" sz="1800" dirty="0"/>
              <a:t>Resolution of the remaining Editor’s note for the SS_</a:t>
            </a:r>
            <a:r>
              <a:rPr lang="en-GB" altLang="zh-CN" sz="1800" dirty="0" err="1"/>
              <a:t>Network_slice_adaptation</a:t>
            </a:r>
            <a:r>
              <a:rPr lang="en-GB" altLang="zh-CN" sz="1800" dirty="0"/>
              <a:t> </a:t>
            </a:r>
            <a:r>
              <a:rPr lang="en-US" altLang="zh-CN" sz="1800" dirty="0"/>
              <a:t>API</a:t>
            </a:r>
            <a:r>
              <a:rPr lang="en-GB" altLang="zh-CN" sz="1800" dirty="0"/>
              <a:t>.</a:t>
            </a:r>
            <a:endParaRPr lang="en-US" altLang="zh-CN" sz="1800" dirty="0"/>
          </a:p>
          <a:p>
            <a:pPr lvl="1"/>
            <a:r>
              <a:rPr lang="en-US" altLang="zh-CN" sz="1800" dirty="0"/>
              <a:t>Completion of the specification of the </a:t>
            </a:r>
            <a:r>
              <a:rPr lang="en-US" altLang="zh-CN" sz="1800" dirty="0" err="1"/>
              <a:t>SS_NetworkResourceMonitoring</a:t>
            </a:r>
            <a:r>
              <a:rPr lang="en-US" altLang="zh-CN" sz="1800" dirty="0"/>
              <a:t> API.</a:t>
            </a:r>
          </a:p>
          <a:p>
            <a:pPr lvl="1">
              <a:spcAft>
                <a:spcPts val="0"/>
              </a:spcAft>
            </a:pPr>
            <a:endParaRPr lang="fr-FR" altLang="ja-JP" sz="1800" dirty="0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CB3392D1-2C3C-4A36-923D-B59C0EA918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57665" y="387406"/>
            <a:ext cx="10515600" cy="1325563"/>
          </a:xfrm>
        </p:spPr>
        <p:txBody>
          <a:bodyPr/>
          <a:lstStyle/>
          <a:p>
            <a:r>
              <a:rPr lang="es-ES" dirty="0"/>
              <a:t>Release 17 Status  –  Non CT3-led WIs (4/5) </a:t>
            </a:r>
          </a:p>
        </p:txBody>
      </p:sp>
    </p:spTree>
    <p:extLst>
      <p:ext uri="{BB962C8B-B14F-4D97-AF65-F5344CB8AC3E}">
        <p14:creationId xmlns:p14="http://schemas.microsoft.com/office/powerpoint/2010/main" val="1947362878"/>
      </p:ext>
    </p:extLst>
  </p:cSld>
  <p:clrMapOvr>
    <a:masterClrMapping/>
  </p:clrMapOvr>
  <p:transition>
    <p:wipe dir="r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EED44DA8-1A5F-4E10-95BE-066E6AEB1ACE}"/>
              </a:ext>
            </a:extLst>
          </p:cNvPr>
          <p:cNvSpPr txBox="1">
            <a:spLocks/>
          </p:cNvSpPr>
          <p:nvPr/>
        </p:nvSpPr>
        <p:spPr bwMode="auto">
          <a:xfrm>
            <a:off x="198355" y="1802268"/>
            <a:ext cx="11441710" cy="48868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000" dirty="0"/>
              <a:t>5GMARCH</a:t>
            </a:r>
            <a:r>
              <a:rPr lang="en-US" sz="2000" dirty="0"/>
              <a:t> [</a:t>
            </a:r>
            <a:r>
              <a:rPr lang="en-US" altLang="zh-CN" sz="2000" i="1" dirty="0"/>
              <a:t>CT aspects for enabling MSGin5G Service</a:t>
            </a:r>
            <a:r>
              <a:rPr lang="en-US" sz="2000" dirty="0"/>
              <a:t>] with </a:t>
            </a:r>
            <a:r>
              <a:rPr lang="es-ES" altLang="zh-CN" sz="2000" dirty="0"/>
              <a:t>already </a:t>
            </a:r>
            <a:r>
              <a:rPr lang="en-US" sz="2000" dirty="0"/>
              <a:t>100% completion</a:t>
            </a:r>
          </a:p>
          <a:p>
            <a:pPr lvl="1">
              <a:spcAft>
                <a:spcPts val="0"/>
              </a:spcAft>
            </a:pPr>
            <a:r>
              <a:rPr lang="en-US" sz="1800" dirty="0"/>
              <a:t>Update</a:t>
            </a:r>
            <a:r>
              <a:rPr lang="zh-CN" altLang="en-US" sz="1800" dirty="0"/>
              <a:t> </a:t>
            </a:r>
            <a:r>
              <a:rPr lang="en-US" altLang="zh-CN" sz="1800" dirty="0"/>
              <a:t>of</a:t>
            </a:r>
            <a:r>
              <a:rPr lang="zh-CN" altLang="en-US" sz="1800" dirty="0"/>
              <a:t> </a:t>
            </a:r>
            <a:r>
              <a:rPr lang="fr-FR" altLang="zh-CN" sz="1800" dirty="0"/>
              <a:t>the </a:t>
            </a:r>
            <a:r>
              <a:rPr lang="en-US" altLang="zh-CN" sz="1800" dirty="0"/>
              <a:t>presence</a:t>
            </a:r>
            <a:r>
              <a:rPr lang="zh-CN" altLang="en-US" sz="1800" dirty="0"/>
              <a:t> </a:t>
            </a:r>
            <a:r>
              <a:rPr lang="en-US" altLang="zh-CN" sz="1800" dirty="0"/>
              <a:t>condition</a:t>
            </a:r>
            <a:r>
              <a:rPr lang="zh-CN" altLang="en-US" sz="1800" dirty="0"/>
              <a:t> </a:t>
            </a:r>
            <a:r>
              <a:rPr lang="en-US" altLang="zh-CN" sz="1800" dirty="0"/>
              <a:t>for</a:t>
            </a:r>
            <a:r>
              <a:rPr lang="zh-CN" altLang="en-US" sz="1800" dirty="0"/>
              <a:t> </a:t>
            </a:r>
            <a:r>
              <a:rPr lang="en-US" altLang="zh-CN" sz="1800" dirty="0"/>
              <a:t>some attributes</a:t>
            </a:r>
            <a:r>
              <a:rPr lang="en-GB" altLang="zh-CN" sz="1800" dirty="0"/>
              <a:t>.</a:t>
            </a:r>
          </a:p>
          <a:p>
            <a:pPr marL="457200" lvl="1" indent="0">
              <a:spcAft>
                <a:spcPts val="0"/>
              </a:spcAft>
              <a:buNone/>
            </a:pPr>
            <a:endParaRPr lang="en-US" altLang="zh-CN" sz="1800" dirty="0"/>
          </a:p>
          <a:p>
            <a:r>
              <a:rPr lang="es-ES" altLang="zh-CN" sz="2000" dirty="0"/>
              <a:t>Quite a </a:t>
            </a:r>
            <a:r>
              <a:rPr lang="es-ES" altLang="zh-CN" sz="2000" dirty="0" err="1"/>
              <a:t>few</a:t>
            </a:r>
            <a:r>
              <a:rPr lang="es-ES" altLang="zh-CN" sz="2000" dirty="0"/>
              <a:t> contributions to enhance functionality &amp; descriptions for different WIs (TEI17 + WI code CRs).</a:t>
            </a:r>
          </a:p>
          <a:p>
            <a:r>
              <a:rPr lang="es-ES" altLang="zh-CN" sz="2000" dirty="0"/>
              <a:t>No </a:t>
            </a:r>
            <a:r>
              <a:rPr lang="es-ES" altLang="zh-CN" sz="2000" dirty="0" err="1"/>
              <a:t>contributions</a:t>
            </a:r>
            <a:r>
              <a:rPr lang="es-ES" altLang="zh-CN" sz="2000" dirty="0"/>
              <a:t> </a:t>
            </a:r>
            <a:r>
              <a:rPr lang="es-ES" altLang="zh-CN" sz="2000" dirty="0" err="1"/>
              <a:t>on</a:t>
            </a:r>
            <a:r>
              <a:rPr lang="es-ES" altLang="zh-CN" sz="2000" dirty="0"/>
              <a:t> </a:t>
            </a:r>
            <a:r>
              <a:rPr lang="es-ES" altLang="zh-CN" sz="2000" dirty="0" err="1"/>
              <a:t>the</a:t>
            </a:r>
            <a:r>
              <a:rPr lang="es-ES" altLang="zh-CN" sz="2000" dirty="0"/>
              <a:t> </a:t>
            </a:r>
            <a:r>
              <a:rPr lang="es-ES" altLang="zh-CN" sz="2000" dirty="0" err="1"/>
              <a:t>remaining</a:t>
            </a:r>
            <a:r>
              <a:rPr lang="es-ES" altLang="zh-CN" sz="2000" dirty="0"/>
              <a:t> WIs during this Plenary Cycle.</a:t>
            </a:r>
          </a:p>
          <a:p>
            <a:pPr lvl="1">
              <a:spcAft>
                <a:spcPts val="0"/>
              </a:spcAft>
            </a:pPr>
            <a:endParaRPr lang="en-US" altLang="zh-CN" sz="1800" dirty="0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CB3392D1-2C3C-4A36-923D-B59C0EA918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57665" y="387406"/>
            <a:ext cx="10515600" cy="1325563"/>
          </a:xfrm>
        </p:spPr>
        <p:txBody>
          <a:bodyPr/>
          <a:lstStyle/>
          <a:p>
            <a:r>
              <a:rPr lang="es-ES" dirty="0"/>
              <a:t>Release 17 Status  –  Non CT3-led WIs (5/5) </a:t>
            </a:r>
          </a:p>
        </p:txBody>
      </p:sp>
    </p:spTree>
    <p:extLst>
      <p:ext uri="{BB962C8B-B14F-4D97-AF65-F5344CB8AC3E}">
        <p14:creationId xmlns:p14="http://schemas.microsoft.com/office/powerpoint/2010/main" val="362489247"/>
      </p:ext>
    </p:extLst>
  </p:cSld>
  <p:clrMapOvr>
    <a:masterClrMapping/>
  </p:clrMapOvr>
  <p:transition>
    <p:wipe dir="r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3392D1-2C3C-4A36-923D-B59C0EA918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0405" y="529314"/>
            <a:ext cx="10515600" cy="1325563"/>
          </a:xfrm>
        </p:spPr>
        <p:txBody>
          <a:bodyPr/>
          <a:lstStyle/>
          <a:p>
            <a:r>
              <a:rPr lang="es-ES" dirty="0"/>
              <a:t>Release 18 Status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E155232-FDB5-4FCF-8D65-33C4D8EB6FA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60405" y="1854877"/>
            <a:ext cx="8804217" cy="2055327"/>
          </a:xfrm>
        </p:spPr>
        <p:txBody>
          <a:bodyPr/>
          <a:lstStyle/>
          <a:p>
            <a:r>
              <a:rPr lang="es-ES" altLang="zh-CN" sz="2000" dirty="0"/>
              <a:t>Only new Rel-18 WIDs were handled.</a:t>
            </a:r>
          </a:p>
          <a:p>
            <a:r>
              <a:rPr lang="es-ES" altLang="zh-CN" sz="2000" dirty="0"/>
              <a:t>Agreement and endorsement of WIDs:</a:t>
            </a:r>
          </a:p>
          <a:p>
            <a:pPr lvl="1"/>
            <a:r>
              <a:rPr lang="es-ES" altLang="zh-CN" sz="1800" dirty="0"/>
              <a:t>1 new WID (i.e. NBI18) was agreed;</a:t>
            </a:r>
          </a:p>
          <a:p>
            <a:pPr lvl="1"/>
            <a:r>
              <a:rPr lang="es-ES" altLang="zh-CN" sz="1800" dirty="0"/>
              <a:t>1 new WID (i.e. SBIProtoc18) was endorsed.</a:t>
            </a:r>
          </a:p>
          <a:p>
            <a:pPr lvl="1"/>
            <a:r>
              <a:rPr lang="es-ES" altLang="zh-CN" sz="1800" dirty="0"/>
              <a:t>Both work items are pure stage 3 ones.</a:t>
            </a:r>
          </a:p>
          <a:p>
            <a:pPr marL="457200" lvl="1" indent="0">
              <a:buNone/>
            </a:pPr>
            <a:endParaRPr lang="es-ES" sz="2000" dirty="0"/>
          </a:p>
          <a:p>
            <a:pPr marL="0" indent="0">
              <a:buNone/>
            </a:pPr>
            <a:endParaRPr lang="es-ES" dirty="0"/>
          </a:p>
          <a:p>
            <a:pPr lvl="1"/>
            <a:endParaRPr lang="es-ES" dirty="0"/>
          </a:p>
          <a:p>
            <a:pPr marL="457200" lvl="1" indent="0">
              <a:buNone/>
            </a:pPr>
            <a:endParaRPr lang="es-ES" dirty="0"/>
          </a:p>
          <a:p>
            <a:pPr marL="0" indent="0">
              <a:buNone/>
            </a:pP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825216394"/>
      </p:ext>
    </p:extLst>
  </p:cSld>
  <p:clrMapOvr>
    <a:masterClrMapping/>
  </p:clrMapOvr>
  <p:transition>
    <p:wipe dir="r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549875" y="500062"/>
            <a:ext cx="10515600" cy="1325563"/>
          </a:xfrm>
        </p:spPr>
        <p:txBody>
          <a:bodyPr/>
          <a:lstStyle/>
          <a:p>
            <a:r>
              <a:rPr lang="en-US" dirty="0"/>
              <a:t>Backward Incompatible Changes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708569"/>
          </a:xfrm>
        </p:spPr>
        <p:txBody>
          <a:bodyPr/>
          <a:lstStyle/>
          <a:p>
            <a:r>
              <a:rPr lang="en-US" dirty="0"/>
              <a:t> None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80431914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re 1"/>
          <p:cNvSpPr>
            <a:spLocks noGrp="1"/>
          </p:cNvSpPr>
          <p:nvPr>
            <p:ph type="title"/>
          </p:nvPr>
        </p:nvSpPr>
        <p:spPr>
          <a:xfrm>
            <a:off x="503609" y="423556"/>
            <a:ext cx="10515600" cy="1325563"/>
          </a:xfrm>
        </p:spPr>
        <p:txBody>
          <a:bodyPr/>
          <a:lstStyle/>
          <a:p>
            <a:r>
              <a:rPr lang="en-US" altLang="fr-FR" dirty="0"/>
              <a:t>Meeting Calendar</a:t>
            </a:r>
          </a:p>
        </p:txBody>
      </p:sp>
      <p:sp>
        <p:nvSpPr>
          <p:cNvPr id="5123" name="Espace réservé du contenu 3"/>
          <p:cNvSpPr>
            <a:spLocks noGrp="1"/>
          </p:cNvSpPr>
          <p:nvPr>
            <p:ph idx="1"/>
          </p:nvPr>
        </p:nvSpPr>
        <p:spPr>
          <a:xfrm>
            <a:off x="412995" y="2322004"/>
            <a:ext cx="5460584" cy="1912245"/>
          </a:xfrm>
        </p:spPr>
        <p:txBody>
          <a:bodyPr/>
          <a:lstStyle/>
          <a:p>
            <a:r>
              <a:rPr lang="en-US" altLang="fr-FR" dirty="0"/>
              <a:t>Since the last CT plenary</a:t>
            </a:r>
          </a:p>
          <a:p>
            <a:pPr lvl="1">
              <a:buClrTx/>
            </a:pPr>
            <a:r>
              <a:rPr lang="en-US" altLang="fr-FR" dirty="0"/>
              <a:t>CT3#121-e (6</a:t>
            </a:r>
            <a:r>
              <a:rPr lang="en-US" altLang="fr-FR" baseline="30000" dirty="0"/>
              <a:t>th</a:t>
            </a:r>
            <a:r>
              <a:rPr lang="en-US" altLang="fr-FR" dirty="0"/>
              <a:t>- 12</a:t>
            </a:r>
            <a:r>
              <a:rPr lang="en-US" altLang="fr-FR" baseline="30000" dirty="0"/>
              <a:t>th</a:t>
            </a:r>
            <a:r>
              <a:rPr lang="en-US" altLang="fr-FR" dirty="0"/>
              <a:t> April, 2022)</a:t>
            </a:r>
          </a:p>
          <a:p>
            <a:pPr lvl="1">
              <a:buClrTx/>
            </a:pPr>
            <a:r>
              <a:rPr lang="en-US" altLang="fr-FR" dirty="0"/>
              <a:t>CT3#122-e (12</a:t>
            </a:r>
            <a:r>
              <a:rPr lang="en-US" altLang="fr-FR" baseline="30000" dirty="0"/>
              <a:t>th</a:t>
            </a:r>
            <a:r>
              <a:rPr lang="en-US" altLang="fr-FR" dirty="0"/>
              <a:t>- 20</a:t>
            </a:r>
            <a:r>
              <a:rPr lang="en-US" altLang="fr-FR" baseline="30000" dirty="0"/>
              <a:t>th</a:t>
            </a:r>
            <a:r>
              <a:rPr lang="en-US" altLang="fr-FR" dirty="0"/>
              <a:t> May, 2022)</a:t>
            </a:r>
          </a:p>
          <a:p>
            <a:pPr marL="457200" lvl="1" indent="0">
              <a:buClrTx/>
              <a:buNone/>
            </a:pPr>
            <a:endParaRPr lang="en-US" altLang="fr-FR" dirty="0"/>
          </a:p>
          <a:p>
            <a:pPr marL="914400" lvl="2" indent="0">
              <a:buNone/>
            </a:pPr>
            <a:endParaRPr lang="en-US" altLang="fr-FR" dirty="0"/>
          </a:p>
        </p:txBody>
      </p:sp>
      <p:sp>
        <p:nvSpPr>
          <p:cNvPr id="5124" name="Espace réservé du contenu 3"/>
          <p:cNvSpPr txBox="1">
            <a:spLocks/>
          </p:cNvSpPr>
          <p:nvPr/>
        </p:nvSpPr>
        <p:spPr bwMode="auto">
          <a:xfrm>
            <a:off x="6016072" y="2322004"/>
            <a:ext cx="5120774" cy="16651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28600" indent="-228600"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altLang="fr-FR" dirty="0"/>
              <a:t>Upcoming Meetings</a:t>
            </a:r>
          </a:p>
          <a:p>
            <a:pPr lvl="1">
              <a:buClrTx/>
            </a:pPr>
            <a:r>
              <a:rPr lang="en-US" altLang="fr-FR" dirty="0"/>
              <a:t>CT3#123-e (18</a:t>
            </a:r>
            <a:r>
              <a:rPr lang="en-US" altLang="fr-FR" baseline="30000" dirty="0"/>
              <a:t>th</a:t>
            </a:r>
            <a:r>
              <a:rPr lang="en-US" altLang="fr-FR" dirty="0"/>
              <a:t>- 26</a:t>
            </a:r>
            <a:r>
              <a:rPr lang="en-US" altLang="fr-FR" baseline="30000" dirty="0"/>
              <a:t>th</a:t>
            </a:r>
            <a:r>
              <a:rPr lang="en-US" altLang="fr-FR" dirty="0"/>
              <a:t> August, 2022)</a:t>
            </a:r>
          </a:p>
          <a:p>
            <a:pPr lvl="1">
              <a:buClrTx/>
            </a:pPr>
            <a:r>
              <a:rPr lang="en-US" altLang="fr-FR" dirty="0"/>
              <a:t>CT3#124-e (TBD)</a:t>
            </a:r>
          </a:p>
          <a:p>
            <a:pPr marL="0" indent="0">
              <a:buNone/>
            </a:pPr>
            <a:endParaRPr lang="en-US" altLang="fr-FR" dirty="0"/>
          </a:p>
        </p:txBody>
      </p:sp>
    </p:spTree>
  </p:cSld>
  <p:clrMapOvr>
    <a:masterClrMapping/>
  </p:clrMapOvr>
  <p:transition>
    <p:wipe dir="r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26308" y="430301"/>
            <a:ext cx="10515600" cy="1325563"/>
          </a:xfrm>
        </p:spPr>
        <p:txBody>
          <a:bodyPr/>
          <a:lstStyle/>
          <a:p>
            <a:r>
              <a:rPr lang="en-US" dirty="0"/>
              <a:t>For Information to CT 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83974" y="1755864"/>
            <a:ext cx="11172568" cy="4351338"/>
          </a:xfrm>
        </p:spPr>
        <p:txBody>
          <a:bodyPr/>
          <a:lstStyle/>
          <a:p>
            <a:pPr>
              <a:lnSpc>
                <a:spcPct val="80000"/>
              </a:lnSpc>
              <a:defRPr/>
            </a:pPr>
            <a:r>
              <a:rPr lang="en-US" altLang="zh-CN" sz="1800" kern="1000" dirty="0">
                <a:ea typeface="MS PGothic" panose="020B0600070205080204" pitchFamily="34" charset="-128"/>
                <a:cs typeface="Arial" panose="020B0604020202020204" pitchFamily="34" charset="0"/>
              </a:rPr>
              <a:t>CT3 work focused on:</a:t>
            </a:r>
          </a:p>
          <a:p>
            <a:pPr lvl="1">
              <a:lnSpc>
                <a:spcPct val="80000"/>
              </a:lnSpc>
              <a:buClrTx/>
              <a:defRPr/>
            </a:pPr>
            <a:r>
              <a:rPr lang="en-US" altLang="zh-CN" sz="1600" kern="1000" dirty="0">
                <a:ea typeface="MS PGothic" panose="020B0600070205080204" pitchFamily="34" charset="-128"/>
                <a:cs typeface="Arial" panose="020B0604020202020204" pitchFamily="34" charset="0"/>
              </a:rPr>
              <a:t>Agreeing/endorsing a list of Release 17 Work Items.</a:t>
            </a:r>
          </a:p>
          <a:p>
            <a:pPr lvl="1">
              <a:lnSpc>
                <a:spcPct val="80000"/>
              </a:lnSpc>
              <a:buClrTx/>
              <a:defRPr/>
            </a:pPr>
            <a:r>
              <a:rPr lang="en-US" altLang="zh-CN" sz="1600" kern="1000" dirty="0">
                <a:ea typeface="MS PGothic" panose="020B0600070205080204" pitchFamily="34" charset="-128"/>
                <a:cs typeface="Arial" panose="020B0604020202020204" pitchFamily="34" charset="0"/>
              </a:rPr>
              <a:t>Progressing work on the agreed/endorsed WIDs.</a:t>
            </a:r>
          </a:p>
          <a:p>
            <a:pPr lvl="1">
              <a:lnSpc>
                <a:spcPct val="80000"/>
              </a:lnSpc>
              <a:buClrTx/>
              <a:defRPr/>
            </a:pPr>
            <a:r>
              <a:rPr lang="en-US" altLang="zh-CN" sz="1600" kern="1000" dirty="0">
                <a:ea typeface="MS PGothic" panose="020B0600070205080204" pitchFamily="34" charset="-128"/>
                <a:cs typeface="Arial" panose="020B0604020202020204" pitchFamily="34" charset="0"/>
              </a:rPr>
              <a:t>Introducing corrections on Release 16 &amp; Release 15 specifications.</a:t>
            </a:r>
          </a:p>
          <a:p>
            <a:pPr lvl="1">
              <a:lnSpc>
                <a:spcPct val="80000"/>
              </a:lnSpc>
              <a:buClrTx/>
              <a:defRPr/>
            </a:pPr>
            <a:r>
              <a:rPr lang="en-US" altLang="zh-CN" sz="1600" kern="1000" dirty="0">
                <a:ea typeface="MS PGothic" panose="020B0600070205080204" pitchFamily="34" charset="-128"/>
                <a:cs typeface="Arial" panose="020B0604020202020204" pitchFamily="34" charset="0"/>
              </a:rPr>
              <a:t>Agreeing/endorsing two new Release 18 Work Items.</a:t>
            </a:r>
          </a:p>
          <a:p>
            <a:pPr>
              <a:lnSpc>
                <a:spcPct val="80000"/>
              </a:lnSpc>
              <a:defRPr/>
            </a:pPr>
            <a:r>
              <a:rPr lang="en-US" altLang="zh-CN" sz="1800" kern="1000" dirty="0">
                <a:ea typeface="MS PGothic" panose="020B0600070205080204" pitchFamily="34" charset="-128"/>
                <a:cs typeface="Arial" panose="020B0604020202020204" pitchFamily="34" charset="0"/>
              </a:rPr>
              <a:t>Plenty of work expected during the coming meetings to progress the Work Items.</a:t>
            </a:r>
          </a:p>
          <a:p>
            <a:pPr lvl="1">
              <a:lnSpc>
                <a:spcPct val="80000"/>
              </a:lnSpc>
              <a:defRPr/>
            </a:pPr>
            <a:r>
              <a:rPr lang="en-US" altLang="zh-CN" sz="1600" kern="1000" dirty="0">
                <a:ea typeface="MS PGothic" panose="020B0600070205080204" pitchFamily="34" charset="-128"/>
                <a:cs typeface="Arial" panose="020B0604020202020204" pitchFamily="34" charset="0"/>
              </a:rPr>
              <a:t>Still some dependency with the stage 2 progress:</a:t>
            </a:r>
          </a:p>
          <a:p>
            <a:pPr lvl="2">
              <a:lnSpc>
                <a:spcPct val="80000"/>
              </a:lnSpc>
              <a:defRPr/>
            </a:pPr>
            <a:r>
              <a:rPr lang="en-US" altLang="zh-CN" sz="1600" kern="1000" dirty="0">
                <a:ea typeface="MS PGothic" panose="020B0600070205080204" pitchFamily="34" charset="-128"/>
                <a:cs typeface="Arial" panose="020B0604020202020204" pitchFamily="34" charset="0"/>
              </a:rPr>
              <a:t>CR dependencies and LSs to SA2 required.</a:t>
            </a:r>
          </a:p>
          <a:p>
            <a:pPr lvl="1">
              <a:lnSpc>
                <a:spcPct val="80000"/>
              </a:lnSpc>
              <a:defRPr/>
            </a:pPr>
            <a:r>
              <a:rPr lang="en-US" altLang="zh-CN" sz="1600" kern="1000" dirty="0">
                <a:ea typeface="MS PGothic" panose="020B0600070205080204" pitchFamily="34" charset="-128"/>
                <a:cs typeface="Arial" panose="020B0604020202020204" pitchFamily="34" charset="0"/>
              </a:rPr>
              <a:t>Work for pre-Release 17 contributions is being reduced.</a:t>
            </a:r>
          </a:p>
          <a:p>
            <a:pPr>
              <a:lnSpc>
                <a:spcPct val="80000"/>
              </a:lnSpc>
              <a:defRPr/>
            </a:pPr>
            <a:r>
              <a:rPr lang="en-GB" altLang="zh-CN" sz="1800" kern="1000" dirty="0">
                <a:ea typeface="MS PGothic" panose="020B0600070205080204" pitchFamily="34" charset="-128"/>
                <a:cs typeface="Arial" panose="020B0604020202020204" pitchFamily="34" charset="0"/>
              </a:rPr>
              <a:t>CT3-CT1 coordination required for EDGEAPP WI</a:t>
            </a:r>
          </a:p>
          <a:p>
            <a:pPr lvl="1">
              <a:lnSpc>
                <a:spcPct val="80000"/>
              </a:lnSpc>
              <a:defRPr/>
            </a:pPr>
            <a:r>
              <a:rPr lang="en-US" altLang="zh-CN" sz="1600" kern="1000" dirty="0">
                <a:ea typeface="MS PGothic" panose="020B0600070205080204" pitchFamily="34" charset="-128"/>
                <a:cs typeface="Arial" panose="020B0604020202020204" pitchFamily="34" charset="0"/>
              </a:rPr>
              <a:t>Application Context Relocation (ACR) and EAS Discovery APIs topics</a:t>
            </a:r>
            <a:r>
              <a:rPr lang="en-GB" altLang="zh-CN" sz="1600" kern="1000" dirty="0">
                <a:ea typeface="MS PGothic" panose="020B0600070205080204" pitchFamily="34" charset="-128"/>
                <a:cs typeface="Arial" panose="020B0604020202020204" pitchFamily="34" charset="0"/>
              </a:rPr>
              <a:t> that impact both groups.  </a:t>
            </a:r>
          </a:p>
          <a:p>
            <a:pPr>
              <a:lnSpc>
                <a:spcPct val="80000"/>
              </a:lnSpc>
              <a:defRPr/>
            </a:pPr>
            <a:r>
              <a:rPr lang="en-GB" altLang="zh-CN" sz="1800" kern="1000" dirty="0">
                <a:ea typeface="MS PGothic" panose="020B0600070205080204" pitchFamily="34" charset="-128"/>
                <a:cs typeface="Arial" panose="020B0604020202020204" pitchFamily="34" charset="0"/>
              </a:rPr>
              <a:t>CT3-CT4 coordination required for some topics</a:t>
            </a:r>
          </a:p>
          <a:p>
            <a:pPr lvl="1">
              <a:lnSpc>
                <a:spcPct val="80000"/>
              </a:lnSpc>
              <a:defRPr/>
            </a:pPr>
            <a:r>
              <a:rPr lang="en-GB" altLang="zh-CN" sz="1600" kern="1000" dirty="0">
                <a:ea typeface="MS PGothic" panose="020B0600070205080204" pitchFamily="34" charset="-128"/>
                <a:cs typeface="Arial" panose="020B0604020202020204" pitchFamily="34" charset="0"/>
              </a:rPr>
              <a:t>Functionality that affect both WGs, API design principles or work split for Work Items that impact both groups. </a:t>
            </a:r>
            <a:endParaRPr lang="en-GB" altLang="zh-CN" sz="1000" kern="1000" dirty="0">
              <a:ea typeface="MS PGothic" panose="020B0600070205080204" pitchFamily="34" charset="-128"/>
              <a:cs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r>
              <a:rPr lang="en-US" altLang="zh-CN" sz="1800" dirty="0"/>
              <a:t>E-meeting experience improves in each meeting </a:t>
            </a:r>
          </a:p>
          <a:p>
            <a:pPr lvl="1">
              <a:lnSpc>
                <a:spcPct val="80000"/>
              </a:lnSpc>
              <a:defRPr/>
            </a:pPr>
            <a:r>
              <a:rPr lang="en-US" altLang="zh-CN" sz="1600" dirty="0"/>
              <a:t>Still the process is quite time consuming and reaching agreements is more difficult than in F2F meetings.</a:t>
            </a:r>
          </a:p>
          <a:p>
            <a:pPr lvl="1">
              <a:lnSpc>
                <a:spcPct val="80000"/>
              </a:lnSpc>
              <a:defRPr/>
            </a:pPr>
            <a:endParaRPr lang="en-US" altLang="zh-CN" sz="1500" kern="1000" dirty="0">
              <a:ea typeface="MS PGothic" panose="020B0600070205080204" pitchFamily="34" charset="-128"/>
              <a:cs typeface="Arial" panose="020B0604020202020204" pitchFamily="34" charset="0"/>
            </a:endParaRPr>
          </a:p>
          <a:p>
            <a:pPr marL="0" indent="0">
              <a:buNone/>
              <a:defRPr/>
            </a:pPr>
            <a:endParaRPr lang="en-GB" altLang="es-ES" sz="2000" dirty="0">
              <a:ea typeface="宋体" panose="02010600030101010101" pitchFamily="2" charset="-122"/>
            </a:endParaRPr>
          </a:p>
          <a:p>
            <a:pPr lvl="1">
              <a:buFont typeface="Wingdings" panose="05000000000000000000" pitchFamily="2" charset="2"/>
              <a:buChar char="q"/>
              <a:defRPr/>
            </a:pPr>
            <a:endParaRPr lang="en-GB" altLang="es-ES" sz="1600" dirty="0">
              <a:ea typeface="宋体" panose="02010600030101010101" pitchFamily="2" charset="-122"/>
            </a:endParaRPr>
          </a:p>
          <a:p>
            <a:pPr marL="0" indent="0">
              <a:lnSpc>
                <a:spcPct val="80000"/>
              </a:lnSpc>
              <a:buFontTx/>
              <a:buNone/>
              <a:defRPr/>
            </a:pPr>
            <a:endParaRPr lang="en-US" altLang="zh-CN" sz="1600" dirty="0">
              <a:latin typeface="Arial" panose="020B0604020202020204" pitchFamily="34" charset="0"/>
              <a:ea typeface="MS PGothic" panose="020B0600070205080204" pitchFamily="34" charset="-128"/>
              <a:cs typeface="Arial" panose="020B0604020202020204" pitchFamily="34" charset="0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90974178"/>
      </p:ext>
    </p:extLst>
  </p:cSld>
  <p:clrMapOvr>
    <a:masterClrMapping/>
  </p:clrMapOvr>
  <p:transition>
    <p:wipe dir="r"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67710" y="500062"/>
            <a:ext cx="10515600" cy="1325563"/>
          </a:xfrm>
        </p:spPr>
        <p:txBody>
          <a:bodyPr/>
          <a:lstStyle/>
          <a:p>
            <a:r>
              <a:rPr lang="en-US" dirty="0"/>
              <a:t>For Action to CT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No identified action</a:t>
            </a:r>
          </a:p>
        </p:txBody>
      </p:sp>
    </p:spTree>
    <p:extLst>
      <p:ext uri="{BB962C8B-B14F-4D97-AF65-F5344CB8AC3E}">
        <p14:creationId xmlns:p14="http://schemas.microsoft.com/office/powerpoint/2010/main" val="3484087205"/>
      </p:ext>
    </p:extLst>
  </p:cSld>
  <p:clrMapOvr>
    <a:masterClrMapping/>
  </p:clrMapOvr>
  <p:transition>
    <p:wipe dir="r"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>
          <a:xfrm>
            <a:off x="640492" y="500062"/>
            <a:ext cx="10515600" cy="1325563"/>
          </a:xfrm>
        </p:spPr>
        <p:txBody>
          <a:bodyPr/>
          <a:lstStyle/>
          <a:p>
            <a:r>
              <a:rPr lang="en-GB" altLang="en-US" dirty="0"/>
              <a:t>Acknowledgement</a:t>
            </a:r>
          </a:p>
        </p:txBody>
      </p:sp>
      <p:sp>
        <p:nvSpPr>
          <p:cNvPr id="8195" name="Content Placeholder 2"/>
          <p:cNvSpPr>
            <a:spLocks noGrp="1"/>
          </p:cNvSpPr>
          <p:nvPr>
            <p:ph idx="1"/>
          </p:nvPr>
        </p:nvSpPr>
        <p:spPr>
          <a:xfrm>
            <a:off x="640492" y="1825625"/>
            <a:ext cx="10515600" cy="4351338"/>
          </a:xfrm>
        </p:spPr>
        <p:txBody>
          <a:bodyPr/>
          <a:lstStyle/>
          <a:p>
            <a:pPr>
              <a:defRPr/>
            </a:pPr>
            <a:r>
              <a:rPr lang="en-US" altLang="ja-JP" sz="2400" b="1" dirty="0">
                <a:ea typeface="MS PGothic" panose="020B0600070205080204" pitchFamily="34" charset="-128"/>
              </a:rPr>
              <a:t>The Chair wants to thank</a:t>
            </a:r>
            <a:endParaRPr lang="en-US" altLang="ja-JP" sz="2000" b="1" dirty="0">
              <a:ea typeface="MS PGothic" panose="020B0600070205080204" pitchFamily="34" charset="-128"/>
            </a:endParaRPr>
          </a:p>
          <a:p>
            <a:pPr lvl="1">
              <a:defRPr/>
            </a:pPr>
            <a:r>
              <a:rPr lang="nb-NO" altLang="zh-CN" sz="2000" dirty="0">
                <a:latin typeface="Arial" panose="020B0604020202020204" pitchFamily="34" charset="0"/>
              </a:rPr>
              <a:t>Vice Chairs, Naren and Susana for </a:t>
            </a:r>
            <a:r>
              <a:rPr lang="en-US" altLang="zh-CN" sz="2000" dirty="0">
                <a:latin typeface="Arial" panose="020B0604020202020204" pitchFamily="34" charset="0"/>
              </a:rPr>
              <a:t>their support </a:t>
            </a:r>
            <a:r>
              <a:rPr lang="nb-NO" altLang="zh-CN" sz="2000" dirty="0">
                <a:latin typeface="Arial" panose="020B0604020202020204" pitchFamily="34" charset="0"/>
              </a:rPr>
              <a:t>in the CT3 management.</a:t>
            </a:r>
          </a:p>
          <a:p>
            <a:pPr lvl="1">
              <a:defRPr/>
            </a:pPr>
            <a:r>
              <a:rPr lang="nb-NO" altLang="zh-CN" sz="2000" dirty="0">
                <a:latin typeface="Arial" panose="020B0604020202020204" pitchFamily="34" charset="0"/>
              </a:rPr>
              <a:t>MCC Dongwook </a:t>
            </a:r>
            <a:r>
              <a:rPr lang="en-US" altLang="zh-CN" sz="2000" dirty="0">
                <a:latin typeface="Arial" panose="020B0604020202020204" pitchFamily="34" charset="0"/>
              </a:rPr>
              <a:t>and </a:t>
            </a:r>
            <a:r>
              <a:rPr lang="nb-NO" altLang="zh-CN" sz="2000" dirty="0">
                <a:latin typeface="Arial" panose="020B0604020202020204" pitchFamily="34" charset="0"/>
              </a:rPr>
              <a:t>Achraf for </a:t>
            </a:r>
            <a:r>
              <a:rPr lang="en-US" altLang="zh-CN" sz="2000" dirty="0">
                <a:latin typeface="Arial" panose="020B0604020202020204" pitchFamily="34" charset="0"/>
              </a:rPr>
              <a:t>their</a:t>
            </a:r>
            <a:r>
              <a:rPr lang="nb-NO" altLang="zh-CN" sz="2000" dirty="0">
                <a:latin typeface="Arial" panose="020B0604020202020204" pitchFamily="34" charset="0"/>
              </a:rPr>
              <a:t> big effort and good work to support CT3 before, during and after the meeting.</a:t>
            </a:r>
          </a:p>
          <a:p>
            <a:pPr lvl="1">
              <a:defRPr/>
            </a:pPr>
            <a:r>
              <a:rPr lang="en-US" altLang="zh-CN" sz="2000" dirty="0">
                <a:latin typeface="Arial" panose="020B0604020202020204" pitchFamily="34" charset="0"/>
              </a:rPr>
              <a:t>ETSI support for IT facilities.</a:t>
            </a:r>
            <a:endParaRPr lang="nb-NO" altLang="zh-CN" sz="2000" dirty="0">
              <a:latin typeface="Arial" panose="020B0604020202020204" pitchFamily="34" charset="0"/>
            </a:endParaRPr>
          </a:p>
          <a:p>
            <a:pPr lvl="1">
              <a:defRPr/>
            </a:pPr>
            <a:r>
              <a:rPr lang="en-US" altLang="ja-JP" sz="2000" dirty="0">
                <a:latin typeface="Arial" panose="020B0604020202020204" pitchFamily="34" charset="0"/>
                <a:ea typeface="MS PGothic" panose="020B0600070205080204" pitchFamily="34" charset="-128"/>
              </a:rPr>
              <a:t>All CT3 delegates, and specially TS rapporteurs, for their hard work, professionalism and commitment for the success of this challenging meeting.</a:t>
            </a:r>
          </a:p>
          <a:p>
            <a:pPr lvl="1">
              <a:defRPr/>
            </a:pPr>
            <a:r>
              <a:rPr lang="en-US" altLang="ja-JP" sz="2000" dirty="0">
                <a:latin typeface="Arial" panose="020B0604020202020204" pitchFamily="34" charset="0"/>
                <a:ea typeface="MS PGothic" panose="020B0600070205080204" pitchFamily="34" charset="-128"/>
              </a:rPr>
              <a:t>CT WG Chairs, CT Chair and MCCs for helping with the good practices in the handling of e-meetings and coordination activities.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wipe dir="r"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14845" y="1459053"/>
            <a:ext cx="10515600" cy="1288835"/>
          </a:xfrm>
        </p:spPr>
        <p:txBody>
          <a:bodyPr/>
          <a:lstStyle/>
          <a:p>
            <a:r>
              <a:rPr lang="en-US" dirty="0"/>
              <a:t>Annex</a:t>
            </a:r>
          </a:p>
        </p:txBody>
      </p:sp>
    </p:spTree>
    <p:extLst>
      <p:ext uri="{BB962C8B-B14F-4D97-AF65-F5344CB8AC3E}">
        <p14:creationId xmlns:p14="http://schemas.microsoft.com/office/powerpoint/2010/main" val="1787674123"/>
      </p:ext>
    </p:extLst>
  </p:cSld>
  <p:clrMapOvr>
    <a:masterClrMapping/>
  </p:clrMapOvr>
  <p:transition>
    <p:wipe dir="r"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leau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93748393"/>
              </p:ext>
            </p:extLst>
          </p:nvPr>
        </p:nvGraphicFramePr>
        <p:xfrm>
          <a:off x="263611" y="1853514"/>
          <a:ext cx="11117898" cy="2609057"/>
        </p:xfrm>
        <a:graphic>
          <a:graphicData uri="http://schemas.openxmlformats.org/drawingml/2006/table">
            <a:tbl>
              <a:tblPr firstRow="1" firstCol="1" bandRow="1"/>
              <a:tblGrid>
                <a:gridCol w="112600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97501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1325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683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23679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84637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r>
                        <a:rPr lang="fr-FR" sz="1400" b="1" baseline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Spec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CR#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chemeClr val="bg1"/>
                          </a:solidFill>
                          <a:effectLst/>
                          <a:latin typeface="Arial"/>
                          <a:ea typeface="Times New Roman"/>
                        </a:rPr>
                        <a:t>Dependency</a:t>
                      </a:r>
                      <a:endParaRPr lang="fr-FR" sz="1400" b="1" dirty="0">
                        <a:solidFill>
                          <a:schemeClr val="bg1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90679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C3-223789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Support AF specific UE ID retrieval procedures in </a:t>
                      </a:r>
                      <a:r>
                        <a:rPr lang="en-US" altLang="zh-CN" sz="12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MonitoringEvent</a:t>
                      </a: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 API</a:t>
                      </a:r>
                      <a:endParaRPr lang="es-E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ES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29.522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de-DE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0527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23.502 CR#3427, </a:t>
                      </a:r>
                    </a:p>
                    <a:p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23.558 CR#0091 </a:t>
                      </a:r>
                      <a:endParaRPr lang="zh-CN" altLang="zh-CN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0643746"/>
                  </a:ext>
                </a:extLst>
              </a:tr>
              <a:tr h="475302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C3-223790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Support AF specific UE ID retrieval procedures in </a:t>
                      </a:r>
                      <a:r>
                        <a:rPr lang="en-US" altLang="zh-CN" sz="12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NpConfiguration</a:t>
                      </a: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 API</a:t>
                      </a:r>
                      <a:endParaRPr lang="es-E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ES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29.522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de-DE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0529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23.502 CR#3427, </a:t>
                      </a:r>
                    </a:p>
                    <a:p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23.558 CR#0091 </a:t>
                      </a:r>
                      <a:endParaRPr lang="zh-CN" altLang="zh-CN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de-DE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10189087"/>
                  </a:ext>
                </a:extLst>
              </a:tr>
              <a:tr h="428367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C3-223791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Support AF specific UE ID retrieval procedures in </a:t>
                      </a:r>
                      <a:r>
                        <a:rPr lang="en-US" altLang="zh-CN" sz="12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CpProvisioning</a:t>
                      </a: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 API</a:t>
                      </a:r>
                      <a:endParaRPr lang="es-E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ES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29.522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de-DE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0528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23.502 CR#3427, </a:t>
                      </a:r>
                    </a:p>
                    <a:p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23.558 CR#0091 </a:t>
                      </a:r>
                      <a:endParaRPr lang="zh-CN" altLang="zh-CN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82054710"/>
                  </a:ext>
                </a:extLst>
              </a:tr>
              <a:tr h="428367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C3-223743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Defining FQDN information for EAS deployment</a:t>
                      </a:r>
                      <a:endParaRPr lang="es-E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ES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29.522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de-DE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0613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29.571 CR#0362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39141424"/>
                  </a:ext>
                </a:extLst>
              </a:tr>
              <a:tr h="428367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C3-223742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Defining FQDN information for EAS deployment</a:t>
                      </a:r>
                      <a:endParaRPr lang="es-E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ES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29.591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de-DE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0080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29.571 CR#0362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65415652"/>
                  </a:ext>
                </a:extLst>
              </a:tr>
            </a:tbl>
          </a:graphicData>
        </a:graphic>
      </p:graphicFrame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63611" y="445573"/>
            <a:ext cx="10515600" cy="1325563"/>
          </a:xfrm>
        </p:spPr>
        <p:txBody>
          <a:bodyPr/>
          <a:lstStyle/>
          <a:p>
            <a:r>
              <a:rPr lang="en-US" dirty="0"/>
              <a:t>CRs for conditional approval </a:t>
            </a:r>
          </a:p>
        </p:txBody>
      </p:sp>
    </p:spTree>
    <p:extLst>
      <p:ext uri="{BB962C8B-B14F-4D97-AF65-F5344CB8AC3E}">
        <p14:creationId xmlns:p14="http://schemas.microsoft.com/office/powerpoint/2010/main" val="664332505"/>
      </p:ext>
    </p:extLst>
  </p:cSld>
  <p:clrMapOvr>
    <a:masterClrMapping/>
  </p:clrMapOvr>
  <p:transition>
    <p:wipe dir="r"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8" descr="webpag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H="1" flipV="1">
            <a:off x="3598286" y="2965595"/>
            <a:ext cx="4291012" cy="3421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11"/>
          <p:cNvSpPr>
            <a:spLocks noChangeArrowheads="1"/>
          </p:cNvSpPr>
          <p:nvPr/>
        </p:nvSpPr>
        <p:spPr bwMode="auto">
          <a:xfrm>
            <a:off x="4360285" y="1881981"/>
            <a:ext cx="3882194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fi-FI" altLang="en-US" b="1" dirty="0">
                <a:latin typeface="Arial" pitchFamily="34" charset="0"/>
                <a:cs typeface="Arial" pitchFamily="34" charset="0"/>
              </a:rPr>
              <a:t>Yali Yan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fi-FI" altLang="en-US" sz="1400" dirty="0">
                <a:latin typeface="Arial" pitchFamily="34" charset="0"/>
                <a:cs typeface="Arial" pitchFamily="34" charset="0"/>
              </a:rPr>
              <a:t>3GPP CT WG3 Chair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fi-FI" altLang="en-US" sz="1400" dirty="0">
                <a:solidFill>
                  <a:srgbClr val="7F7F7F"/>
                </a:solidFill>
                <a:latin typeface="Arial" pitchFamily="34" charset="0"/>
                <a:cs typeface="Arial" pitchFamily="34" charset="0"/>
              </a:rPr>
              <a:t>yanyali@huawei.com</a:t>
            </a:r>
            <a:endParaRPr lang="en-US" altLang="en-US" sz="1400" dirty="0">
              <a:solidFill>
                <a:srgbClr val="7F7F7F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itre 6"/>
          <p:cNvSpPr>
            <a:spLocks noGrp="1"/>
          </p:cNvSpPr>
          <p:nvPr>
            <p:ph type="title"/>
          </p:nvPr>
        </p:nvSpPr>
        <p:spPr>
          <a:xfrm>
            <a:off x="485991" y="517015"/>
            <a:ext cx="10515600" cy="1325563"/>
          </a:xfrm>
        </p:spPr>
        <p:txBody>
          <a:bodyPr/>
          <a:lstStyle/>
          <a:p>
            <a:r>
              <a:rPr lang="en-US" dirty="0"/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1061725507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02265" y="407081"/>
            <a:ext cx="10515600" cy="1325563"/>
          </a:xfrm>
        </p:spPr>
        <p:txBody>
          <a:bodyPr/>
          <a:lstStyle/>
          <a:p>
            <a:r>
              <a:rPr lang="en-US" dirty="0"/>
              <a:t>TSG WG CT3 Statistics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02265" y="1825625"/>
            <a:ext cx="5166513" cy="4351338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CT3#121-e:</a:t>
            </a:r>
          </a:p>
          <a:p>
            <a:r>
              <a:rPr lang="en-US" dirty="0"/>
              <a:t>Number of handled documents</a:t>
            </a:r>
          </a:p>
          <a:p>
            <a:pPr lvl="1"/>
            <a:r>
              <a:rPr lang="en-US" dirty="0"/>
              <a:t>599 documents allocated</a:t>
            </a:r>
          </a:p>
          <a:p>
            <a:r>
              <a:rPr lang="en-US" dirty="0"/>
              <a:t>Agreed CRs </a:t>
            </a:r>
          </a:p>
          <a:p>
            <a:pPr lvl="1"/>
            <a:r>
              <a:rPr lang="en-US" dirty="0"/>
              <a:t>Cat B/C/F : 65/0/155</a:t>
            </a:r>
          </a:p>
          <a:p>
            <a:r>
              <a:rPr lang="en-US" dirty="0"/>
              <a:t>Agreed </a:t>
            </a:r>
            <a:r>
              <a:rPr lang="en-US" dirty="0" err="1"/>
              <a:t>pCRs</a:t>
            </a:r>
            <a:endParaRPr lang="en-US" dirty="0"/>
          </a:p>
          <a:p>
            <a:pPr lvl="1"/>
            <a:r>
              <a:rPr lang="en-US" dirty="0"/>
              <a:t>45</a:t>
            </a:r>
          </a:p>
          <a:p>
            <a:r>
              <a:rPr lang="en-US" dirty="0"/>
              <a:t>Attendances</a:t>
            </a:r>
          </a:p>
          <a:p>
            <a:pPr lvl="1"/>
            <a:r>
              <a:rPr lang="en-US" altLang="fr-FR" dirty="0"/>
              <a:t>166 registered/ 146 attendants</a:t>
            </a:r>
          </a:p>
          <a:p>
            <a:pPr marL="914400" lvl="2" indent="0">
              <a:buNone/>
            </a:pPr>
            <a:endParaRPr lang="en-US" altLang="fr-FR" dirty="0"/>
          </a:p>
        </p:txBody>
      </p:sp>
      <p:sp>
        <p:nvSpPr>
          <p:cNvPr id="4" name="Espace réservé du contenu 2"/>
          <p:cNvSpPr txBox="1">
            <a:spLocks/>
          </p:cNvSpPr>
          <p:nvPr/>
        </p:nvSpPr>
        <p:spPr bwMode="auto">
          <a:xfrm>
            <a:off x="6098730" y="1825625"/>
            <a:ext cx="5166513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Tx/>
              <a:buNone/>
            </a:pPr>
            <a:r>
              <a:rPr lang="en-US" dirty="0"/>
              <a:t>CT3#122-e:</a:t>
            </a:r>
          </a:p>
          <a:p>
            <a:r>
              <a:rPr lang="en-US" dirty="0"/>
              <a:t>Number of handled documents</a:t>
            </a:r>
          </a:p>
          <a:p>
            <a:pPr lvl="1"/>
            <a:r>
              <a:rPr lang="en-US" dirty="0"/>
              <a:t>802 documents allocated</a:t>
            </a:r>
          </a:p>
          <a:p>
            <a:r>
              <a:rPr lang="en-US" dirty="0"/>
              <a:t>Agreed CRs </a:t>
            </a:r>
          </a:p>
          <a:p>
            <a:pPr lvl="1"/>
            <a:r>
              <a:rPr lang="en-US" dirty="0"/>
              <a:t>Cat B/C/F/A : 84/0/210/33</a:t>
            </a:r>
          </a:p>
          <a:p>
            <a:r>
              <a:rPr lang="en-US" dirty="0"/>
              <a:t>Agreed </a:t>
            </a:r>
            <a:r>
              <a:rPr lang="en-US" dirty="0" err="1"/>
              <a:t>pCRs</a:t>
            </a:r>
            <a:endParaRPr lang="en-US" dirty="0"/>
          </a:p>
          <a:p>
            <a:pPr lvl="1"/>
            <a:r>
              <a:rPr lang="en-US" dirty="0"/>
              <a:t>84</a:t>
            </a:r>
          </a:p>
          <a:p>
            <a:r>
              <a:rPr lang="en-US" dirty="0"/>
              <a:t>Attendances</a:t>
            </a:r>
          </a:p>
          <a:p>
            <a:pPr lvl="1"/>
            <a:r>
              <a:rPr lang="en-US" altLang="fr-FR" dirty="0"/>
              <a:t>176 registered/ 160 attendants</a:t>
            </a:r>
          </a:p>
          <a:p>
            <a:pPr marL="914400" lvl="2" indent="0">
              <a:buFont typeface="Arial" pitchFamily="34" charset="0"/>
              <a:buNone/>
            </a:pPr>
            <a:endParaRPr lang="en-US" altLang="fr-FR" dirty="0"/>
          </a:p>
        </p:txBody>
      </p:sp>
    </p:spTree>
    <p:extLst>
      <p:ext uri="{BB962C8B-B14F-4D97-AF65-F5344CB8AC3E}">
        <p14:creationId xmlns:p14="http://schemas.microsoft.com/office/powerpoint/2010/main" val="1573307958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/>
          <p:cNvSpPr>
            <a:spLocks noGrp="1"/>
          </p:cNvSpPr>
          <p:nvPr>
            <p:ph type="title"/>
          </p:nvPr>
        </p:nvSpPr>
        <p:spPr>
          <a:xfrm>
            <a:off x="205176" y="348650"/>
            <a:ext cx="10515600" cy="1325563"/>
          </a:xfrm>
        </p:spPr>
        <p:txBody>
          <a:bodyPr/>
          <a:lstStyle/>
          <a:p>
            <a:r>
              <a:rPr lang="en-US" altLang="fr-FR" sz="3600" dirty="0"/>
              <a:t>New/Revised agreed  Study/Work Items led by CT3</a:t>
            </a:r>
          </a:p>
        </p:txBody>
      </p:sp>
      <p:graphicFrame>
        <p:nvGraphicFramePr>
          <p:cNvPr id="4" name="Tableau 3">
            <a:extLst>
              <a:ext uri="{FF2B5EF4-FFF2-40B4-BE49-F238E27FC236}">
                <a16:creationId xmlns:a16="http://schemas.microsoft.com/office/drawing/2014/main" id="{89995A97-A301-4353-AC44-D056417F490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44835392"/>
              </p:ext>
            </p:extLst>
          </p:nvPr>
        </p:nvGraphicFramePr>
        <p:xfrm>
          <a:off x="328743" y="1789403"/>
          <a:ext cx="10976565" cy="2755796"/>
        </p:xfrm>
        <a:graphic>
          <a:graphicData uri="http://schemas.openxmlformats.org/drawingml/2006/table">
            <a:tbl>
              <a:tblPr firstRow="1" firstCol="1" bandRow="1"/>
              <a:tblGrid>
                <a:gridCol w="109365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0181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2843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63665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16000">
                  <a:extLst>
                    <a:ext uri="{9D8B030D-6E8A-4147-A177-3AD203B41FA5}">
                      <a16:colId xmlns:a16="http://schemas.microsoft.com/office/drawing/2014/main" val="2714402546"/>
                    </a:ext>
                  </a:extLst>
                </a:gridCol>
              </a:tblGrid>
              <a:tr h="2800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Objectives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kern="120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  <a:cs typeface="+mn-cs"/>
                        </a:rPr>
                        <a:t>Release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55477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4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CP-221104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US" altLang="zh-CN" sz="14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New WID on CT aspects of 5GMS AF Event Exposure</a:t>
                      </a:r>
                      <a:endParaRPr lang="fr-FR" sz="14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4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Qualcomm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/>
                      <a:r>
                        <a:rPr lang="en-GB" altLang="zh-CN" sz="14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The objective of this work item is to implement stage-3 for the stage-2 impacts of EVEX work on NEF and AF APIs.</a:t>
                      </a:r>
                      <a:endParaRPr lang="es-ES" sz="14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Rel-17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62809107"/>
                  </a:ext>
                </a:extLst>
              </a:tr>
              <a:tr h="897026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altLang="zh-CN" sz="14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CP-221106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US" altLang="zh-CN" sz="14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Revised WID on CT aspects for enabling Edge Applications</a:t>
                      </a:r>
                      <a:endParaRPr lang="en-GB" sz="14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4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Samsung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4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The objective is to define the protocol aspects and related APIs for enabling edge applications. </a:t>
                      </a:r>
                    </a:p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4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Revised to update the completion date and add more CT3 and CT4 impacts, e.g. support user consent procedures.</a:t>
                      </a:r>
                      <a:endParaRPr lang="es-ES" sz="14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Rel-17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50715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altLang="zh-CN" sz="14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CP-221105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US" altLang="zh-CN" sz="14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New WID on Rel-18 Enhancements of 3GPP Northbound Interfaces and Application Layer APIs</a:t>
                      </a:r>
                      <a:endParaRPr lang="fr-FR" sz="14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4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Huawei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/>
                      <a:r>
                        <a:rPr lang="en-GB" altLang="zh-CN" sz="14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The objective of this work item is to specify the technical </a:t>
                      </a:r>
                      <a:r>
                        <a:rPr lang="en-US" altLang="zh-CN" sz="14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enhancements and necessary changes to the </a:t>
                      </a:r>
                      <a:r>
                        <a:rPr lang="en-GB" altLang="zh-CN" sz="14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3GPP Northbound and Application Layer interfaces and APIs in release 18</a:t>
                      </a:r>
                      <a:endParaRPr lang="en-US" altLang="zh-CN" sz="14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Rel-18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33682240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98119" y="465807"/>
            <a:ext cx="10515600" cy="1325563"/>
          </a:xfrm>
        </p:spPr>
        <p:txBody>
          <a:bodyPr/>
          <a:lstStyle/>
          <a:p>
            <a:r>
              <a:rPr lang="en-US" dirty="0"/>
              <a:t>Rel-17 Work Plan – CT3 Led                  (1/3) </a:t>
            </a:r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90472377"/>
              </p:ext>
            </p:extLst>
          </p:nvPr>
        </p:nvGraphicFramePr>
        <p:xfrm>
          <a:off x="198119" y="1763703"/>
          <a:ext cx="11194812" cy="3706221"/>
        </p:xfrm>
        <a:graphic>
          <a:graphicData uri="http://schemas.openxmlformats.org/drawingml/2006/table">
            <a:tbl>
              <a:tblPr firstRow="1" firstCol="1" bandRow="1"/>
              <a:tblGrid>
                <a:gridCol w="528004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24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2450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05028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7686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93911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410731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WI</a:t>
                      </a:r>
                      <a:r>
                        <a:rPr lang="fr-FR" sz="1400" b="1" baseline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Title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Acronym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%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End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WID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altLang="zh-CN" sz="1400" b="1" kern="120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  <a:cs typeface="+mn-cs"/>
                        </a:rPr>
                        <a:t>Release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13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baseline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Stage 3 of Multimedia Priority Service (MPS) Phase 2 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MPS2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altLang="zh-CN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100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2021-03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600" i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CP-201207</a:t>
                      </a:r>
                      <a:endParaRPr lang="fr-FR" sz="1600" i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kern="1200" baseline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11513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US" sz="1600" kern="1200" baseline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PFD management enhancement</a:t>
                      </a:r>
                      <a:endParaRPr lang="fr-FR" sz="1600" kern="1200" baseline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en-GB" sz="1600" kern="1200" baseline="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pfdManEnh</a:t>
                      </a:r>
                      <a:endParaRPr lang="fr-FR" sz="1600" kern="1200" baseline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100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2021-06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CP-210183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kern="1200" baseline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2979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baseline="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Authentication and key management for applications based on 3GPP credential in 5G </a:t>
                      </a:r>
                      <a:endParaRPr lang="fr-FR" sz="1600" kern="1200" baseline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kern="1200" baseline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AKMA-CT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altLang="zh-CN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100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2022-03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CP-203107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kern="1200" baseline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40394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600" kern="1200" baseline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CT </a:t>
                      </a:r>
                      <a:r>
                        <a:rPr lang="es-ES" sz="1600" kern="1200" baseline="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aspects</a:t>
                      </a:r>
                      <a:r>
                        <a:rPr lang="es-ES" sz="1600" kern="1200" baseline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s-ES" sz="1600" kern="1200" baseline="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on</a:t>
                      </a:r>
                      <a:r>
                        <a:rPr lang="es-ES" sz="1600" kern="1200" baseline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PAP/CHAP </a:t>
                      </a:r>
                      <a:r>
                        <a:rPr lang="es-ES" sz="1600" kern="1200" baseline="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protocols</a:t>
                      </a:r>
                      <a:r>
                        <a:rPr lang="es-ES" sz="1600" kern="1200" baseline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s-ES" sz="1600" kern="1200" baseline="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usage</a:t>
                      </a:r>
                      <a:r>
                        <a:rPr lang="es-ES" sz="1600" kern="1200" baseline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in 5GS  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kern="1200" baseline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PAP_CHAP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100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2021-03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CP-210251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kern="1200" baseline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99873609"/>
                  </a:ext>
                </a:extLst>
              </a:tr>
              <a:tr h="516531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s-ES" sz="1600" kern="1200" baseline="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CT </a:t>
                      </a:r>
                      <a:r>
                        <a:rPr lang="es-ES" sz="1600" kern="1200" baseline="0" dirty="0" err="1">
                          <a:solidFill>
                            <a:schemeClr val="tx1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aspects</a:t>
                      </a:r>
                      <a:r>
                        <a:rPr lang="es-ES" sz="1600" kern="1200" baseline="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 </a:t>
                      </a:r>
                      <a:r>
                        <a:rPr lang="es-ES" sz="1600" kern="1200" baseline="0" dirty="0" err="1">
                          <a:solidFill>
                            <a:schemeClr val="tx1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for</a:t>
                      </a:r>
                      <a:r>
                        <a:rPr lang="es-ES" sz="1600" kern="1200" baseline="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 </a:t>
                      </a:r>
                      <a:r>
                        <a:rPr lang="es-ES" sz="1600" kern="1200" baseline="0" dirty="0" err="1">
                          <a:solidFill>
                            <a:schemeClr val="tx1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Enabling</a:t>
                      </a:r>
                      <a:r>
                        <a:rPr lang="es-ES" sz="1600" kern="1200" baseline="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 Edge </a:t>
                      </a:r>
                      <a:r>
                        <a:rPr lang="es-ES" sz="1600" kern="1200" baseline="0" dirty="0" err="1">
                          <a:solidFill>
                            <a:schemeClr val="tx1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Applications</a:t>
                      </a:r>
                      <a:r>
                        <a:rPr lang="es-ES" sz="1600" kern="1200" baseline="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 </a:t>
                      </a:r>
                      <a:endParaRPr lang="fr-FR" sz="1600" kern="1200" baseline="0" dirty="0">
                        <a:solidFill>
                          <a:schemeClr val="tx1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kern="1200" baseline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EDGEAPP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kern="120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90</a:t>
                      </a:r>
                      <a:r>
                        <a:rPr lang="fr-FR" sz="1600" kern="1200" dirty="0">
                          <a:solidFill>
                            <a:srgbClr val="FF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-&gt;99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2022-06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altLang="zh-CN" sz="1600" kern="1200" dirty="0">
                          <a:solidFill>
                            <a:srgbClr val="FF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CP-221106</a:t>
                      </a:r>
                      <a:endParaRPr lang="fr-FR" altLang="zh-CN" sz="1600" kern="1200" dirty="0">
                        <a:solidFill>
                          <a:schemeClr val="tx1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kern="1200" baseline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0858383"/>
                  </a:ext>
                </a:extLst>
              </a:tr>
              <a:tr h="535872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CT aspects on Dynamically Changing AM Policies in the 5GC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en-GB" sz="1600" kern="1200" baseline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TEI17_DCAMP </a:t>
                      </a:r>
                      <a:endParaRPr lang="fr-FR" sz="1600" kern="1200" baseline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kern="120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100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kern="120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2022-03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600" kern="120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CP-213205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kern="1200" baseline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B71F9184-AE55-4C1C-98FA-6A2BD4581E5B}"/>
              </a:ext>
            </a:extLst>
          </p:cNvPr>
          <p:cNvSpPr txBox="1">
            <a:spLocks/>
          </p:cNvSpPr>
          <p:nvPr/>
        </p:nvSpPr>
        <p:spPr bwMode="auto">
          <a:xfrm>
            <a:off x="0" y="5552362"/>
            <a:ext cx="3338821" cy="9429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Legend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00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Green row 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 </a:t>
            </a:r>
            <a:r>
              <a:rPr lang="fi-FI" altLang="de-DE" sz="1000" dirty="0">
                <a:latin typeface="Arial" panose="020B0604020202020204" pitchFamily="34" charset="0"/>
              </a:rPr>
              <a:t>newly completed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highlight>
                  <a:srgbClr val="FF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Yellow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 no risk </a:t>
            </a:r>
            <a:r>
              <a:rPr lang="fi-FI" altLang="de-DE" sz="1000" dirty="0">
                <a:latin typeface="Arial" panose="020B0604020202020204" pitchFamily="34" charset="0"/>
              </a:rPr>
              <a:t>f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or completion on time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FF00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Red  row   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 at risk for completion on time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Black text   –  no update since the last plenary</a:t>
            </a:r>
          </a:p>
          <a:p>
            <a:pPr>
              <a:lnSpc>
                <a:spcPct val="90000"/>
              </a:lnSpc>
              <a:spcBef>
                <a:spcPct val="0"/>
              </a:spcBef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solidFill>
                  <a:srgbClr val="FF0000"/>
                </a:solidFill>
                <a:latin typeface="Arial" panose="020B0604020202020204" pitchFamily="34" charset="0"/>
              </a:rPr>
              <a:t>Red text   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 –  update </a:t>
            </a:r>
            <a:r>
              <a:rPr lang="fi-FI" altLang="de-DE" sz="1000" dirty="0">
                <a:latin typeface="Arial" panose="020B0604020202020204" pitchFamily="34" charset="0"/>
              </a:rPr>
              <a:t>since the last plenary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endParaRPr lang="fi-FI" altLang="de-DE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20541804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98119" y="465807"/>
            <a:ext cx="10515600" cy="1325563"/>
          </a:xfrm>
        </p:spPr>
        <p:txBody>
          <a:bodyPr/>
          <a:lstStyle/>
          <a:p>
            <a:r>
              <a:rPr lang="en-US" altLang="zh-CN" dirty="0"/>
              <a:t>Rel-17 Work Plan – CT3 Led                  (2/3) </a:t>
            </a:r>
            <a:endParaRPr lang="en-US" dirty="0"/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74165367"/>
              </p:ext>
            </p:extLst>
          </p:nvPr>
        </p:nvGraphicFramePr>
        <p:xfrm>
          <a:off x="198119" y="1791370"/>
          <a:ext cx="11194812" cy="3632359"/>
        </p:xfrm>
        <a:graphic>
          <a:graphicData uri="http://schemas.openxmlformats.org/drawingml/2006/table">
            <a:tbl>
              <a:tblPr firstRow="1" firstCol="1" bandRow="1"/>
              <a:tblGrid>
                <a:gridCol w="528004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24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2450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05028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7686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93911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429147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WI</a:t>
                      </a:r>
                      <a:r>
                        <a:rPr lang="fr-FR" sz="1400" b="1" baseline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Title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Acronym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%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End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WID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altLang="zh-CN" sz="1400" b="1" kern="120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  <a:cs typeface="+mn-cs"/>
                        </a:rPr>
                        <a:t>Release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11446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N7 Interfaces Enhancements to Support GERAN and UTRAN</a:t>
                      </a:r>
                      <a:endParaRPr lang="fr-FR" sz="1600" kern="1200" dirty="0">
                        <a:solidFill>
                          <a:schemeClr val="tx1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TEI17_NIESGU</a:t>
                      </a:r>
                      <a:endParaRPr lang="fr-FR" sz="1600" kern="1200" dirty="0">
                        <a:solidFill>
                          <a:schemeClr val="tx1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kern="120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100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kern="120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2021-09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600" kern="120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CP-211194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kern="1200" baseline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13066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CT aspects on Dynamic Management of Group-based Event Monitoring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TEI17_GEM</a:t>
                      </a:r>
                      <a:endParaRPr lang="fr-FR" sz="1600" kern="1200" dirty="0">
                        <a:solidFill>
                          <a:schemeClr val="tx1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altLang="zh-CN" sz="1600" kern="120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100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kern="120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2022-03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altLang="zh-CN" sz="1600" kern="120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CP-220059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kern="1200" baseline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50036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Enablers for Network Automation for 5G - phase 2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eNA_Ph2</a:t>
                      </a:r>
                      <a:endParaRPr lang="fr-FR" sz="1600" kern="1200" dirty="0">
                        <a:solidFill>
                          <a:schemeClr val="tx1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kern="120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96</a:t>
                      </a:r>
                      <a:r>
                        <a:rPr lang="fr-FR" sz="1600" kern="1200" dirty="0">
                          <a:solidFill>
                            <a:srgbClr val="FF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-&gt;100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kern="120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2022-03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altLang="zh-CN" sz="1600" kern="120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CP-213261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kern="1200" baseline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88584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Enhancements of 3GPP Northbound Interfaces and Application Layer APIs</a:t>
                      </a:r>
                      <a:endParaRPr lang="fr-FR" sz="1600" kern="1200" dirty="0">
                        <a:solidFill>
                          <a:schemeClr val="tx1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NBI17</a:t>
                      </a:r>
                      <a:endParaRPr lang="fr-FR" sz="1600" kern="1200" dirty="0">
                        <a:solidFill>
                          <a:schemeClr val="tx1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kern="120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100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kern="120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2022-03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altLang="zh-CN" sz="1600" kern="120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CP-220058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kern="1200" baseline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99873609"/>
                  </a:ext>
                </a:extLst>
              </a:tr>
              <a:tr h="562593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Enhancement of 5G PCC related services in Rel-17</a:t>
                      </a:r>
                      <a:endParaRPr lang="fr-FR" sz="1600" kern="1200" dirty="0">
                        <a:solidFill>
                          <a:schemeClr val="tx1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en5GPccSer17</a:t>
                      </a:r>
                      <a:endParaRPr lang="fr-FR" sz="1600" kern="1200" dirty="0">
                        <a:solidFill>
                          <a:schemeClr val="tx1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altLang="zh-CN" sz="1600" kern="120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100</a:t>
                      </a:r>
                    </a:p>
                    <a:p>
                      <a:pPr algn="ctr" hangingPunct="0">
                        <a:spcAft>
                          <a:spcPts val="1200"/>
                        </a:spcAft>
                      </a:pPr>
                      <a:endParaRPr lang="fr-FR" sz="1600" kern="1200" dirty="0">
                        <a:solidFill>
                          <a:schemeClr val="tx1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kern="120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2022-03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altLang="zh-CN" sz="1600" kern="120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CP-220060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kern="1200" baseline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0858383"/>
                  </a:ext>
                </a:extLst>
              </a:tr>
            </a:tbl>
          </a:graphicData>
        </a:graphic>
      </p:graphicFrame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B71F9184-AE55-4C1C-98FA-6A2BD4581E5B}"/>
              </a:ext>
            </a:extLst>
          </p:cNvPr>
          <p:cNvSpPr txBox="1">
            <a:spLocks/>
          </p:cNvSpPr>
          <p:nvPr/>
        </p:nvSpPr>
        <p:spPr bwMode="auto">
          <a:xfrm>
            <a:off x="69397" y="5469984"/>
            <a:ext cx="3338821" cy="9429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Legend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00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Green row 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 </a:t>
            </a:r>
            <a:r>
              <a:rPr lang="fi-FI" altLang="de-DE" sz="1000" dirty="0">
                <a:latin typeface="Arial" panose="020B0604020202020204" pitchFamily="34" charset="0"/>
              </a:rPr>
              <a:t>newly completed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highlight>
                  <a:srgbClr val="FF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Yellow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 no risk </a:t>
            </a:r>
            <a:r>
              <a:rPr lang="fi-FI" altLang="de-DE" sz="1000" dirty="0">
                <a:latin typeface="Arial" panose="020B0604020202020204" pitchFamily="34" charset="0"/>
              </a:rPr>
              <a:t>f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or completion on time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FF00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Red  row   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 at risk for completion on time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Black text   –  no update since the last plenary</a:t>
            </a:r>
          </a:p>
          <a:p>
            <a:pPr>
              <a:lnSpc>
                <a:spcPct val="90000"/>
              </a:lnSpc>
              <a:spcBef>
                <a:spcPct val="0"/>
              </a:spcBef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solidFill>
                  <a:srgbClr val="FF0000"/>
                </a:solidFill>
                <a:latin typeface="Arial" panose="020B0604020202020204" pitchFamily="34" charset="0"/>
              </a:rPr>
              <a:t>Red text   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 –  update </a:t>
            </a:r>
            <a:r>
              <a:rPr lang="fi-FI" altLang="de-DE" sz="1000" dirty="0">
                <a:latin typeface="Arial" panose="020B0604020202020204" pitchFamily="34" charset="0"/>
              </a:rPr>
              <a:t>since the last plenary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endParaRPr lang="fi-FI" altLang="de-DE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85578585"/>
      </p:ext>
    </p:extLst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98119" y="465807"/>
            <a:ext cx="10515600" cy="1325563"/>
          </a:xfrm>
        </p:spPr>
        <p:txBody>
          <a:bodyPr/>
          <a:lstStyle/>
          <a:p>
            <a:r>
              <a:rPr lang="en-US" altLang="zh-CN" dirty="0"/>
              <a:t>Rel-17 Work Plan – CT3 Led                  (3/3) </a:t>
            </a:r>
            <a:endParaRPr lang="en-US" dirty="0"/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72502598"/>
              </p:ext>
            </p:extLst>
          </p:nvPr>
        </p:nvGraphicFramePr>
        <p:xfrm>
          <a:off x="198119" y="1791370"/>
          <a:ext cx="11194812" cy="1040593"/>
        </p:xfrm>
        <a:graphic>
          <a:graphicData uri="http://schemas.openxmlformats.org/drawingml/2006/table">
            <a:tbl>
              <a:tblPr firstRow="1" firstCol="1" bandRow="1"/>
              <a:tblGrid>
                <a:gridCol w="528004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24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2450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05028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7686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93911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429147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WI</a:t>
                      </a:r>
                      <a:r>
                        <a:rPr lang="fr-FR" sz="1400" b="1" baseline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Title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Acronym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%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End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WID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altLang="zh-CN" sz="1400" b="1" kern="120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  <a:cs typeface="+mn-cs"/>
                        </a:rPr>
                        <a:t>Release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11446"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1200"/>
                        </a:spcAft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CT aspects of 5GMS AF Event Exposure</a:t>
                      </a:r>
                      <a:endParaRPr lang="zh-CN" altLang="en-US" sz="1600" kern="1200" dirty="0">
                        <a:solidFill>
                          <a:schemeClr val="tx1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Aft>
                          <a:spcPts val="1200"/>
                        </a:spcAft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EVEX</a:t>
                      </a:r>
                      <a:endParaRPr lang="zh-CN" altLang="en-US" sz="1600" kern="1200" dirty="0">
                        <a:solidFill>
                          <a:schemeClr val="tx1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kern="1200" dirty="0">
                          <a:solidFill>
                            <a:srgbClr val="FF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95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kern="1200" dirty="0">
                          <a:solidFill>
                            <a:srgbClr val="FF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2022-06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600" kern="1200" dirty="0">
                          <a:solidFill>
                            <a:srgbClr val="FF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CP-221104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kern="1200" baseline="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B71F9184-AE55-4C1C-98FA-6A2BD4581E5B}"/>
              </a:ext>
            </a:extLst>
          </p:cNvPr>
          <p:cNvSpPr txBox="1">
            <a:spLocks/>
          </p:cNvSpPr>
          <p:nvPr/>
        </p:nvSpPr>
        <p:spPr bwMode="auto">
          <a:xfrm>
            <a:off x="69397" y="5469984"/>
            <a:ext cx="3338821" cy="9429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Legend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00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Green row 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 </a:t>
            </a:r>
            <a:r>
              <a:rPr lang="fi-FI" altLang="de-DE" sz="1000" dirty="0">
                <a:latin typeface="Arial" panose="020B0604020202020204" pitchFamily="34" charset="0"/>
              </a:rPr>
              <a:t>newly completed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highlight>
                  <a:srgbClr val="FF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Yellow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 no risk </a:t>
            </a:r>
            <a:r>
              <a:rPr lang="fi-FI" altLang="de-DE" sz="1000" dirty="0">
                <a:latin typeface="Arial" panose="020B0604020202020204" pitchFamily="34" charset="0"/>
              </a:rPr>
              <a:t>f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or completion on time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FF00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Red  row   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 at risk for completion on time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Black text   –  no update since the last plenary</a:t>
            </a:r>
          </a:p>
          <a:p>
            <a:pPr>
              <a:lnSpc>
                <a:spcPct val="90000"/>
              </a:lnSpc>
              <a:spcBef>
                <a:spcPct val="0"/>
              </a:spcBef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solidFill>
                  <a:srgbClr val="FF0000"/>
                </a:solidFill>
                <a:latin typeface="Arial" panose="020B0604020202020204" pitchFamily="34" charset="0"/>
              </a:rPr>
              <a:t>Red text   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 –  update </a:t>
            </a:r>
            <a:r>
              <a:rPr lang="fi-FI" altLang="de-DE" sz="1000" dirty="0">
                <a:latin typeface="Arial" panose="020B0604020202020204" pitchFamily="34" charset="0"/>
              </a:rPr>
              <a:t>since the last plenary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endParaRPr lang="fi-FI" altLang="de-DE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66829694"/>
      </p:ext>
    </p:extLst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98119" y="465807"/>
            <a:ext cx="10515600" cy="1325563"/>
          </a:xfrm>
        </p:spPr>
        <p:txBody>
          <a:bodyPr/>
          <a:lstStyle/>
          <a:p>
            <a:r>
              <a:rPr lang="en-US" altLang="zh-CN" dirty="0"/>
              <a:t>Rel-17 Work Plan – Non-CT3 Led         (1/4) </a:t>
            </a:r>
            <a:endParaRPr lang="en-US" dirty="0"/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36774077"/>
              </p:ext>
            </p:extLst>
          </p:nvPr>
        </p:nvGraphicFramePr>
        <p:xfrm>
          <a:off x="198119" y="1791370"/>
          <a:ext cx="11194812" cy="3497064"/>
        </p:xfrm>
        <a:graphic>
          <a:graphicData uri="http://schemas.openxmlformats.org/drawingml/2006/table">
            <a:tbl>
              <a:tblPr firstRow="1" firstCol="1" bandRow="1"/>
              <a:tblGrid>
                <a:gridCol w="528004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8166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6683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05028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7686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93911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304842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WI</a:t>
                      </a:r>
                      <a:r>
                        <a:rPr lang="fr-FR" sz="1400" b="1" baseline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Title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Acronym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%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End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WID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altLang="zh-CN" sz="1400" b="1" kern="120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  <a:cs typeface="+mn-cs"/>
                        </a:rPr>
                        <a:t>Release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4488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Study on enhanced IMS to 5GC Integration Phase 2</a:t>
                      </a:r>
                      <a:endParaRPr lang="es-ES" sz="1600" i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FS_</a:t>
                      </a:r>
                      <a:r>
                        <a:rPr lang="fr-FR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eIMS5G2</a:t>
                      </a:r>
                      <a:endParaRPr lang="fr-FR" sz="1600" i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altLang="zh-CN" sz="1600" i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100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i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2021-03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600" i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CP-201358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kern="1200" baseline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79274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IMS Stage-3 IETF Protocol Alignment</a:t>
                      </a:r>
                      <a:endParaRPr lang="fr-FR" sz="1600" i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IMSProtoc17</a:t>
                      </a:r>
                      <a:endParaRPr lang="fr-FR" sz="1600" i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altLang="zh-CN" sz="1600" i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100</a:t>
                      </a:r>
                      <a:endParaRPr lang="fr-FR" sz="1600" i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i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2021-09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600" i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CP-201167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kern="1200" baseline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79274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Service Based Interface Protocol Improvements Release 17</a:t>
                      </a:r>
                      <a:endParaRPr lang="fr-FR" sz="1600" i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SBIProtoc17</a:t>
                      </a:r>
                      <a:endParaRPr lang="fr-FR" sz="1600" i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i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100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i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2021-09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600" i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CP-211088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kern="1200" baseline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24512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s-ES" sz="16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Reliable</a:t>
                      </a:r>
                      <a:r>
                        <a:rPr lang="es-ES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Data Service </a:t>
                      </a:r>
                      <a:r>
                        <a:rPr lang="es-ES" sz="16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Serialization</a:t>
                      </a:r>
                      <a:r>
                        <a:rPr lang="es-ES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s-ES" sz="16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Indication</a:t>
                      </a:r>
                      <a:endParaRPr lang="fr-FR" sz="16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i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RDSSI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i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100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i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2021-12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600" i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CP-203234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kern="1200" baseline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99873609"/>
                  </a:ext>
                </a:extLst>
              </a:tr>
              <a:tr h="448310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US" altLang="zh-CN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CT aspects on Same PCF Selection For AMF and SMF</a:t>
                      </a:r>
                      <a:endParaRPr lang="fr-FR" sz="16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Aft>
                          <a:spcPts val="1200"/>
                        </a:spcAft>
                      </a:pPr>
                      <a:r>
                        <a:rPr lang="en-US" altLang="zh-CN" sz="1600" i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TEI17_SPSFAS</a:t>
                      </a:r>
                      <a:endParaRPr lang="fr-FR" sz="1600" i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Aft>
                          <a:spcPts val="1200"/>
                        </a:spcAft>
                      </a:pPr>
                      <a:r>
                        <a:rPr lang="fr-FR" sz="1600" i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100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i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2021-09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1200"/>
                        </a:spcAft>
                      </a:pPr>
                      <a:r>
                        <a:rPr lang="fr-FR" sz="1600" i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CP-211184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kern="1200" baseline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0858383"/>
                  </a:ext>
                </a:extLst>
              </a:tr>
              <a:tr h="515967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CT aspects of Access Traffic Steering, Switch and Splitting support in the 5G system architecture; Phase 2</a:t>
                      </a:r>
                      <a:endParaRPr lang="fr-FR" sz="16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ATSSS_Ph2</a:t>
                      </a:r>
                      <a:endParaRPr lang="fr-FR" sz="16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Aft>
                          <a:spcPts val="1200"/>
                        </a:spcAft>
                      </a:pPr>
                      <a:r>
                        <a:rPr lang="fr-FR" altLang="zh-CN" sz="1600" i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100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2022-03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CP-210136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kern="1200" baseline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B71F9184-AE55-4C1C-98FA-6A2BD4581E5B}"/>
              </a:ext>
            </a:extLst>
          </p:cNvPr>
          <p:cNvSpPr txBox="1">
            <a:spLocks/>
          </p:cNvSpPr>
          <p:nvPr/>
        </p:nvSpPr>
        <p:spPr bwMode="auto">
          <a:xfrm>
            <a:off x="69397" y="5469984"/>
            <a:ext cx="3338821" cy="9429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Legend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00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Green row 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 </a:t>
            </a:r>
            <a:r>
              <a:rPr lang="fi-FI" altLang="de-DE" sz="1000" dirty="0">
                <a:latin typeface="Arial" panose="020B0604020202020204" pitchFamily="34" charset="0"/>
              </a:rPr>
              <a:t>newly completed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highlight>
                  <a:srgbClr val="FF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Yellow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 no risk </a:t>
            </a:r>
            <a:r>
              <a:rPr lang="fi-FI" altLang="de-DE" sz="1000" dirty="0">
                <a:latin typeface="Arial" panose="020B0604020202020204" pitchFamily="34" charset="0"/>
              </a:rPr>
              <a:t>f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or completion on time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FF00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Red  row   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 at risk for completion on time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Black text   –  no update since the last plenary</a:t>
            </a:r>
          </a:p>
          <a:p>
            <a:pPr>
              <a:lnSpc>
                <a:spcPct val="90000"/>
              </a:lnSpc>
              <a:spcBef>
                <a:spcPct val="0"/>
              </a:spcBef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solidFill>
                  <a:srgbClr val="FF0000"/>
                </a:solidFill>
                <a:latin typeface="Arial" panose="020B0604020202020204" pitchFamily="34" charset="0"/>
              </a:rPr>
              <a:t>Red text   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 –  update </a:t>
            </a:r>
            <a:r>
              <a:rPr lang="fi-FI" altLang="de-DE" sz="1000" dirty="0">
                <a:latin typeface="Arial" panose="020B0604020202020204" pitchFamily="34" charset="0"/>
              </a:rPr>
              <a:t>since the last plenary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endParaRPr lang="fi-FI" altLang="de-DE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60518329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 Them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62023</TotalTime>
  <Words>3515</Words>
  <Application>Microsoft Office PowerPoint</Application>
  <PresentationFormat>宽屏</PresentationFormat>
  <Paragraphs>657</Paragraphs>
  <Slides>35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35</vt:i4>
      </vt:variant>
    </vt:vector>
  </HeadingPairs>
  <TitlesOfParts>
    <vt:vector size="46" baseType="lpstr">
      <vt:lpstr>Arial </vt:lpstr>
      <vt:lpstr>MS Mincho</vt:lpstr>
      <vt:lpstr>MS PGothic</vt:lpstr>
      <vt:lpstr>MS PGothic</vt:lpstr>
      <vt:lpstr>宋体</vt:lpstr>
      <vt:lpstr>Arial</vt:lpstr>
      <vt:lpstr>Calibri</vt:lpstr>
      <vt:lpstr>Calibri Light</vt:lpstr>
      <vt:lpstr>Times New Roman</vt:lpstr>
      <vt:lpstr>Wingdings</vt:lpstr>
      <vt:lpstr>Office Theme</vt:lpstr>
      <vt:lpstr>CT WG3 Status Report  to TSG CT#96</vt:lpstr>
      <vt:lpstr>TSG CT WG3 Officials</vt:lpstr>
      <vt:lpstr>Meeting Calendar</vt:lpstr>
      <vt:lpstr>TSG WG CT3 Statistics</vt:lpstr>
      <vt:lpstr>New/Revised agreed  Study/Work Items led by CT3</vt:lpstr>
      <vt:lpstr>Rel-17 Work Plan – CT3 Led                  (1/3) </vt:lpstr>
      <vt:lpstr>Rel-17 Work Plan – CT3 Led                  (2/3) </vt:lpstr>
      <vt:lpstr>Rel-17 Work Plan – CT3 Led                  (3/3) </vt:lpstr>
      <vt:lpstr>Rel-17 Work Plan – Non-CT3 Led         (1/4) </vt:lpstr>
      <vt:lpstr>Rel-17 Work Plan – Non-CT3 Led         (2/4) </vt:lpstr>
      <vt:lpstr>Rel-17 Work Plan – Non-CT3 Led         (3/4) </vt:lpstr>
      <vt:lpstr>Rel-17 Work Plan – Non-CT3 Led         (4/4) </vt:lpstr>
      <vt:lpstr>Rel-18 Work Plan – CT3 Led                  (1/1) </vt:lpstr>
      <vt:lpstr>Rel-18 Work Plan – Non-CT3 Led         (1/1) </vt:lpstr>
      <vt:lpstr>Exception sheet for work item</vt:lpstr>
      <vt:lpstr>TS/TR sent to CT Plenary</vt:lpstr>
      <vt:lpstr>Pre-Release 16 Status</vt:lpstr>
      <vt:lpstr>Release 16 Status</vt:lpstr>
      <vt:lpstr>Release 17 Status   -   General</vt:lpstr>
      <vt:lpstr>Release 17 Status   –   CT3-led WIs     (1/3)</vt:lpstr>
      <vt:lpstr>Release 17 Status   –   CT3-led WIs     (2/3)</vt:lpstr>
      <vt:lpstr>Release 17 Status   –   CT3-led WIs     (3/3)</vt:lpstr>
      <vt:lpstr>Release 17 Status  –  Non CT3-led WIs (1/5) </vt:lpstr>
      <vt:lpstr>Release 17 Status  –  Non CT3-led WIs (2/5) </vt:lpstr>
      <vt:lpstr>Release 17 Status  –  Non CT3-led WIs (3/5) </vt:lpstr>
      <vt:lpstr>Release 17 Status  –  Non CT3-led WIs (4/5) </vt:lpstr>
      <vt:lpstr>Release 17 Status  –  Non CT3-led WIs (5/5) </vt:lpstr>
      <vt:lpstr>Release 18 Status</vt:lpstr>
      <vt:lpstr>Backward Incompatible Changes</vt:lpstr>
      <vt:lpstr>For Information to CT </vt:lpstr>
      <vt:lpstr>For Action to CT</vt:lpstr>
      <vt:lpstr>Acknowledgement</vt:lpstr>
      <vt:lpstr>Annex</vt:lpstr>
      <vt:lpstr>CRs for conditional approval </vt:lpstr>
      <vt:lpstr>Thank You!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Huawei</cp:lastModifiedBy>
  <cp:revision>3370</cp:revision>
  <dcterms:created xsi:type="dcterms:W3CDTF">2010-02-05T13:52:04Z</dcterms:created>
  <dcterms:modified xsi:type="dcterms:W3CDTF">2022-05-30T01:30:57Z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UpdateProcess">
    <vt:lpwstr>End</vt:lpwstr>
  </property>
  <property fmtid="{D5CDD505-2E9C-101B-9397-08002B2CF9AE}" pid="3" name="_2015_ms_pID_725343">
    <vt:lpwstr>(3)sTaUHt9Z7HzQm94jPLfQMHAY0fgKtGEmGRUxticvmhwUEEfAUunAEJ2egNZ7IWnAHw6W9uxU
Gwqkhkxlq0exLPambPTiamsJQmCHjSnYRAKKOgnfXFLk6H6lumoEKL3RHJ53hBaNpMqFS3e3
lEZ+y9NSg33LSEfe4aG+s53xT/s/OL+HVgf+3/sKLu5pE9K+SlgquQK3nYkBmq+EoYJX8Rvo
T9fW92Z+OzCICUSmEe</vt:lpwstr>
  </property>
  <property fmtid="{D5CDD505-2E9C-101B-9397-08002B2CF9AE}" pid="4" name="_2015_ms_pID_7253431">
    <vt:lpwstr>Pv3ZjM4jrs+cS+P+H4Hjw9EqSCMtslsi5VqnlM9ue+8X1RYooMHpJN
7pHNCsDjCIdkwoR9/2jf3+XyM640HKKLUzji10ilLbItCkMLwA24KgiIGJHSNFwgB1S18kom
6ZQEBqTOonLeQKe8zE79psM1Isc32qLAfqUKWKkWLJfEOgL+kH7gvSisr2FBxgMN5E0Wwaxi
FiROG8HyRzbRZq6bTntjNcKPWmfGN6SR1KOA</vt:lpwstr>
  </property>
  <property fmtid="{D5CDD505-2E9C-101B-9397-08002B2CF9AE}" pid="5" name="_2015_ms_pID_7253432">
    <vt:lpwstr>mA==</vt:lpwstr>
  </property>
  <property fmtid="{D5CDD505-2E9C-101B-9397-08002B2CF9AE}" pid="6" name="_readonly">
    <vt:lpwstr/>
  </property>
  <property fmtid="{D5CDD505-2E9C-101B-9397-08002B2CF9AE}" pid="7" name="_change">
    <vt:lpwstr/>
  </property>
  <property fmtid="{D5CDD505-2E9C-101B-9397-08002B2CF9AE}" pid="8" name="_full-control">
    <vt:lpwstr/>
  </property>
  <property fmtid="{D5CDD505-2E9C-101B-9397-08002B2CF9AE}" pid="9" name="sflag">
    <vt:lpwstr>1645855648</vt:lpwstr>
  </property>
</Properties>
</file>