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3"/>
  </p:notesMasterIdLst>
  <p:handoutMasterIdLst>
    <p:handoutMasterId r:id="rId34"/>
  </p:handoutMasterIdLst>
  <p:sldIdLst>
    <p:sldId id="341" r:id="rId3"/>
    <p:sldId id="363" r:id="rId4"/>
    <p:sldId id="366" r:id="rId5"/>
    <p:sldId id="377" r:id="rId6"/>
    <p:sldId id="368" r:id="rId7"/>
    <p:sldId id="434" r:id="rId8"/>
    <p:sldId id="408" r:id="rId9"/>
    <p:sldId id="409" r:id="rId10"/>
    <p:sldId id="411" r:id="rId11"/>
    <p:sldId id="419" r:id="rId12"/>
    <p:sldId id="420" r:id="rId13"/>
    <p:sldId id="428" r:id="rId14"/>
    <p:sldId id="435" r:id="rId15"/>
    <p:sldId id="370" r:id="rId16"/>
    <p:sldId id="440" r:id="rId17"/>
    <p:sldId id="407" r:id="rId18"/>
    <p:sldId id="371" r:id="rId19"/>
    <p:sldId id="414" r:id="rId20"/>
    <p:sldId id="410" r:id="rId21"/>
    <p:sldId id="429" r:id="rId22"/>
    <p:sldId id="441" r:id="rId23"/>
    <p:sldId id="431" r:id="rId24"/>
    <p:sldId id="375" r:id="rId25"/>
    <p:sldId id="400" r:id="rId26"/>
    <p:sldId id="405" r:id="rId27"/>
    <p:sldId id="365" r:id="rId28"/>
    <p:sldId id="376" r:id="rId29"/>
    <p:sldId id="385" r:id="rId30"/>
    <p:sldId id="432" r:id="rId31"/>
    <p:sldId id="398" r:id="rId3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9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84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CRs!$D$3:$W$3</c:f>
              <c:strCache>
                <c:ptCount val="20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  <c:pt idx="18">
                  <c:v>April-e_2022</c:v>
                </c:pt>
                <c:pt idx="19">
                  <c:v>May-e_2022</c:v>
                </c:pt>
              </c:strCache>
            </c:strRef>
          </c:cat>
          <c:val>
            <c:numRef>
              <c:f>CRs!$D$4:$W$4</c:f>
              <c:numCache>
                <c:formatCode>General</c:formatCode>
                <c:ptCount val="20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  <c:pt idx="13">
                  <c:v>318</c:v>
                </c:pt>
                <c:pt idx="14">
                  <c:v>134</c:v>
                </c:pt>
                <c:pt idx="15">
                  <c:v>241</c:v>
                </c:pt>
                <c:pt idx="16">
                  <c:v>203</c:v>
                </c:pt>
                <c:pt idx="17">
                  <c:v>323</c:v>
                </c:pt>
                <c:pt idx="18">
                  <c:v>212</c:v>
                </c:pt>
                <c:pt idx="19">
                  <c:v>309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92-44B3-A29B-29641529E02A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CRs!$D$3:$W$3</c:f>
              <c:strCache>
                <c:ptCount val="20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  <c:pt idx="14">
                  <c:v>October-e_2021</c:v>
                </c:pt>
                <c:pt idx="15">
                  <c:v>November-e_2021</c:v>
                </c:pt>
                <c:pt idx="16">
                  <c:v>January-e_2022</c:v>
                </c:pt>
                <c:pt idx="17">
                  <c:v>February-e_2022</c:v>
                </c:pt>
                <c:pt idx="18">
                  <c:v>April-e_2022</c:v>
                </c:pt>
                <c:pt idx="19">
                  <c:v>May-e_2022</c:v>
                </c:pt>
              </c:strCache>
            </c:strRef>
          </c:cat>
          <c:val>
            <c:numRef>
              <c:f>CRs!$D$5:$W$5</c:f>
              <c:numCache>
                <c:formatCode>General</c:formatCode>
                <c:ptCount val="20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  <c:pt idx="13">
                  <c:v>60</c:v>
                </c:pt>
                <c:pt idx="14">
                  <c:v>61</c:v>
                </c:pt>
                <c:pt idx="15">
                  <c:v>56</c:v>
                </c:pt>
                <c:pt idx="16">
                  <c:v>73</c:v>
                </c:pt>
                <c:pt idx="17">
                  <c:v>66</c:v>
                </c:pt>
                <c:pt idx="18">
                  <c:v>25</c:v>
                </c:pt>
                <c:pt idx="19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92-44B3-A29B-29641529E0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CT#96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6–7 June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CP-221013</a:t>
            </a: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27.05.2022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168008"/>
              </p:ext>
            </p:extLst>
          </p:nvPr>
        </p:nvGraphicFramePr>
        <p:xfrm>
          <a:off x="784312" y="2126071"/>
          <a:ext cx="10188488" cy="290802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industrial IoT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IIoT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Enabling Multi-USIM devices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Non-Public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eNPN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Support of Unmanned Aerial Systems Connectivity, Identification, and Tracking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ID_UAS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Enhanced application layer support for V2X services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eV2XAPP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on support for Signed Attestation for Priority and Emergency Sessions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TEI17_SAPES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4432391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253103"/>
              </p:ext>
            </p:extLst>
          </p:nvPr>
        </p:nvGraphicFramePr>
        <p:xfrm>
          <a:off x="784312" y="2126071"/>
          <a:ext cx="10188488" cy="311349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5G_eLCS_ph2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CP-210075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eEDGE_5GC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CT1 Aspects of Application Layer Support for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Systems (UAS)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eV2XARC_Ph2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the architectural enhancements for 5G multicast-broadcast services 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MCOver5GS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3412543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017070"/>
              </p:ext>
            </p:extLst>
          </p:nvPr>
        </p:nvGraphicFramePr>
        <p:xfrm>
          <a:off x="784312" y="2126071"/>
          <a:ext cx="10188488" cy="290802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aspects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NBI17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CP-211197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aspects of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CT1 aspects of Support of different slices over different Non 3GPP access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TEI17_N3SLICE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CP-211089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System enhancement for redundant PDU session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TEI17_SE_RPS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CP-212099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CP-212166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IMS voice service support and network usability guarantee for UE’s E-UTRA capability disabled scenario in SA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ING_5GS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CP-212231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b="0" i="1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for enabling MSGin5G Service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5GMARCH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CP-212106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5678895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255303"/>
              </p:ext>
            </p:extLst>
          </p:nvPr>
        </p:nvGraphicFramePr>
        <p:xfrm>
          <a:off x="784312" y="2126071"/>
          <a:ext cx="10188488" cy="300421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NR_redcap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ARCH_NR_REDCAP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IoT NTN support for EPS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IOT_SAT_ARCH_EPS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CP-213074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Stage 3 CT1 for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eCryptPr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eCryptPr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063">
                <a:tc>
                  <a:txBody>
                    <a:bodyPr/>
                    <a:lstStyle/>
                    <a:p>
                      <a:pPr hangingPunct="0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Multi-device enhancements for device transfers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MuDTran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CP-213080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Optimization for HSS Group ID in an SBA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environment</a:t>
                      </a: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TEI17_IMSGID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CP-213082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modifying </a:t>
                      </a:r>
                      <a:r>
                        <a:rPr lang="en-GB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PASSporT</a:t>
                      </a: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signing</a:t>
                      </a:r>
                      <a:endParaRPr lang="de-DE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US" sz="1100" b="0" i="1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SPECTRE_Ph3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CP-220302</a:t>
                      </a:r>
                    </a:p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AKMA TLS protocol profiles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AKMA_TLS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CP-220307</a:t>
                      </a:r>
                    </a:p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06010531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395002"/>
              </p:ext>
            </p:extLst>
          </p:nvPr>
        </p:nvGraphicFramePr>
        <p:xfrm>
          <a:off x="838200" y="2056493"/>
          <a:ext cx="10411095" cy="2322165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CP-221192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24.558 Enabling Edge Applications;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CP-221191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24.538 v.2.0.0.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108257"/>
              </p:ext>
            </p:extLst>
          </p:nvPr>
        </p:nvGraphicFramePr>
        <p:xfrm>
          <a:off x="838200" y="2056493"/>
          <a:ext cx="8895193" cy="3936030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CP-221179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eSEAL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eSEAL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CP-221182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CT1 aspects for modifying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PASSporT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signing and verification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SPECTRE_Ph3 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CP-221181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5G_ProSe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</a:t>
                      </a:r>
                      <a:endParaRPr lang="de-DE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CP-221175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the CT1 part of 5MBS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5MBS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CP-221169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eMONASTERY2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eMONASTERY2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CP-221172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CT aspects of NB-IoT/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eMTC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Non-Terrestrial Networks in EPS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IoT_SAT_ARCH_EPS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8645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CP-221167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 Work Item Exception for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</a:t>
                      </a:r>
                      <a:endParaRPr lang="de-DE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900" u="non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</a:t>
                      </a:r>
                    </a:p>
                  </a:txBody>
                  <a:tcPr marL="66675" marR="66675" marT="38100" marB="28575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642969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CP-221177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Rel-17 Work Item Exception for EDGEAPP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EDGEAPP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CT1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792841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803703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42042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9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2281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</a:t>
            </a:r>
            <a:r>
              <a:rPr lang="en-US" dirty="0">
                <a:highlight>
                  <a:srgbClr val="FFFFFF"/>
                </a:highlight>
              </a:rPr>
              <a:t>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 6 CAT F CRs for Mission Critical work items agreed</a:t>
            </a:r>
          </a:p>
          <a:p>
            <a:r>
              <a:rPr lang="en-US" sz="2400" dirty="0"/>
              <a:t>Rel-15: 4 CAT F CRs agreed</a:t>
            </a:r>
          </a:p>
          <a:p>
            <a:pPr lvl="1"/>
            <a:r>
              <a:rPr lang="en-US" sz="2000" dirty="0"/>
              <a:t>3 for 5GS_Ph1 (SSC mode correction, AT command)</a:t>
            </a:r>
          </a:p>
          <a:p>
            <a:pPr lvl="1"/>
            <a:r>
              <a:rPr lang="en-US" sz="2000" dirty="0"/>
              <a:t>1 for Mission Critical work items agreed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9 CAT F CRs against Rel-16 agreed , fixing FASMO</a:t>
            </a:r>
            <a:endParaRPr lang="en-US" altLang="de-DE" sz="2400" dirty="0">
              <a:cs typeface="Arial" panose="020B0604020202020204" pitchFamily="34" charset="0"/>
            </a:endParaRPr>
          </a:p>
          <a:p>
            <a:r>
              <a:rPr lang="en-US" altLang="de-DE" sz="2400" dirty="0">
                <a:cs typeface="Arial" panose="020B0604020202020204" pitchFamily="34" charset="0"/>
              </a:rPr>
              <a:t> See next slide for info on non backward compatible CRs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</a:t>
            </a:r>
            <a:r>
              <a:rPr lang="en-US" dirty="0">
                <a:highlight>
                  <a:srgbClr val="FFFFFF"/>
                </a:highlight>
              </a:rPr>
              <a:t>Incompatible</a:t>
            </a:r>
            <a:r>
              <a:rPr lang="en-US" dirty="0"/>
              <a:t>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85401"/>
              </p:ext>
            </p:extLst>
          </p:nvPr>
        </p:nvGraphicFramePr>
        <p:xfrm>
          <a:off x="209550" y="2282825"/>
          <a:ext cx="11742738" cy="263464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C1-224245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Correcting NAS transport between 5G RG and W-AGF to accommodate latest BBF developments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24.502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420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n-US" sz="2400" dirty="0"/>
              <a:t>65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 1</a:t>
            </a:r>
            <a:r>
              <a:rPr lang="en-US" sz="2400" dirty="0"/>
              <a:t> new work items under CT1 lead was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 significant progress since previous meeting. Still, CT1 asks for exception for 8 work items exception needed for </a:t>
            </a:r>
          </a:p>
          <a:p>
            <a:pPr lvl="1"/>
            <a:r>
              <a:rPr lang="en-GB" sz="1600" dirty="0" err="1"/>
              <a:t>eNPN</a:t>
            </a:r>
            <a:r>
              <a:rPr lang="en-GB" sz="1600" dirty="0"/>
              <a:t>			99%	</a:t>
            </a:r>
          </a:p>
          <a:p>
            <a:pPr lvl="1"/>
            <a:r>
              <a:rPr lang="en-GB" sz="1600" dirty="0" err="1"/>
              <a:t>eMONASTERY</a:t>
            </a:r>
            <a:r>
              <a:rPr lang="en-GB" sz="1600" dirty="0"/>
              <a:t> 		98%</a:t>
            </a:r>
          </a:p>
          <a:p>
            <a:pPr lvl="1"/>
            <a:r>
              <a:rPr lang="en-GB" sz="1600" dirty="0" err="1"/>
              <a:t>IoT_SAT_ARCH_EPS</a:t>
            </a:r>
            <a:r>
              <a:rPr lang="en-GB" sz="1600" dirty="0"/>
              <a:t>		80%		</a:t>
            </a:r>
          </a:p>
          <a:p>
            <a:pPr lvl="1"/>
            <a:r>
              <a:rPr lang="en-GB" sz="1600" dirty="0"/>
              <a:t>5MBS			97%	</a:t>
            </a:r>
          </a:p>
          <a:p>
            <a:pPr lvl="1"/>
            <a:r>
              <a:rPr lang="en-GB" sz="1600" dirty="0"/>
              <a:t>EDGEAPP			99%	</a:t>
            </a:r>
          </a:p>
          <a:p>
            <a:pPr lvl="1"/>
            <a:r>
              <a:rPr lang="en-GB" sz="1600" dirty="0" err="1"/>
              <a:t>eSEAL</a:t>
            </a:r>
            <a:r>
              <a:rPr lang="en-GB" sz="1600" dirty="0"/>
              <a:t>			99%	</a:t>
            </a:r>
          </a:p>
          <a:p>
            <a:pPr lvl="1"/>
            <a:r>
              <a:rPr lang="en-GB" sz="1600" dirty="0"/>
              <a:t>5G_ProSe			96%			</a:t>
            </a:r>
          </a:p>
          <a:p>
            <a:pPr lvl="1"/>
            <a:r>
              <a:rPr lang="en-GB" sz="1600" dirty="0"/>
              <a:t>SPECTRE_Ph3			98%	</a:t>
            </a:r>
          </a:p>
          <a:p>
            <a:r>
              <a:rPr lang="en-GB" sz="2000" dirty="0"/>
              <a:t> Exceptions are needed due to dependencies on stage-2, late creation of work items and due to huge amount of work in stage-3.  All other work are at 100%</a:t>
            </a:r>
          </a:p>
          <a:p>
            <a:r>
              <a:rPr lang="es-ES" sz="2000" dirty="0"/>
              <a:t> </a:t>
            </a:r>
            <a:r>
              <a:rPr lang="es-ES" sz="2000" dirty="0" err="1"/>
              <a:t>Completion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</a:t>
            </a:r>
            <a:r>
              <a:rPr lang="es-ES" sz="2000" dirty="0" err="1"/>
              <a:t>remaining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expected</a:t>
            </a:r>
            <a:r>
              <a:rPr lang="es-ES" sz="2000" dirty="0"/>
              <a:t> in </a:t>
            </a:r>
            <a:r>
              <a:rPr lang="es-ES" sz="2000" dirty="0" err="1"/>
              <a:t>upcoming</a:t>
            </a:r>
            <a:r>
              <a:rPr lang="es-ES" sz="2000" dirty="0"/>
              <a:t> meeting. </a:t>
            </a:r>
            <a:r>
              <a:rPr lang="es-ES" sz="2000" dirty="0" err="1"/>
              <a:t>Although</a:t>
            </a:r>
            <a:r>
              <a:rPr lang="es-ES" sz="2000" dirty="0"/>
              <a:t> </a:t>
            </a:r>
            <a:r>
              <a:rPr lang="es-ES" sz="2000" dirty="0" err="1"/>
              <a:t>alignment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stage-2 and </a:t>
            </a:r>
            <a:r>
              <a:rPr lang="es-ES" sz="2000" dirty="0" err="1"/>
              <a:t>across</a:t>
            </a:r>
            <a:r>
              <a:rPr lang="es-ES" sz="2000" dirty="0"/>
              <a:t> stage-3 </a:t>
            </a:r>
            <a:r>
              <a:rPr lang="es-ES" sz="2000" dirty="0" err="1"/>
              <a:t>specs</a:t>
            </a:r>
            <a:r>
              <a:rPr lang="es-ES" sz="2000" dirty="0"/>
              <a:t> </a:t>
            </a:r>
            <a:r>
              <a:rPr lang="es-ES" sz="2000" dirty="0" err="1"/>
              <a:t>expected</a:t>
            </a:r>
            <a:r>
              <a:rPr lang="es-ES" sz="2000" dirty="0"/>
              <a:t>.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6914839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 4 new work items have been agreed for Rel-18</a:t>
            </a:r>
          </a:p>
          <a:p>
            <a:r>
              <a:rPr lang="en-GB" sz="2000" dirty="0"/>
              <a:t> No Rel-18 CRs have been agreed yet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Working Agreement</a:t>
            </a:r>
          </a:p>
          <a:p>
            <a:pPr lvl="1"/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CT1 Chair declared during CT1#136-e that the CR in C1-223442 on “Addition of lower bound IEs for #78, alt 2” was agreed as a working agreement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Work item 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5GSAT_ARCH-CT</a:t>
            </a:r>
          </a:p>
          <a:p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EDGEAPP</a:t>
            </a:r>
            <a:endParaRPr lang="de-DE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CT1 had joint session and joint email discussion with CT3 during the April meeting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CT1 had joint email discussion with CT during the May meeting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Conclusion was reached on unification of APIs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1800" dirty="0">
                <a:latin typeface="Calibri" panose="020F0502020204030204" pitchFamily="34" charset="0"/>
              </a:rPr>
              <a:t>Coordination with CT3 will continue in the August meeting </a:t>
            </a:r>
          </a:p>
          <a:p>
            <a:pPr lvl="1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de-DE" sz="2000" dirty="0"/>
              <a:t>n/a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Experience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a very busy meeting:</a:t>
            </a:r>
          </a:p>
          <a:p>
            <a:pPr lvl="1"/>
            <a:r>
              <a:rPr lang="en-GB" sz="2000" dirty="0"/>
              <a:t>CT1#135-e roughly 3250 emails</a:t>
            </a:r>
          </a:p>
          <a:p>
            <a:pPr lvl="1"/>
            <a:r>
              <a:rPr lang="en-GB" sz="2000" dirty="0"/>
              <a:t>CT1#136-e roughly 2600 emails</a:t>
            </a:r>
          </a:p>
          <a:p>
            <a:r>
              <a:rPr lang="en-GB" sz="2400" dirty="0"/>
              <a:t> Delegates experienced issues with the email server during the May meeting, emails were delayed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highlight>
                  <a:srgbClr val="FFFFFF"/>
                </a:highlight>
              </a:rPr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2496620"/>
            <a:ext cx="2600325" cy="366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 not show</a:t>
            </a:r>
            <a:r>
              <a:rPr lang="de-DE" sz="1600" dirty="0"/>
              <a:t>n, </a:t>
            </a:r>
            <a:r>
              <a:rPr lang="en-GB" sz="1600" dirty="0"/>
              <a:t>February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/ October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 err="1"/>
              <a:t>January</a:t>
            </a:r>
            <a:r>
              <a:rPr lang="de-DE" sz="1600" dirty="0"/>
              <a:t> 2022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7476043"/>
              </p:ext>
            </p:extLst>
          </p:nvPr>
        </p:nvGraphicFramePr>
        <p:xfrm>
          <a:off x="359596" y="2057399"/>
          <a:ext cx="8022404" cy="4004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996414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115365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3703642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CT1#135-e (electronic)</a:t>
            </a:r>
          </a:p>
          <a:p>
            <a:pPr lvl="1"/>
            <a:r>
              <a:rPr lang="en-US" dirty="0"/>
              <a:t>CT1#136-e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CT1#137-e</a:t>
            </a:r>
          </a:p>
          <a:p>
            <a:pPr lvl="2"/>
            <a:r>
              <a:rPr lang="en-US" altLang="fr-FR" dirty="0"/>
              <a:t>begin      August 18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lvl="2"/>
            <a:r>
              <a:rPr lang="en-US" altLang="fr-FR" dirty="0"/>
              <a:t>end         August 26</a:t>
            </a:r>
            <a:r>
              <a:rPr lang="en-US" altLang="fr-FR" baseline="30000" dirty="0"/>
              <a:t>th</a:t>
            </a:r>
            <a:r>
              <a:rPr lang="en-US" altLang="fr-FR" dirty="0"/>
              <a:t> 2022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CT1#135-e: 721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CT1#136-e: 1002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CT1#135-e:</a:t>
            </a:r>
            <a:r>
              <a:rPr lang="en-US" sz="1800" dirty="0">
                <a:highlight>
                  <a:srgbClr val="FFFFFF"/>
                </a:highlight>
              </a:rPr>
              <a:t> Cat B/C/F 212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CT1-136-e: Cat B/C/F 309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CT1#135-e: 25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CT1#136-e: 40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Attendances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CT1#135-e: 223  attended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CT1#136-e: 228 attended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CT1#135-e had reduced scope (only Rel-17, protocol enhancement work items and earlier releases not in scope)</a:t>
            </a:r>
          </a:p>
          <a:p>
            <a:pPr lvl="1"/>
            <a:r>
              <a:rPr lang="en-US" altLang="fr-FR" sz="2000" dirty="0"/>
              <a:t>CT1#136-e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19506"/>
              </p:ext>
            </p:extLst>
          </p:nvPr>
        </p:nvGraphicFramePr>
        <p:xfrm>
          <a:off x="209550" y="2282827"/>
          <a:ext cx="11341319" cy="4063742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5658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CP-221266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of RAN Slicing for NR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Develop the specifications according to RAN Slicing for NR requirements.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 </a:t>
                      </a:r>
                      <a:r>
                        <a:rPr lang="fr-FR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CP-221268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improvements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and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to 5GS NAS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 of sufficient significance to be normally covered by a work item. </a:t>
                      </a:r>
                      <a:b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Also includes impact on EPS NAS protocol related to interworking with 5GS, not of sufficient significance to be normally covered by a work item.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CP-221269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 Digital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Defined improvements and enhancements to EPS not of sufficient significance to be normally covered by a work item,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CP-221271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 for Supplementary Services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Peraton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Labs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stage 3 support for the MPS stage 1 supplementary services requirements as specified in 3GPP TS 22.153.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CP-221270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</a:t>
                      </a:r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Minor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and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procedural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for the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protocols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Mission Critical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Systems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988967"/>
              </p:ext>
            </p:extLst>
          </p:nvPr>
        </p:nvGraphicFramePr>
        <p:xfrm>
          <a:off x="209550" y="2282825"/>
          <a:ext cx="11341319" cy="3432163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CP-221265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Revised_WID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on NR Reduced Capability Devices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items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r>
                        <a:rPr lang="de-DE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CP-221267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CATT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</a:t>
                      </a: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item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507">
                <a:tc>
                  <a:txBody>
                    <a:bodyPr/>
                    <a:lstStyle/>
                    <a:p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endParaRPr lang="de-DE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1683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181541"/>
              </p:ext>
            </p:extLst>
          </p:nvPr>
        </p:nvGraphicFramePr>
        <p:xfrm>
          <a:off x="784312" y="2126071"/>
          <a:ext cx="10188488" cy="2917057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CP-202193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Stage-3 of </a:t>
                      </a:r>
                      <a:r>
                        <a:rPr lang="en-US" sz="1400" i="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i="0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64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 3 of </a:t>
                      </a:r>
                      <a:r>
                        <a:rPr lang="en-US" sz="1400" i="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eCPSOR_CON</a:t>
                      </a:r>
                      <a:endParaRPr lang="en-US" sz="1400" i="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CP-210148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653003"/>
              </p:ext>
            </p:extLst>
          </p:nvPr>
        </p:nvGraphicFramePr>
        <p:xfrm>
          <a:off x="784312" y="2126071"/>
          <a:ext cx="10188488" cy="2987584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5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  <a:p>
                      <a:pPr algn="ctr" fontAlgn="t"/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2030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r>
              <a:rPr lang="fi-FI" altLang="de-DE" sz="1000" dirty="0">
                <a:latin typeface="Arial" panose="020B0604020202020204" pitchFamily="34" charset="0"/>
              </a:rPr>
              <a:t> 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477853"/>
              </p:ext>
            </p:extLst>
          </p:nvPr>
        </p:nvGraphicFramePr>
        <p:xfrm>
          <a:off x="784312" y="2126071"/>
          <a:ext cx="10188488" cy="302042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Edge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i="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CP-210144</a:t>
                      </a:r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Access Traffic Steering, Switch and Splitting support in the 5G system architecture; Phase 2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ATSSS_Ph2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65196" y="514649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requires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exception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sheet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</a:t>
            </a:r>
            <a:r>
              <a:rPr lang="fi-FI" altLang="de-DE" sz="1000" dirty="0" err="1">
                <a:latin typeface="Arial" panose="020B0604020202020204" pitchFamily="34" charset="0"/>
              </a:rPr>
              <a:t>progress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since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the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last</a:t>
            </a:r>
            <a:r>
              <a:rPr lang="fi-FI" altLang="de-DE" sz="1000" dirty="0">
                <a:latin typeface="Arial" panose="020B0604020202020204" pitchFamily="34" charset="0"/>
              </a:rPr>
              <a:t> </a:t>
            </a:r>
            <a:r>
              <a:rPr lang="fi-FI" altLang="de-DE" sz="1000" dirty="0" err="1">
                <a:latin typeface="Arial" panose="020B0604020202020204" pitchFamily="34" charset="0"/>
              </a:rPr>
              <a:t>plenary</a:t>
            </a:r>
            <a:endParaRPr lang="fi-FI" altLang="de-DE" sz="10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2457</Words>
  <Application>Microsoft Office PowerPoint</Application>
  <PresentationFormat>Widescreen</PresentationFormat>
  <Paragraphs>619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Arial </vt:lpstr>
      <vt:lpstr>Calibri</vt:lpstr>
      <vt:lpstr>Calibri Light</vt:lpstr>
      <vt:lpstr>Symbol</vt:lpstr>
      <vt:lpstr>Times New Roman</vt:lpstr>
      <vt:lpstr>Office Theme</vt:lpstr>
      <vt:lpstr>Custom Design</vt:lpstr>
      <vt:lpstr>CT WG1 Status Report  to TSG CT#96</vt:lpstr>
      <vt:lpstr>TSG CT WG1 Officials</vt:lpstr>
      <vt:lpstr>Meeting Calendar</vt:lpstr>
      <vt:lpstr>TSG CT WG1 Statistics</vt:lpstr>
      <vt:lpstr>New agreed  Study/Work Items led by CT1</vt:lpstr>
      <vt:lpstr>Revised  Study/Work Items led by CT1</vt:lpstr>
      <vt:lpstr>Work Plan Rel-17</vt:lpstr>
      <vt:lpstr>Work Plan Rel-17</vt:lpstr>
      <vt:lpstr>Work Plan Rel-17</vt:lpstr>
      <vt:lpstr>Work Plan Rel-17</vt:lpstr>
      <vt:lpstr>Work Plan Rel-17</vt:lpstr>
      <vt:lpstr>Work Plan Rel-17</vt:lpstr>
      <vt:lpstr>Work Plan Rel-17</vt:lpstr>
      <vt:lpstr>TS/TR sent to CT plenary</vt:lpstr>
      <vt:lpstr>Work Item Exception Sheets </vt:lpstr>
      <vt:lpstr>Status of older releases</vt:lpstr>
      <vt:lpstr>Release 16 Status</vt:lpstr>
      <vt:lpstr>Backward Incompatible Changes</vt:lpstr>
      <vt:lpstr>Release 17 Status - Statistics</vt:lpstr>
      <vt:lpstr>Release 17 Status </vt:lpstr>
      <vt:lpstr>Release 18 Status </vt:lpstr>
      <vt:lpstr>For Information to CT</vt:lpstr>
      <vt:lpstr>For Action to CT</vt:lpstr>
      <vt:lpstr>Experience with e-meeting </vt:lpstr>
      <vt:lpstr>Some stats, agreed CRs/pCRs</vt:lpstr>
      <vt:lpstr>Acknowledgement</vt:lpstr>
      <vt:lpstr>Annex</vt:lpstr>
      <vt:lpstr>CRs for conditional approval (I) </vt:lpstr>
      <vt:lpstr>CRs for conditional approval (II)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 User</cp:lastModifiedBy>
  <cp:revision>1158</cp:revision>
  <dcterms:created xsi:type="dcterms:W3CDTF">2010-02-05T13:52:04Z</dcterms:created>
  <dcterms:modified xsi:type="dcterms:W3CDTF">2022-05-27T12:48:56Z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