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9"/>
  </p:notesMasterIdLst>
  <p:handoutMasterIdLst>
    <p:handoutMasterId r:id="rId20"/>
  </p:handoutMasterIdLst>
  <p:sldIdLst>
    <p:sldId id="341" r:id="rId2"/>
    <p:sldId id="471" r:id="rId3"/>
    <p:sldId id="462" r:id="rId4"/>
    <p:sldId id="463" r:id="rId5"/>
    <p:sldId id="484" r:id="rId6"/>
    <p:sldId id="468" r:id="rId7"/>
    <p:sldId id="464" r:id="rId8"/>
    <p:sldId id="465" r:id="rId9"/>
    <p:sldId id="476" r:id="rId10"/>
    <p:sldId id="466" r:id="rId11"/>
    <p:sldId id="467" r:id="rId12"/>
    <p:sldId id="469" r:id="rId13"/>
    <p:sldId id="485" r:id="rId14"/>
    <p:sldId id="472" r:id="rId15"/>
    <p:sldId id="487" r:id="rId16"/>
    <p:sldId id="486" r:id="rId17"/>
    <p:sldId id="477" r:id="rId1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853" autoAdjust="0"/>
    <p:restoredTop sz="99112" autoAdjust="0"/>
  </p:normalViewPr>
  <p:slideViewPr>
    <p:cSldViewPr snapToGrid="0">
      <p:cViewPr varScale="1">
        <p:scale>
          <a:sx n="111" d="100"/>
          <a:sy n="111" d="100"/>
        </p:scale>
        <p:origin x="60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‹N°›</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‹N°›</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a:latin typeface="Times New Roman" pitchFamily="18" charset="0"/>
            </a:endParaRPr>
          </a:p>
        </p:txBody>
      </p:sp>
    </p:spTree>
    <p:extLst>
      <p:ext uri="{BB962C8B-B14F-4D97-AF65-F5344CB8AC3E}">
        <p14:creationId xmlns:p14="http://schemas.microsoft.com/office/powerpoint/2010/main" val="11939576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‹N°›</a:t>
            </a:fld>
            <a:endParaRPr lang="en-GB" altLang="en-US" sz="1400">
              <a:latin typeface="Calibri" pitchFamily="34" charset="0"/>
            </a:endParaRPr>
          </a:p>
        </p:txBody>
      </p:sp>
      <p:sp>
        <p:nvSpPr>
          <p:cNvPr id="11" name="Text Box 14"/>
          <p:cNvSpPr txBox="1">
            <a:spLocks noChangeArrowheads="1"/>
          </p:cNvSpPr>
          <p:nvPr userDrawn="1"/>
        </p:nvSpPr>
        <p:spPr bwMode="auto">
          <a:xfrm>
            <a:off x="133349" y="36513"/>
            <a:ext cx="313114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CT#96</a:t>
            </a:r>
          </a:p>
          <a:p>
            <a:pPr eaLnBrk="1" hangingPunct="1">
              <a:defRPr/>
            </a:pPr>
            <a:r>
              <a:rPr lang="sv-SE" altLang="en-US" sz="1200" b="1" dirty="0">
                <a:latin typeface="Arial "/>
              </a:rPr>
              <a:t>Budapest, Hungary – 6</a:t>
            </a:r>
            <a:r>
              <a:rPr lang="sv-SE" altLang="en-US" sz="1200" b="1" baseline="30000" dirty="0">
                <a:latin typeface="Arial "/>
              </a:rPr>
              <a:t>th</a:t>
            </a:r>
            <a:r>
              <a:rPr lang="sv-SE" altLang="en-US" sz="1200" b="1" dirty="0">
                <a:latin typeface="Arial "/>
              </a:rPr>
              <a:t> – 7</a:t>
            </a:r>
            <a:r>
              <a:rPr lang="sv-SE" altLang="en-US" sz="1200" b="1" baseline="30000" dirty="0">
                <a:latin typeface="Arial "/>
              </a:rPr>
              <a:t>th</a:t>
            </a:r>
            <a:r>
              <a:rPr lang="sv-SE" altLang="en-US" sz="1200" b="1" dirty="0">
                <a:latin typeface="Arial "/>
              </a:rPr>
              <a:t> June  2022</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  CP-221002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hyperlink" Target="mailto:emmanuelle.wurffel@etsi.org"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0.jpeg"/><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jpg"/></Relationships>
</file>

<file path=ppt/slides/_rels/slide3.xml.rels><?xml version="1.0" encoding="UTF-8" standalone="yes"?>
<Relationships xmlns="http://schemas.openxmlformats.org/package/2006/relationships"><Relationship Id="rId2" Type="http://schemas.openxmlformats.org/officeDocument/2006/relationships/hyperlink" Target="mailto:3GPP_TSG_CT@list.etsi.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portal.3gpp.org/Home.aspx#/meeting?MtgId=39999"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hyperlink" Target="https://www.3gpp.org/ftp/tsg_ct/TSG_CT/TSGC_96_Budapest/Agenda" TargetMode="External"/><Relationship Id="rId7" Type="http://schemas.openxmlformats.org/officeDocument/2006/relationships/hyperlink" Target="https://www.3gpp.org/ftp/tsg_ct/TSG_CT/TSGC_96_Budapest/Templates" TargetMode="External"/><Relationship Id="rId2" Type="http://schemas.openxmlformats.org/officeDocument/2006/relationships/hyperlink" Target="https://www.3gpp.org/ftp/tsg_ct/TSG_CT/TSGC_96_Budapest" TargetMode="External"/><Relationship Id="rId1" Type="http://schemas.openxmlformats.org/officeDocument/2006/relationships/slideLayout" Target="../slideLayouts/slideLayout2.xml"/><Relationship Id="rId6" Type="http://schemas.openxmlformats.org/officeDocument/2006/relationships/hyperlink" Target="https://www.3gpp.org/ftp/tsg_ct/TSG_CT/TSGC_96_Budapest/Report" TargetMode="External"/><Relationship Id="rId5" Type="http://schemas.openxmlformats.org/officeDocument/2006/relationships/hyperlink" Target="https://www.3gpp.org/ftp/tsg_ct/TSG_CT/TSGC_96_Budapest/Inbox" TargetMode="External"/><Relationship Id="rId4" Type="http://schemas.openxmlformats.org/officeDocument/2006/relationships/hyperlink" Target="https://www.3gpp.org/ftp/tsg_ct/TSG_CT/TSGC_96_Budapest/Doc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mailto:Kimmo.Kymalainen@etsi.org"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www.3gpp.org/ftp/tsg_ct/TSG_CT/TSGC_96_Budapest/Inbox/Drafts/CP-221002_rev1.zi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p:txBody>
          <a:bodyPr/>
          <a:lstStyle/>
          <a:p>
            <a:r>
              <a:rPr lang="en-US" altLang="en-US" dirty="0"/>
              <a:t>CT#96 Guidance</a:t>
            </a:r>
            <a:endParaRPr lang="en-GB" altLang="en-US" dirty="0"/>
          </a:p>
        </p:txBody>
      </p:sp>
      <p:sp>
        <p:nvSpPr>
          <p:cNvPr id="3075" name="Text Placeholder 2"/>
          <p:cNvSpPr>
            <a:spLocks noGrp="1"/>
          </p:cNvSpPr>
          <p:nvPr>
            <p:ph type="subTitle" idx="1"/>
          </p:nvPr>
        </p:nvSpPr>
        <p:spPr/>
        <p:txBody>
          <a:bodyPr/>
          <a:lstStyle/>
          <a:p>
            <a:r>
              <a:rPr lang="en-GB" altLang="en-US" dirty="0"/>
              <a:t>Mr Lionel </a:t>
            </a:r>
            <a:r>
              <a:rPr lang="en-GB" altLang="en-US" dirty="0" err="1"/>
              <a:t>Morand</a:t>
            </a:r>
            <a:endParaRPr lang="en-GB" altLang="en-US" dirty="0"/>
          </a:p>
          <a:p>
            <a:r>
              <a:rPr lang="en-GB" altLang="en-US" dirty="0"/>
              <a:t>CT Chair, Orange</a:t>
            </a:r>
          </a:p>
          <a:p>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Deadlines (!)</a:t>
            </a:r>
          </a:p>
        </p:txBody>
      </p:sp>
      <p:sp>
        <p:nvSpPr>
          <p:cNvPr id="3" name="Espace réservé du contenu 2"/>
          <p:cNvSpPr>
            <a:spLocks noGrp="1"/>
          </p:cNvSpPr>
          <p:nvPr>
            <p:ph idx="1"/>
          </p:nvPr>
        </p:nvSpPr>
        <p:spPr/>
        <p:txBody>
          <a:bodyPr/>
          <a:lstStyle/>
          <a:p>
            <a:r>
              <a:rPr lang="fr-FR" sz="2400" dirty="0"/>
              <a:t> (1) Initial Agenda:		Tue	17.05.2022 13:00 UTC</a:t>
            </a:r>
          </a:p>
          <a:p>
            <a:r>
              <a:rPr lang="fr-FR" sz="2400" dirty="0"/>
              <a:t> (2) </a:t>
            </a:r>
            <a:r>
              <a:rPr lang="fr-FR" sz="2400" dirty="0" err="1"/>
              <a:t>Comments</a:t>
            </a:r>
            <a:r>
              <a:rPr lang="fr-FR" sz="2400" dirty="0"/>
              <a:t> to agenda:	</a:t>
            </a:r>
            <a:r>
              <a:rPr lang="fr-FR" sz="2400" dirty="0" err="1"/>
              <a:t>Wed</a:t>
            </a:r>
            <a:r>
              <a:rPr lang="fr-FR" sz="2400" dirty="0"/>
              <a:t> 	25.05.2022 22:30 UTC</a:t>
            </a:r>
          </a:p>
          <a:p>
            <a:r>
              <a:rPr lang="fr-FR" sz="2400" dirty="0"/>
              <a:t> (3) </a:t>
            </a:r>
            <a:r>
              <a:rPr lang="fr-FR" sz="2400" dirty="0" err="1"/>
              <a:t>Tdoc</a:t>
            </a:r>
            <a:r>
              <a:rPr lang="fr-FR" sz="2400" dirty="0"/>
              <a:t> </a:t>
            </a:r>
            <a:r>
              <a:rPr lang="fr-FR" sz="2400" dirty="0" err="1"/>
              <a:t>submission</a:t>
            </a:r>
            <a:r>
              <a:rPr lang="fr-FR" sz="2400" dirty="0"/>
              <a:t> :	</a:t>
            </a:r>
            <a:r>
              <a:rPr lang="fr-FR" sz="2400" dirty="0" err="1"/>
              <a:t>Fri</a:t>
            </a:r>
            <a:r>
              <a:rPr lang="fr-FR" sz="2400" dirty="0"/>
              <a:t> 	27.05.2022 22:30 UTC</a:t>
            </a:r>
          </a:p>
          <a:p>
            <a:r>
              <a:rPr lang="en-US" sz="2400" dirty="0"/>
              <a:t> (4) Initial comment phase:	</a:t>
            </a:r>
            <a:r>
              <a:rPr lang="fr-FR" sz="2400" dirty="0" err="1"/>
              <a:t>Fri</a:t>
            </a:r>
            <a:r>
              <a:rPr lang="fr-FR" sz="2400" dirty="0"/>
              <a:t> 	03.06.2022 22:30 UTC</a:t>
            </a:r>
            <a:endParaRPr lang="en-US" sz="2400" dirty="0"/>
          </a:p>
          <a:p>
            <a:r>
              <a:rPr lang="en-US" sz="2400" dirty="0"/>
              <a:t> (5) Revisions submission: 	Mon	</a:t>
            </a:r>
            <a:r>
              <a:rPr lang="fr-FR" sz="2400" dirty="0"/>
              <a:t>06.06.2022 22:30 UTC</a:t>
            </a:r>
            <a:endParaRPr lang="en-US" sz="2400" dirty="0"/>
          </a:p>
          <a:p>
            <a:r>
              <a:rPr lang="en-US" sz="2400" dirty="0"/>
              <a:t> (6) Final comment phase :	Tue 	07.06.2022 </a:t>
            </a:r>
            <a:r>
              <a:rPr lang="fr-FR" sz="2400" dirty="0"/>
              <a:t>12:00 UTC</a:t>
            </a:r>
          </a:p>
          <a:p>
            <a:pPr marL="0" indent="0">
              <a:buNone/>
            </a:pPr>
            <a:endParaRPr lang="fr-FR" sz="2400" dirty="0"/>
          </a:p>
        </p:txBody>
      </p:sp>
      <p:sp>
        <p:nvSpPr>
          <p:cNvPr id="4" name="ZoneTexte 3"/>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220323132"/>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Approval</a:t>
            </a:r>
            <a:r>
              <a:rPr lang="fr-FR" dirty="0"/>
              <a:t> </a:t>
            </a:r>
            <a:r>
              <a:rPr lang="fr-FR" dirty="0" err="1"/>
              <a:t>process</a:t>
            </a:r>
            <a:endParaRPr lang="fr-FR" dirty="0"/>
          </a:p>
        </p:txBody>
      </p:sp>
      <p:sp>
        <p:nvSpPr>
          <p:cNvPr id="3" name="Espace réservé du contenu 2"/>
          <p:cNvSpPr>
            <a:spLocks noGrp="1"/>
          </p:cNvSpPr>
          <p:nvPr>
            <p:ph idx="1"/>
          </p:nvPr>
        </p:nvSpPr>
        <p:spPr>
          <a:xfrm>
            <a:off x="251345" y="1825625"/>
            <a:ext cx="11553968" cy="4351338"/>
          </a:xfrm>
        </p:spPr>
        <p:txBody>
          <a:bodyPr/>
          <a:lstStyle/>
          <a:p>
            <a:r>
              <a:rPr lang="en-US" sz="2000" dirty="0"/>
              <a:t>CRs, CR packs, WG status reports, new/revised WID, LS In for information for which no comment has been raised until the initial comment phase deadline (4) or during the F2F meeting will be approved or noted without further discussion.</a:t>
            </a:r>
          </a:p>
          <a:p>
            <a:r>
              <a:rPr lang="en-US" sz="2000" dirty="0"/>
              <a:t>Any comment raised before the initial comment phase deadline (4) can be discussed on the CT email list (see following slide) with the use of the Inbox/Draft folder to share proposed revised text.</a:t>
            </a:r>
          </a:p>
          <a:p>
            <a:r>
              <a:rPr lang="en-US" sz="2000" dirty="0"/>
              <a:t>Document authors are responsible to seek for consensus and sum up the output of any discussion</a:t>
            </a:r>
          </a:p>
          <a:p>
            <a:r>
              <a:rPr lang="en-US" sz="2000" dirty="0"/>
              <a:t>Daily summary with a </a:t>
            </a:r>
            <a:r>
              <a:rPr lang="en-US" sz="2000" dirty="0" err="1"/>
              <a:t>Tdoc</a:t>
            </a:r>
            <a:r>
              <a:rPr lang="en-US" sz="2000" dirty="0"/>
              <a:t> status update will be provided by the CT leadership on the CT mailing list</a:t>
            </a:r>
          </a:p>
          <a:p>
            <a:r>
              <a:rPr lang="en-US" sz="2000" dirty="0"/>
              <a:t>Revised documents should be submitted on time (5)</a:t>
            </a:r>
          </a:p>
          <a:p>
            <a:r>
              <a:rPr lang="en-US" sz="2000" dirty="0"/>
              <a:t>After the final comment phase (6), decisions on the remaining documents will be taken by the CT chair, helped by the CT leadership, based on the output of the discussions on the CT email list and in the meeting room</a:t>
            </a:r>
          </a:p>
          <a:p>
            <a:r>
              <a:rPr lang="en-GB" sz="2000" dirty="0"/>
              <a:t>At the end of the meeting , all non-approved docs will be indicated as "noted", "not pursued", "postponed" or "Withdrawn"</a:t>
            </a:r>
            <a:endParaRPr lang="fr-FR" sz="2000" dirty="0"/>
          </a:p>
        </p:txBody>
      </p:sp>
      <p:sp>
        <p:nvSpPr>
          <p:cNvPr id="4" name="ZoneTexte 3">
            <a:extLst>
              <a:ext uri="{FF2B5EF4-FFF2-40B4-BE49-F238E27FC236}">
                <a16:creationId xmlns:a16="http://schemas.microsoft.com/office/drawing/2014/main" id="{EF63FBE9-E1AF-4A8E-B885-7A0A836D467C}"/>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0076286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a:t>Proposed </a:t>
            </a:r>
            <a:r>
              <a:rPr lang="en-GB"/>
              <a:t>email subject headers</a:t>
            </a:r>
            <a:endParaRPr lang="fr-FR" dirty="0"/>
          </a:p>
        </p:txBody>
      </p:sp>
      <p:sp>
        <p:nvSpPr>
          <p:cNvPr id="3" name="Espace réservé du contenu 2"/>
          <p:cNvSpPr>
            <a:spLocks noGrp="1"/>
          </p:cNvSpPr>
          <p:nvPr>
            <p:ph idx="1"/>
          </p:nvPr>
        </p:nvSpPr>
        <p:spPr>
          <a:xfrm>
            <a:off x="838200" y="1825625"/>
            <a:ext cx="5048250" cy="4351338"/>
          </a:xfrm>
        </p:spPr>
        <p:txBody>
          <a:bodyPr/>
          <a:lstStyle/>
          <a:p>
            <a:r>
              <a:rPr lang="fr-FR" sz="2000" dirty="0" err="1"/>
              <a:t>When</a:t>
            </a:r>
            <a:r>
              <a:rPr lang="fr-FR" sz="2000" dirty="0"/>
              <a:t> </a:t>
            </a:r>
            <a:r>
              <a:rPr lang="fr-FR" sz="2000" dirty="0" err="1"/>
              <a:t>triggering</a:t>
            </a:r>
            <a:r>
              <a:rPr lang="fr-FR" sz="2000" dirty="0"/>
              <a:t> a discussion on the CT email </a:t>
            </a:r>
            <a:r>
              <a:rPr lang="fr-FR" sz="2000" dirty="0" err="1"/>
              <a:t>list</a:t>
            </a:r>
            <a:r>
              <a:rPr lang="fr-FR" sz="2000" dirty="0"/>
              <a:t>, </a:t>
            </a:r>
            <a:r>
              <a:rPr lang="fr-FR" sz="2000" dirty="0" err="1"/>
              <a:t>unambiguous</a:t>
            </a:r>
            <a:r>
              <a:rPr lang="fr-FR" sz="2000" dirty="0"/>
              <a:t> </a:t>
            </a:r>
            <a:r>
              <a:rPr lang="fr-FR" sz="2000" dirty="0" err="1"/>
              <a:t>subject</a:t>
            </a:r>
            <a:r>
              <a:rPr lang="fr-FR" sz="2000" dirty="0"/>
              <a:t> header </a:t>
            </a:r>
            <a:r>
              <a:rPr lang="fr-FR" sz="2000" dirty="0" err="1"/>
              <a:t>shall</a:t>
            </a:r>
            <a:r>
              <a:rPr lang="fr-FR" sz="2000" dirty="0"/>
              <a:t> </a:t>
            </a:r>
            <a:r>
              <a:rPr lang="fr-FR" sz="2000" dirty="0" err="1"/>
              <a:t>be</a:t>
            </a:r>
            <a:r>
              <a:rPr lang="fr-FR" sz="2000" dirty="0"/>
              <a:t> </a:t>
            </a:r>
            <a:r>
              <a:rPr lang="fr-FR" sz="2000" dirty="0" err="1"/>
              <a:t>used</a:t>
            </a:r>
            <a:endParaRPr lang="fr-FR" sz="2000" dirty="0"/>
          </a:p>
          <a:p>
            <a:r>
              <a:rPr lang="fr-FR" sz="2000" dirty="0"/>
              <a:t>Email </a:t>
            </a:r>
            <a:r>
              <a:rPr lang="fr-FR" sz="2000" dirty="0" err="1"/>
              <a:t>subjects</a:t>
            </a:r>
            <a:r>
              <a:rPr lang="fr-FR" sz="2000" dirty="0"/>
              <a:t> SHALL NOT </a:t>
            </a:r>
            <a:r>
              <a:rPr lang="fr-FR" sz="2000" dirty="0" err="1"/>
              <a:t>be</a:t>
            </a:r>
            <a:r>
              <a:rPr lang="fr-FR" sz="2000" dirty="0"/>
              <a:t> </a:t>
            </a:r>
            <a:r>
              <a:rPr lang="fr-FR" sz="2000" dirty="0" err="1"/>
              <a:t>modified</a:t>
            </a:r>
            <a:endParaRPr lang="fr-FR" sz="2000" dirty="0"/>
          </a:p>
          <a:p>
            <a:r>
              <a:rPr lang="fr-FR" sz="2000" dirty="0" err="1"/>
              <a:t>Please</a:t>
            </a:r>
            <a:r>
              <a:rPr lang="fr-FR" sz="2000" dirty="0"/>
              <a:t> use the correct </a:t>
            </a:r>
            <a:r>
              <a:rPr lang="fr-FR" sz="2000" dirty="0" err="1"/>
              <a:t>Tdoc</a:t>
            </a:r>
            <a:r>
              <a:rPr lang="fr-FR" sz="2000" dirty="0"/>
              <a:t>#, </a:t>
            </a:r>
            <a:r>
              <a:rPr lang="fr-FR" sz="2000" dirty="0" err="1"/>
              <a:t>especially</a:t>
            </a:r>
            <a:r>
              <a:rPr lang="fr-FR" sz="2000" dirty="0"/>
              <a:t> </a:t>
            </a:r>
            <a:r>
              <a:rPr lang="fr-FR" sz="2000" dirty="0" err="1"/>
              <a:t>when</a:t>
            </a:r>
            <a:r>
              <a:rPr lang="fr-FR" sz="2000" dirty="0"/>
              <a:t> the comment </a:t>
            </a:r>
            <a:r>
              <a:rPr lang="fr-FR" sz="2000" dirty="0" err="1"/>
              <a:t>is</a:t>
            </a:r>
            <a:r>
              <a:rPr lang="fr-FR" sz="2000" dirty="0"/>
              <a:t> </a:t>
            </a:r>
            <a:r>
              <a:rPr lang="fr-FR" sz="2000" dirty="0" err="1"/>
              <a:t>related</a:t>
            </a:r>
            <a:r>
              <a:rPr lang="fr-FR" sz="2000" dirty="0"/>
              <a:t> to </a:t>
            </a:r>
            <a:r>
              <a:rPr lang="fr-FR" sz="2000" dirty="0" err="1"/>
              <a:t>revised</a:t>
            </a:r>
            <a:r>
              <a:rPr lang="fr-FR" sz="2000" dirty="0"/>
              <a:t> document</a:t>
            </a:r>
          </a:p>
          <a:p>
            <a:endParaRPr lang="fr-FR" sz="2000" dirty="0"/>
          </a:p>
          <a:p>
            <a:endParaRPr lang="fr-FR" sz="2000" dirty="0"/>
          </a:p>
          <a:p>
            <a:endParaRPr lang="fr-FR" sz="2000" dirty="0"/>
          </a:p>
        </p:txBody>
      </p:sp>
      <p:sp>
        <p:nvSpPr>
          <p:cNvPr id="4" name="Espace réservé du contenu 2"/>
          <p:cNvSpPr txBox="1">
            <a:spLocks/>
          </p:cNvSpPr>
          <p:nvPr/>
        </p:nvSpPr>
        <p:spPr bwMode="auto">
          <a:xfrm>
            <a:off x="6096000" y="1734849"/>
            <a:ext cx="60960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fr-FR" sz="2000" dirty="0" err="1"/>
              <a:t>Subject</a:t>
            </a:r>
            <a:r>
              <a:rPr lang="fr-FR" sz="2000" dirty="0"/>
              <a:t> headers :</a:t>
            </a:r>
          </a:p>
          <a:p>
            <a:pPr lvl="1"/>
            <a:r>
              <a:rPr lang="fr-FR" sz="1400" dirty="0"/>
              <a:t>[CT#96] [AI#2] [Agenda/DAD] [CP-221xxx] comment:</a:t>
            </a:r>
          </a:p>
          <a:p>
            <a:pPr lvl="1"/>
            <a:r>
              <a:rPr lang="fr-FR" sz="1400" dirty="0"/>
              <a:t>[CT#96] [AI#3] [CT report] [CP-221xxx] comment:</a:t>
            </a:r>
          </a:p>
          <a:p>
            <a:pPr lvl="1"/>
            <a:r>
              <a:rPr lang="fr-FR" sz="1400" dirty="0"/>
              <a:t>[CT#96] [AI#4.1] [LS In] [CP-221xxx] comment:</a:t>
            </a:r>
          </a:p>
          <a:p>
            <a:pPr lvl="1"/>
            <a:r>
              <a:rPr lang="fr-FR" sz="1400" dirty="0"/>
              <a:t>[CT#96] [AI#4.2] [LS Out] [CP-221xxx] comment:</a:t>
            </a:r>
          </a:p>
          <a:p>
            <a:pPr lvl="1"/>
            <a:r>
              <a:rPr lang="fr-FR" sz="1400" dirty="0"/>
              <a:t>[CT#96] [AI#5.x] [WG report] [CP-221xxx] comment:</a:t>
            </a:r>
          </a:p>
          <a:p>
            <a:pPr lvl="1"/>
            <a:r>
              <a:rPr lang="fr-FR" sz="1400" dirty="0"/>
              <a:t>[CT#96] [</a:t>
            </a:r>
            <a:r>
              <a:rPr lang="fr-FR" sz="1400" dirty="0" err="1"/>
              <a:t>AI#xx</a:t>
            </a:r>
            <a:r>
              <a:rPr lang="fr-FR" sz="1400" dirty="0"/>
              <a:t>] [CR pack] [CP-221xxx] comment:</a:t>
            </a:r>
          </a:p>
          <a:p>
            <a:pPr lvl="1"/>
            <a:r>
              <a:rPr lang="fr-FR" sz="1400" dirty="0"/>
              <a:t>[CT#96] [</a:t>
            </a:r>
            <a:r>
              <a:rPr lang="fr-FR" sz="1400" dirty="0" err="1"/>
              <a:t>AI#xx</a:t>
            </a:r>
            <a:r>
              <a:rPr lang="fr-FR" sz="1400" dirty="0"/>
              <a:t>] [</a:t>
            </a:r>
            <a:r>
              <a:rPr lang="fr-FR" sz="1400" dirty="0" err="1"/>
              <a:t>Company</a:t>
            </a:r>
            <a:r>
              <a:rPr lang="fr-FR" sz="1400" dirty="0"/>
              <a:t> CR] [CP-221xxx] comment:</a:t>
            </a:r>
          </a:p>
          <a:p>
            <a:pPr lvl="1"/>
            <a:r>
              <a:rPr lang="fr-FR" sz="1400" dirty="0"/>
              <a:t>[CT#96] [AI#17.1] [Rel-17 Exception] [CP-221xxx] comment:</a:t>
            </a:r>
          </a:p>
          <a:p>
            <a:pPr lvl="1"/>
            <a:r>
              <a:rPr lang="fr-FR" sz="1400" dirty="0"/>
              <a:t>[CT#96] [AI#17.2] [New WID] [CP-221xxx] comment:</a:t>
            </a:r>
          </a:p>
          <a:p>
            <a:pPr lvl="1"/>
            <a:r>
              <a:rPr lang="fr-FR" sz="1400" dirty="0"/>
              <a:t>[CT#96] [AI#17.3] [</a:t>
            </a:r>
            <a:r>
              <a:rPr lang="fr-FR" sz="1400" dirty="0" err="1"/>
              <a:t>Revised</a:t>
            </a:r>
            <a:r>
              <a:rPr lang="fr-FR" sz="1400" dirty="0"/>
              <a:t> WID] [CP-221xxx] comment:</a:t>
            </a:r>
          </a:p>
          <a:p>
            <a:pPr lvl="1"/>
            <a:r>
              <a:rPr lang="fr-FR" sz="1400" dirty="0"/>
              <a:t>[CT#96] [AI#18.2] [</a:t>
            </a:r>
            <a:r>
              <a:rPr lang="fr-FR" sz="1400" dirty="0" err="1"/>
              <a:t>Specs</a:t>
            </a:r>
            <a:r>
              <a:rPr lang="fr-FR" sz="1400" dirty="0"/>
              <a:t> for info] [CP-221xxx] comment:</a:t>
            </a:r>
          </a:p>
          <a:p>
            <a:pPr lvl="1"/>
            <a:r>
              <a:rPr lang="fr-FR" sz="1400" dirty="0"/>
              <a:t>[CT#96] [AI#18.3] [</a:t>
            </a:r>
            <a:r>
              <a:rPr lang="fr-FR" sz="1400" dirty="0" err="1"/>
              <a:t>Specs</a:t>
            </a:r>
            <a:r>
              <a:rPr lang="fr-FR" sz="1400" dirty="0"/>
              <a:t> for </a:t>
            </a:r>
            <a:r>
              <a:rPr lang="fr-FR" sz="1400" dirty="0" err="1"/>
              <a:t>approval</a:t>
            </a:r>
            <a:r>
              <a:rPr lang="fr-FR" sz="1400" dirty="0"/>
              <a:t>] [CP-221xxx] comment:</a:t>
            </a:r>
          </a:p>
          <a:p>
            <a:pPr lvl="1"/>
            <a:r>
              <a:rPr lang="fr-FR" sz="1400" dirty="0"/>
              <a:t>[CT#96] [AI#20] [</a:t>
            </a:r>
            <a:r>
              <a:rPr lang="fr-FR" sz="1400" dirty="0" err="1"/>
              <a:t>Workplan</a:t>
            </a:r>
            <a:r>
              <a:rPr lang="fr-FR" sz="1400" dirty="0"/>
              <a:t>] [CP-221xxx] comment:</a:t>
            </a:r>
          </a:p>
          <a:p>
            <a:pPr lvl="1"/>
            <a:r>
              <a:rPr lang="fr-FR" sz="1400" dirty="0" err="1"/>
              <a:t>Others</a:t>
            </a:r>
            <a:r>
              <a:rPr lang="fr-FR" sz="1400" dirty="0"/>
              <a:t>:</a:t>
            </a:r>
          </a:p>
          <a:p>
            <a:pPr lvl="2"/>
            <a:r>
              <a:rPr lang="fr-FR" sz="1400" dirty="0"/>
              <a:t>[CT#96] [</a:t>
            </a:r>
            <a:r>
              <a:rPr lang="fr-FR" sz="1400" dirty="0" err="1"/>
              <a:t>AI#xx</a:t>
            </a:r>
            <a:r>
              <a:rPr lang="fr-FR" sz="1400" dirty="0"/>
              <a:t>] [</a:t>
            </a:r>
            <a:r>
              <a:rPr lang="fr-FR" sz="1400" i="1" dirty="0"/>
              <a:t>Agenda Item </a:t>
            </a:r>
            <a:r>
              <a:rPr lang="fr-FR" sz="1400" i="1" dirty="0" err="1"/>
              <a:t>Title</a:t>
            </a:r>
            <a:r>
              <a:rPr lang="fr-FR" sz="1400" dirty="0"/>
              <a:t>] [CP-220xxx] comment:</a:t>
            </a:r>
          </a:p>
          <a:p>
            <a:pPr lvl="2"/>
            <a:r>
              <a:rPr lang="fr-FR" sz="1400" dirty="0"/>
              <a:t>[CT#96] </a:t>
            </a:r>
            <a:r>
              <a:rPr lang="fr-FR" sz="1400" i="1" dirty="0" err="1"/>
              <a:t>Any</a:t>
            </a:r>
            <a:r>
              <a:rPr lang="fr-FR" sz="1400" i="1" dirty="0"/>
              <a:t> General topics (</a:t>
            </a:r>
            <a:r>
              <a:rPr lang="fr-FR" sz="1400" i="1" dirty="0" err="1"/>
              <a:t>when</a:t>
            </a:r>
            <a:r>
              <a:rPr lang="fr-FR" sz="1400" i="1" dirty="0"/>
              <a:t> no agenda item </a:t>
            </a:r>
            <a:r>
              <a:rPr lang="fr-FR" sz="1400" i="1" dirty="0" err="1"/>
              <a:t>is</a:t>
            </a:r>
            <a:r>
              <a:rPr lang="fr-FR" sz="1400" i="1" dirty="0"/>
              <a:t> applicable)</a:t>
            </a:r>
            <a:endParaRPr lang="fr-FR" sz="1400" dirty="0"/>
          </a:p>
          <a:p>
            <a:endParaRPr lang="fr-FR" sz="2000" dirty="0"/>
          </a:p>
          <a:p>
            <a:endParaRPr lang="fr-FR" sz="2000" dirty="0"/>
          </a:p>
        </p:txBody>
      </p:sp>
      <p:sp>
        <p:nvSpPr>
          <p:cNvPr id="5" name="ZoneTexte 4"/>
          <p:cNvSpPr txBox="1"/>
          <p:nvPr/>
        </p:nvSpPr>
        <p:spPr>
          <a:xfrm rot="20143404">
            <a:off x="8187904" y="515103"/>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39849521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Meeting sessions</a:t>
            </a:r>
          </a:p>
        </p:txBody>
      </p:sp>
      <p:sp>
        <p:nvSpPr>
          <p:cNvPr id="3" name="Espace réservé du contenu 2"/>
          <p:cNvSpPr>
            <a:spLocks noGrp="1"/>
          </p:cNvSpPr>
          <p:nvPr>
            <p:ph idx="1"/>
          </p:nvPr>
        </p:nvSpPr>
        <p:spPr>
          <a:xfrm>
            <a:off x="838200" y="1825625"/>
            <a:ext cx="6062932" cy="4351338"/>
          </a:xfrm>
        </p:spPr>
        <p:txBody>
          <a:bodyPr/>
          <a:lstStyle/>
          <a:p>
            <a:r>
              <a:rPr lang="fr-FR" dirty="0"/>
              <a:t>Team Meeting Sessions for </a:t>
            </a:r>
            <a:r>
              <a:rPr lang="fr-FR" dirty="0" err="1"/>
              <a:t>remote</a:t>
            </a:r>
            <a:r>
              <a:rPr lang="fr-FR" dirty="0"/>
              <a:t> participants</a:t>
            </a:r>
          </a:p>
          <a:p>
            <a:pPr lvl="1"/>
            <a:r>
              <a:rPr lang="fr-FR" dirty="0"/>
              <a:t>in </a:t>
            </a:r>
            <a:r>
              <a:rPr lang="fr-FR" dirty="0" err="1"/>
              <a:t>listen-only</a:t>
            </a:r>
            <a:r>
              <a:rPr lang="fr-FR" dirty="0"/>
              <a:t> mode</a:t>
            </a:r>
          </a:p>
          <a:p>
            <a:pPr lvl="1"/>
            <a:r>
              <a:rPr lang="en-US" dirty="0"/>
              <a:t>Sharing of documents being projected in the meeting room</a:t>
            </a:r>
          </a:p>
          <a:p>
            <a:r>
              <a:rPr lang="fr-FR" dirty="0"/>
              <a:t>Dates:</a:t>
            </a:r>
          </a:p>
          <a:p>
            <a:pPr marL="914400" lvl="1" indent="-457200">
              <a:buFont typeface="+mj-lt"/>
              <a:buAutoNum type="arabicPeriod"/>
            </a:pPr>
            <a:r>
              <a:rPr lang="en-US" dirty="0"/>
              <a:t>Mon, Jun 6: </a:t>
            </a:r>
            <a:r>
              <a:rPr lang="fr-FR" dirty="0"/>
              <a:t>09h00-17h30 CEST</a:t>
            </a:r>
          </a:p>
          <a:p>
            <a:pPr marL="914400" lvl="1" indent="-457200">
              <a:buFont typeface="+mj-lt"/>
              <a:buAutoNum type="arabicPeriod"/>
            </a:pPr>
            <a:r>
              <a:rPr lang="en-US" dirty="0"/>
              <a:t>Tue, Jun 7:   </a:t>
            </a:r>
            <a:r>
              <a:rPr lang="fr-FR" dirty="0"/>
              <a:t>09h00-17h30 CEST</a:t>
            </a:r>
          </a:p>
        </p:txBody>
      </p:sp>
      <p:graphicFrame>
        <p:nvGraphicFramePr>
          <p:cNvPr id="4" name="Tableau 3"/>
          <p:cNvGraphicFramePr>
            <a:graphicFrameLocks noGrp="1"/>
          </p:cNvGraphicFramePr>
          <p:nvPr>
            <p:extLst>
              <p:ext uri="{D42A27DB-BD31-4B8C-83A1-F6EECF244321}">
                <p14:modId xmlns:p14="http://schemas.microsoft.com/office/powerpoint/2010/main" val="2070068199"/>
              </p:ext>
            </p:extLst>
          </p:nvPr>
        </p:nvGraphicFramePr>
        <p:xfrm>
          <a:off x="7387713" y="2000946"/>
          <a:ext cx="4135759" cy="3316401"/>
        </p:xfrm>
        <a:graphic>
          <a:graphicData uri="http://schemas.openxmlformats.org/drawingml/2006/table">
            <a:tbl>
              <a:tblPr firstRow="1" firstCol="1" bandRow="1">
                <a:tableStyleId>{5C22544A-7EE6-4342-B048-85BDC9FD1C3A}</a:tableStyleId>
              </a:tblPr>
              <a:tblGrid>
                <a:gridCol w="1690547">
                  <a:extLst>
                    <a:ext uri="{9D8B030D-6E8A-4147-A177-3AD203B41FA5}">
                      <a16:colId xmlns:a16="http://schemas.microsoft.com/office/drawing/2014/main" val="20000"/>
                    </a:ext>
                  </a:extLst>
                </a:gridCol>
                <a:gridCol w="977608">
                  <a:extLst>
                    <a:ext uri="{9D8B030D-6E8A-4147-A177-3AD203B41FA5}">
                      <a16:colId xmlns:a16="http://schemas.microsoft.com/office/drawing/2014/main" val="20001"/>
                    </a:ext>
                  </a:extLst>
                </a:gridCol>
                <a:gridCol w="1467604">
                  <a:extLst>
                    <a:ext uri="{9D8B030D-6E8A-4147-A177-3AD203B41FA5}">
                      <a16:colId xmlns:a16="http://schemas.microsoft.com/office/drawing/2014/main" val="20002"/>
                    </a:ext>
                  </a:extLst>
                </a:gridCol>
              </a:tblGrid>
              <a:tr h="368489">
                <a:tc>
                  <a:txBody>
                    <a:bodyPr/>
                    <a:lstStyle/>
                    <a:p>
                      <a:pPr algn="ctr">
                        <a:spcAft>
                          <a:spcPts val="0"/>
                        </a:spcAft>
                      </a:pPr>
                      <a:r>
                        <a:rPr lang="fr-FR" sz="1800" dirty="0">
                          <a:effectLst/>
                        </a:rPr>
                        <a:t>00:00 - 08:30</a:t>
                      </a:r>
                      <a:endParaRPr lang="fr-FR" sz="2400" dirty="0">
                        <a:effectLst/>
                        <a:latin typeface="Calibri"/>
                        <a:ea typeface="Calibri"/>
                      </a:endParaRPr>
                    </a:p>
                  </a:txBody>
                  <a:tcPr marL="9525" marR="9525" marT="9525" marB="9525"/>
                </a:tc>
                <a:tc>
                  <a:txBody>
                    <a:bodyPr/>
                    <a:lstStyle/>
                    <a:p>
                      <a:pPr algn="ctr">
                        <a:spcAft>
                          <a:spcPts val="0"/>
                        </a:spcAft>
                      </a:pPr>
                      <a:r>
                        <a:rPr lang="fr-FR" sz="1800" b="0" dirty="0">
                          <a:solidFill>
                            <a:sysClr val="windowText" lastClr="000000"/>
                          </a:solidFill>
                          <a:effectLst/>
                        </a:rPr>
                        <a:t>PDT</a:t>
                      </a:r>
                      <a:endParaRPr lang="fr-FR" sz="2400" b="0" dirty="0">
                        <a:solidFill>
                          <a:sysClr val="windowText" lastClr="000000"/>
                        </a:solidFill>
                        <a:effectLst/>
                        <a:latin typeface="Calibri"/>
                        <a:ea typeface="Calibri"/>
                      </a:endParaRPr>
                    </a:p>
                  </a:txBody>
                  <a:tcPr marL="9525" marR="9525" marT="9525" marB="9525">
                    <a:solidFill>
                      <a:srgbClr val="EAEFF7"/>
                    </a:solidFill>
                  </a:tcPr>
                </a:tc>
                <a:tc>
                  <a:txBody>
                    <a:bodyPr/>
                    <a:lstStyle/>
                    <a:p>
                      <a:pPr algn="ctr">
                        <a:spcAft>
                          <a:spcPts val="0"/>
                        </a:spcAft>
                      </a:pPr>
                      <a:r>
                        <a:rPr lang="fr-FR" sz="1800" b="0" dirty="0">
                          <a:solidFill>
                            <a:sysClr val="windowText" lastClr="000000"/>
                          </a:solidFill>
                          <a:effectLst/>
                        </a:rPr>
                        <a:t>Los Angeles</a:t>
                      </a:r>
                      <a:endParaRPr lang="fr-FR" sz="2400" b="0" dirty="0">
                        <a:solidFill>
                          <a:sysClr val="windowText" lastClr="000000"/>
                        </a:solidFill>
                        <a:effectLst/>
                        <a:latin typeface="Calibri"/>
                        <a:ea typeface="Calibri"/>
                      </a:endParaRPr>
                    </a:p>
                  </a:txBody>
                  <a:tcPr marL="9525" marR="9525" marT="9525" marB="9525">
                    <a:solidFill>
                      <a:srgbClr val="EAEFF7"/>
                    </a:solidFill>
                  </a:tcPr>
                </a:tc>
                <a:extLst>
                  <a:ext uri="{0D108BD9-81ED-4DB2-BD59-A6C34878D82A}">
                    <a16:rowId xmlns:a16="http://schemas.microsoft.com/office/drawing/2014/main" val="10000"/>
                  </a:ext>
                </a:extLst>
              </a:tr>
              <a:tr h="368489">
                <a:tc>
                  <a:txBody>
                    <a:bodyPr/>
                    <a:lstStyle/>
                    <a:p>
                      <a:pPr algn="ctr">
                        <a:spcAft>
                          <a:spcPts val="0"/>
                        </a:spcAft>
                      </a:pPr>
                      <a:r>
                        <a:rPr lang="fr-FR" sz="1800" dirty="0">
                          <a:effectLst/>
                        </a:rPr>
                        <a:t>03:00 - 11:30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EDT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New York</a:t>
                      </a:r>
                      <a:endParaRPr lang="fr-FR" sz="2400">
                        <a:effectLst/>
                        <a:latin typeface="Calibri"/>
                        <a:ea typeface="Calibri"/>
                      </a:endParaRPr>
                    </a:p>
                  </a:txBody>
                  <a:tcPr marL="9525" marR="9525" marT="9525" marB="9525"/>
                </a:tc>
                <a:extLst>
                  <a:ext uri="{0D108BD9-81ED-4DB2-BD59-A6C34878D82A}">
                    <a16:rowId xmlns:a16="http://schemas.microsoft.com/office/drawing/2014/main" val="10001"/>
                  </a:ext>
                </a:extLst>
              </a:tr>
              <a:tr h="368489">
                <a:tc>
                  <a:txBody>
                    <a:bodyPr/>
                    <a:lstStyle/>
                    <a:p>
                      <a:pPr algn="ctr">
                        <a:spcAft>
                          <a:spcPts val="0"/>
                        </a:spcAft>
                      </a:pPr>
                      <a:r>
                        <a:rPr lang="fr-FR" sz="1800" dirty="0">
                          <a:effectLst/>
                        </a:rPr>
                        <a:t>07:00 - 15:30</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UTC</a:t>
                      </a:r>
                      <a:endParaRPr lang="fr-FR" sz="2400" dirty="0">
                        <a:effectLst/>
                        <a:latin typeface="Calibri"/>
                        <a:ea typeface="Calibri"/>
                      </a:endParaRPr>
                    </a:p>
                  </a:txBody>
                  <a:tcPr marL="9525" marR="9525" marT="9525" marB="9525">
                    <a:solidFill>
                      <a:srgbClr val="EAEFF7"/>
                    </a:solidFill>
                  </a:tcPr>
                </a:tc>
                <a:tc>
                  <a:txBody>
                    <a:bodyPr/>
                    <a:lstStyle/>
                    <a:p>
                      <a:pPr algn="ctr">
                        <a:spcAft>
                          <a:spcPts val="0"/>
                        </a:spcAft>
                      </a:pPr>
                      <a:r>
                        <a:rPr lang="fr-FR" sz="1800">
                          <a:effectLst/>
                        </a:rPr>
                        <a:t>UTC</a:t>
                      </a:r>
                      <a:endParaRPr lang="fr-FR" sz="2400">
                        <a:effectLst/>
                        <a:latin typeface="Calibri"/>
                        <a:ea typeface="Calibri"/>
                      </a:endParaRPr>
                    </a:p>
                  </a:txBody>
                  <a:tcPr marL="9525" marR="9525" marT="9525" marB="9525"/>
                </a:tc>
                <a:extLst>
                  <a:ext uri="{0D108BD9-81ED-4DB2-BD59-A6C34878D82A}">
                    <a16:rowId xmlns:a16="http://schemas.microsoft.com/office/drawing/2014/main" val="10002"/>
                  </a:ext>
                </a:extLst>
              </a:tr>
              <a:tr h="368489">
                <a:tc>
                  <a:txBody>
                    <a:bodyPr/>
                    <a:lstStyle/>
                    <a:p>
                      <a:pPr algn="ctr">
                        <a:spcAft>
                          <a:spcPts val="0"/>
                        </a:spcAft>
                      </a:pPr>
                      <a:r>
                        <a:rPr lang="fr-FR" sz="1800" b="1" dirty="0">
                          <a:effectLst/>
                        </a:rPr>
                        <a:t>09:00 - 17:30</a:t>
                      </a:r>
                      <a:endParaRPr lang="fr-FR" sz="2400" b="1" dirty="0">
                        <a:effectLst/>
                        <a:latin typeface="Calibri"/>
                        <a:ea typeface="Calibri"/>
                      </a:endParaRPr>
                    </a:p>
                  </a:txBody>
                  <a:tcPr marL="9525" marR="9525" marT="9525" marB="9525"/>
                </a:tc>
                <a:tc>
                  <a:txBody>
                    <a:bodyPr/>
                    <a:lstStyle/>
                    <a:p>
                      <a:pPr algn="ctr">
                        <a:spcAft>
                          <a:spcPts val="0"/>
                        </a:spcAft>
                      </a:pPr>
                      <a:r>
                        <a:rPr lang="fr-FR" sz="1800" dirty="0">
                          <a:effectLst/>
                        </a:rPr>
                        <a:t>CEST</a:t>
                      </a:r>
                      <a:endParaRPr lang="fr-FR" sz="2400" dirty="0">
                        <a:effectLst/>
                        <a:latin typeface="Calibri"/>
                        <a:ea typeface="Calibri"/>
                      </a:endParaRPr>
                    </a:p>
                  </a:txBody>
                  <a:tcPr marL="9525" marR="9525" marT="9525" marB="9525"/>
                </a:tc>
                <a:tc>
                  <a:txBody>
                    <a:bodyPr/>
                    <a:lstStyle/>
                    <a:p>
                      <a:pPr algn="ctr">
                        <a:spcAft>
                          <a:spcPts val="0"/>
                        </a:spcAft>
                      </a:pPr>
                      <a:r>
                        <a:rPr lang="fr-FR" sz="1800" dirty="0">
                          <a:effectLst/>
                        </a:rPr>
                        <a:t>Paris</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3"/>
                  </a:ext>
                </a:extLst>
              </a:tr>
              <a:tr h="368489">
                <a:tc>
                  <a:txBody>
                    <a:bodyPr/>
                    <a:lstStyle/>
                    <a:p>
                      <a:pPr algn="ctr">
                        <a:spcAft>
                          <a:spcPts val="0"/>
                        </a:spcAft>
                      </a:pPr>
                      <a:r>
                        <a:rPr lang="fr-FR" sz="1800" dirty="0">
                          <a:effectLst/>
                        </a:rPr>
                        <a:t>12:30 – 21:30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IST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Calcutta</a:t>
                      </a:r>
                      <a:endParaRPr lang="fr-FR" sz="2400">
                        <a:effectLst/>
                        <a:latin typeface="Calibri"/>
                        <a:ea typeface="Calibri"/>
                      </a:endParaRPr>
                    </a:p>
                  </a:txBody>
                  <a:tcPr marL="9525" marR="9525" marT="9525" marB="9525"/>
                </a:tc>
                <a:extLst>
                  <a:ext uri="{0D108BD9-81ED-4DB2-BD59-A6C34878D82A}">
                    <a16:rowId xmlns:a16="http://schemas.microsoft.com/office/drawing/2014/main" val="10004"/>
                  </a:ext>
                </a:extLst>
              </a:tr>
              <a:tr h="368489">
                <a:tc>
                  <a:txBody>
                    <a:bodyPr/>
                    <a:lstStyle/>
                    <a:p>
                      <a:pPr algn="ctr">
                        <a:spcAft>
                          <a:spcPts val="0"/>
                        </a:spcAft>
                      </a:pPr>
                      <a:r>
                        <a:rPr lang="fr-FR" sz="1800" dirty="0">
                          <a:effectLst/>
                        </a:rPr>
                        <a:t>15:00 - 23:30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CST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Shanghai</a:t>
                      </a:r>
                      <a:endParaRPr lang="fr-FR" sz="2400">
                        <a:effectLst/>
                        <a:latin typeface="Calibri"/>
                        <a:ea typeface="Calibri"/>
                      </a:endParaRPr>
                    </a:p>
                  </a:txBody>
                  <a:tcPr marL="9525" marR="9525" marT="9525" marB="9525"/>
                </a:tc>
                <a:extLst>
                  <a:ext uri="{0D108BD9-81ED-4DB2-BD59-A6C34878D82A}">
                    <a16:rowId xmlns:a16="http://schemas.microsoft.com/office/drawing/2014/main" val="10005"/>
                  </a:ext>
                </a:extLst>
              </a:tr>
              <a:tr h="368489">
                <a:tc>
                  <a:txBody>
                    <a:bodyPr/>
                    <a:lstStyle/>
                    <a:p>
                      <a:pPr algn="ctr">
                        <a:spcAft>
                          <a:spcPts val="0"/>
                        </a:spcAft>
                      </a:pPr>
                      <a:r>
                        <a:rPr lang="fr-FR" sz="1800" dirty="0">
                          <a:effectLst/>
                        </a:rPr>
                        <a:t>16:00 - 00:30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JST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Tokyo</a:t>
                      </a:r>
                      <a:endParaRPr lang="fr-FR" sz="2400">
                        <a:effectLst/>
                        <a:latin typeface="Calibri"/>
                        <a:ea typeface="Calibri"/>
                      </a:endParaRPr>
                    </a:p>
                  </a:txBody>
                  <a:tcPr marL="9525" marR="9525" marT="9525" marB="9525"/>
                </a:tc>
                <a:extLst>
                  <a:ext uri="{0D108BD9-81ED-4DB2-BD59-A6C34878D82A}">
                    <a16:rowId xmlns:a16="http://schemas.microsoft.com/office/drawing/2014/main" val="10006"/>
                  </a:ext>
                </a:extLst>
              </a:tr>
              <a:tr h="368489">
                <a:tc>
                  <a:txBody>
                    <a:bodyPr/>
                    <a:lstStyle/>
                    <a:p>
                      <a:pPr algn="ctr">
                        <a:spcAft>
                          <a:spcPts val="0"/>
                        </a:spcAft>
                      </a:pPr>
                      <a:r>
                        <a:rPr lang="fr-FR" sz="1800" dirty="0">
                          <a:effectLst/>
                        </a:rPr>
                        <a:t>16:00 - 00:30</a:t>
                      </a:r>
                      <a:endParaRPr lang="fr-FR" sz="2400" dirty="0">
                        <a:effectLst/>
                        <a:latin typeface="+mn-lt"/>
                        <a:ea typeface="Calibri"/>
                      </a:endParaRPr>
                    </a:p>
                  </a:txBody>
                  <a:tcPr marL="9525" marR="9525" marT="9525" marB="9525"/>
                </a:tc>
                <a:tc>
                  <a:txBody>
                    <a:bodyPr/>
                    <a:lstStyle/>
                    <a:p>
                      <a:pPr algn="ctr">
                        <a:spcAft>
                          <a:spcPts val="0"/>
                        </a:spcAft>
                      </a:pPr>
                      <a:r>
                        <a:rPr lang="fr-FR" sz="1800">
                          <a:effectLst/>
                        </a:rPr>
                        <a:t>KST</a:t>
                      </a:r>
                      <a:endParaRPr lang="fr-FR" sz="2400">
                        <a:effectLst/>
                        <a:latin typeface="Calibri"/>
                        <a:ea typeface="Calibri"/>
                      </a:endParaRPr>
                    </a:p>
                  </a:txBody>
                  <a:tcPr marL="9525" marR="9525" marT="9525" marB="9525"/>
                </a:tc>
                <a:tc>
                  <a:txBody>
                    <a:bodyPr/>
                    <a:lstStyle/>
                    <a:p>
                      <a:pPr algn="ctr">
                        <a:spcAft>
                          <a:spcPts val="0"/>
                        </a:spcAft>
                      </a:pPr>
                      <a:r>
                        <a:rPr lang="fr-FR" sz="1800">
                          <a:effectLst/>
                        </a:rPr>
                        <a:t>Seoul</a:t>
                      </a:r>
                      <a:endParaRPr lang="fr-FR" sz="2400">
                        <a:effectLst/>
                        <a:latin typeface="Calibri"/>
                        <a:ea typeface="Calibri"/>
                      </a:endParaRPr>
                    </a:p>
                  </a:txBody>
                  <a:tcPr marL="9525" marR="9525" marT="9525" marB="9525"/>
                </a:tc>
                <a:extLst>
                  <a:ext uri="{0D108BD9-81ED-4DB2-BD59-A6C34878D82A}">
                    <a16:rowId xmlns:a16="http://schemas.microsoft.com/office/drawing/2014/main" val="10007"/>
                  </a:ext>
                </a:extLst>
              </a:tr>
              <a:tr h="368489">
                <a:tc>
                  <a:txBody>
                    <a:bodyPr/>
                    <a:lstStyle/>
                    <a:p>
                      <a:pPr algn="ctr">
                        <a:spcAft>
                          <a:spcPts val="0"/>
                        </a:spcAft>
                      </a:pPr>
                      <a:r>
                        <a:rPr lang="fr-FR" sz="1800" dirty="0">
                          <a:effectLst/>
                        </a:rPr>
                        <a:t>17:00 – 01:30</a:t>
                      </a:r>
                      <a:endParaRPr lang="fr-FR" sz="2400" dirty="0">
                        <a:effectLst/>
                        <a:latin typeface="Calibri"/>
                        <a:ea typeface="Calibri"/>
                      </a:endParaRPr>
                    </a:p>
                  </a:txBody>
                  <a:tcPr marL="9525" marR="9525" marT="9525" marB="9525"/>
                </a:tc>
                <a:tc>
                  <a:txBody>
                    <a:bodyPr/>
                    <a:lstStyle/>
                    <a:p>
                      <a:pPr algn="ctr">
                        <a:spcAft>
                          <a:spcPts val="0"/>
                        </a:spcAft>
                      </a:pPr>
                      <a:r>
                        <a:rPr lang="fr-FR" sz="1800">
                          <a:effectLst/>
                        </a:rPr>
                        <a:t>AEST</a:t>
                      </a:r>
                      <a:endParaRPr lang="fr-FR" sz="2400">
                        <a:effectLst/>
                        <a:latin typeface="Calibri"/>
                        <a:ea typeface="Calibri"/>
                      </a:endParaRPr>
                    </a:p>
                  </a:txBody>
                  <a:tcPr marL="9525" marR="9525" marT="9525" marB="9525"/>
                </a:tc>
                <a:tc>
                  <a:txBody>
                    <a:bodyPr/>
                    <a:lstStyle/>
                    <a:p>
                      <a:pPr algn="ctr">
                        <a:spcAft>
                          <a:spcPts val="0"/>
                        </a:spcAft>
                      </a:pPr>
                      <a:r>
                        <a:rPr lang="fr-FR" sz="1800" dirty="0">
                          <a:effectLst/>
                        </a:rPr>
                        <a:t>Sydney</a:t>
                      </a:r>
                      <a:endParaRPr lang="fr-FR" sz="2400" dirty="0">
                        <a:effectLst/>
                        <a:latin typeface="Calibri"/>
                        <a:ea typeface="Calibri"/>
                      </a:endParaRPr>
                    </a:p>
                  </a:txBody>
                  <a:tcPr marL="9525" marR="9525" marT="9525" marB="9525"/>
                </a:tc>
                <a:extLst>
                  <a:ext uri="{0D108BD9-81ED-4DB2-BD59-A6C34878D82A}">
                    <a16:rowId xmlns:a16="http://schemas.microsoft.com/office/drawing/2014/main" val="10008"/>
                  </a:ext>
                </a:extLst>
              </a:tr>
            </a:tbl>
          </a:graphicData>
        </a:graphic>
      </p:graphicFrame>
      <p:sp>
        <p:nvSpPr>
          <p:cNvPr id="5" name="ZoneTexte 4"/>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18886789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Microsoft Teams online meeting </a:t>
            </a:r>
            <a:r>
              <a:rPr lang="fr-FR" dirty="0" err="1"/>
              <a:t>tips</a:t>
            </a:r>
            <a:endParaRPr lang="fr-FR" dirty="0"/>
          </a:p>
        </p:txBody>
      </p:sp>
      <p:sp>
        <p:nvSpPr>
          <p:cNvPr id="3" name="Espace réservé du contenu 2"/>
          <p:cNvSpPr>
            <a:spLocks noGrp="1"/>
          </p:cNvSpPr>
          <p:nvPr>
            <p:ph idx="1"/>
          </p:nvPr>
        </p:nvSpPr>
        <p:spPr/>
        <p:txBody>
          <a:bodyPr/>
          <a:lstStyle/>
          <a:p>
            <a:r>
              <a:rPr lang="en-GB" sz="2400" dirty="0"/>
              <a:t>Invitation is sent to CT email list</a:t>
            </a:r>
          </a:p>
          <a:p>
            <a:r>
              <a:rPr lang="en-US" sz="2400" dirty="0"/>
              <a:t>Click on the link provided in the invitation </a:t>
            </a:r>
          </a:p>
          <a:p>
            <a:r>
              <a:rPr lang="en-US" sz="2400" dirty="0"/>
              <a:t>Enter </a:t>
            </a:r>
            <a:r>
              <a:rPr lang="en-US" sz="2400" u="sng" dirty="0">
                <a:solidFill>
                  <a:srgbClr val="FF0000"/>
                </a:solidFill>
              </a:rPr>
              <a:t>name + affiliation</a:t>
            </a:r>
            <a:r>
              <a:rPr lang="en-US" sz="2400" dirty="0"/>
              <a:t>, and join the meeting</a:t>
            </a:r>
          </a:p>
          <a:p>
            <a:pPr lvl="1"/>
            <a:r>
              <a:rPr lang="fr-FR" sz="2000" dirty="0" err="1"/>
              <a:t>Example</a:t>
            </a:r>
            <a:r>
              <a:rPr lang="fr-FR" sz="2000" dirty="0"/>
              <a:t> for </a:t>
            </a:r>
            <a:r>
              <a:rPr lang="fr-FR" sz="2000" dirty="0" err="1"/>
              <a:t>name</a:t>
            </a:r>
            <a:r>
              <a:rPr lang="fr-FR" sz="2000" dirty="0"/>
              <a:t> + affiliation: Lionel Morand (Orange)</a:t>
            </a:r>
            <a:endParaRPr lang="en-US" sz="2000" dirty="0"/>
          </a:p>
          <a:p>
            <a:pPr lvl="1"/>
            <a:r>
              <a:rPr lang="en-US" sz="2000" dirty="0"/>
              <a:t>No need to install a plug-in or download the Teams client</a:t>
            </a:r>
            <a:endParaRPr lang="en-GB" sz="2000" dirty="0"/>
          </a:p>
          <a:p>
            <a:r>
              <a:rPr lang="en-GB" sz="2400" dirty="0"/>
              <a:t>Please connect 10 min before the start of the session</a:t>
            </a:r>
            <a:endParaRPr lang="fr-FR" sz="2400" dirty="0"/>
          </a:p>
          <a:p>
            <a:r>
              <a:rPr lang="en-US" sz="2400" dirty="0"/>
              <a:t>Please use an external head set for a better audio quality </a:t>
            </a:r>
          </a:p>
          <a:p>
            <a:r>
              <a:rPr lang="en-US" sz="2400" dirty="0"/>
              <a:t>Please turn off video, only operate audio and </a:t>
            </a:r>
            <a:r>
              <a:rPr lang="en-US" sz="2400" dirty="0">
                <a:solidFill>
                  <a:srgbClr val="FF0000"/>
                </a:solidFill>
              </a:rPr>
              <a:t>mute the mic</a:t>
            </a:r>
            <a:r>
              <a:rPr lang="en-US" sz="2400" dirty="0"/>
              <a:t>.</a:t>
            </a:r>
          </a:p>
          <a:p>
            <a:r>
              <a:rPr lang="en-US" sz="2400" dirty="0"/>
              <a:t>Microsoft Teams “Raise your hand” feature will be </a:t>
            </a:r>
            <a:r>
              <a:rPr lang="en-US" sz="2400" b="1" dirty="0">
                <a:solidFill>
                  <a:srgbClr val="FF0000"/>
                </a:solidFill>
              </a:rPr>
              <a:t>NOT</a:t>
            </a:r>
            <a:r>
              <a:rPr lang="en-US" sz="2400" dirty="0"/>
              <a:t> used to control the floor.</a:t>
            </a:r>
            <a:endParaRPr lang="en-GB" sz="2400" dirty="0"/>
          </a:p>
          <a:p>
            <a:pPr lvl="1"/>
            <a:r>
              <a:rPr lang="en-GB" sz="2000" dirty="0"/>
              <a:t>Remote participants will not have access to the floor</a:t>
            </a:r>
          </a:p>
        </p:txBody>
      </p:sp>
      <p:sp>
        <p:nvSpPr>
          <p:cNvPr id="4" name="ZoneTexte 3">
            <a:extLst>
              <a:ext uri="{FF2B5EF4-FFF2-40B4-BE49-F238E27FC236}">
                <a16:creationId xmlns:a16="http://schemas.microsoft.com/office/drawing/2014/main" id="{0C8F4D9C-29F9-428C-BF26-D829CF89F3F8}"/>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61629314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a:t>Very Important Info</a:t>
            </a:r>
            <a:endParaRPr lang="en-US" dirty="0"/>
          </a:p>
        </p:txBody>
      </p:sp>
    </p:spTree>
    <p:extLst>
      <p:ext uri="{BB962C8B-B14F-4D97-AF65-F5344CB8AC3E}">
        <p14:creationId xmlns:p14="http://schemas.microsoft.com/office/powerpoint/2010/main" val="3208664809"/>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5012D070-077A-44E5-BDC8-73677BBC805A}"/>
              </a:ext>
            </a:extLst>
          </p:cNvPr>
          <p:cNvSpPr>
            <a:spLocks noGrp="1"/>
          </p:cNvSpPr>
          <p:nvPr>
            <p:ph type="title"/>
          </p:nvPr>
        </p:nvSpPr>
        <p:spPr/>
        <p:txBody>
          <a:bodyPr/>
          <a:lstStyle/>
          <a:p>
            <a:r>
              <a:rPr lang="fr-FR" dirty="0"/>
              <a:t>3GPP TSGs#96 social </a:t>
            </a:r>
            <a:r>
              <a:rPr lang="fr-FR" dirty="0" err="1"/>
              <a:t>event</a:t>
            </a:r>
            <a:endParaRPr lang="fr-FR" dirty="0"/>
          </a:p>
        </p:txBody>
      </p:sp>
      <p:sp>
        <p:nvSpPr>
          <p:cNvPr id="3" name="Espace réservé du contenu 2">
            <a:extLst>
              <a:ext uri="{FF2B5EF4-FFF2-40B4-BE49-F238E27FC236}">
                <a16:creationId xmlns:a16="http://schemas.microsoft.com/office/drawing/2014/main" id="{46824F42-407A-46A6-8539-7835A60B2831}"/>
              </a:ext>
            </a:extLst>
          </p:cNvPr>
          <p:cNvSpPr>
            <a:spLocks noGrp="1"/>
          </p:cNvSpPr>
          <p:nvPr>
            <p:ph idx="1"/>
          </p:nvPr>
        </p:nvSpPr>
        <p:spPr/>
        <p:txBody>
          <a:bodyPr/>
          <a:lstStyle/>
          <a:p>
            <a:r>
              <a:rPr lang="en-US" dirty="0"/>
              <a:t>There will be a social event during 3GPP TSGs#96 in Budapest.</a:t>
            </a:r>
          </a:p>
          <a:p>
            <a:r>
              <a:rPr lang="en-US" dirty="0"/>
              <a:t> Date/venue of the social event:</a:t>
            </a:r>
          </a:p>
          <a:p>
            <a:pPr lvl="1"/>
            <a:r>
              <a:rPr lang="en-US" dirty="0"/>
              <a:t>Tuesday 7 June 2022 from 18:00, party in the garden of the Novotel conference center, Budapest</a:t>
            </a:r>
          </a:p>
          <a:p>
            <a:pPr lvl="1"/>
            <a:r>
              <a:rPr lang="en-US" dirty="0"/>
              <a:t>Barbecue* and Drink Package with unlimited consumption for 2 hours long period</a:t>
            </a:r>
          </a:p>
          <a:p>
            <a:r>
              <a:rPr lang="en-US" dirty="0"/>
              <a:t>Please register at:</a:t>
            </a:r>
          </a:p>
          <a:p>
            <a:pPr lvl="1"/>
            <a:r>
              <a:rPr lang="en-US" dirty="0"/>
              <a:t>https://portal.3gpp.org/Home.aspx#/meeting?MtgId=60354</a:t>
            </a:r>
          </a:p>
          <a:p>
            <a:r>
              <a:rPr lang="en-US" dirty="0"/>
              <a:t>Thank Emmanuelle, Apple, Ericsson, Huawei, </a:t>
            </a:r>
            <a:r>
              <a:rPr lang="en-US" dirty="0" err="1"/>
              <a:t>InterDigital</a:t>
            </a:r>
            <a:r>
              <a:rPr lang="en-US" dirty="0"/>
              <a:t>, Lenovo, Qualcomm and 3GPP Marcom to make it happen!</a:t>
            </a:r>
          </a:p>
        </p:txBody>
      </p:sp>
      <p:sp>
        <p:nvSpPr>
          <p:cNvPr id="4" name="ZoneTexte 3">
            <a:extLst>
              <a:ext uri="{FF2B5EF4-FFF2-40B4-BE49-F238E27FC236}">
                <a16:creationId xmlns:a16="http://schemas.microsoft.com/office/drawing/2014/main" id="{DBDD0FF6-C0C9-4FBE-AACC-2642AD324032}"/>
              </a:ext>
            </a:extLst>
          </p:cNvPr>
          <p:cNvSpPr txBox="1"/>
          <p:nvPr/>
        </p:nvSpPr>
        <p:spPr>
          <a:xfrm>
            <a:off x="2553419" y="6056194"/>
            <a:ext cx="7460504" cy="338554"/>
          </a:xfrm>
          <a:prstGeom prst="rect">
            <a:avLst/>
          </a:prstGeom>
          <a:noFill/>
        </p:spPr>
        <p:txBody>
          <a:bodyPr wrap="none" rtlCol="0">
            <a:spAutoFit/>
          </a:bodyPr>
          <a:lstStyle/>
          <a:p>
            <a:r>
              <a:rPr lang="fr-FR" sz="1600" dirty="0"/>
              <a:t>*For </a:t>
            </a:r>
            <a:r>
              <a:rPr lang="fr-FR" sz="1600" dirty="0" err="1"/>
              <a:t>any</a:t>
            </a:r>
            <a:r>
              <a:rPr lang="fr-FR" sz="1600" dirty="0"/>
              <a:t> </a:t>
            </a:r>
            <a:r>
              <a:rPr lang="fr-FR" sz="1600" dirty="0" err="1"/>
              <a:t>special</a:t>
            </a:r>
            <a:r>
              <a:rPr lang="fr-FR" sz="1600" dirty="0"/>
              <a:t> </a:t>
            </a:r>
            <a:r>
              <a:rPr lang="fr-FR" sz="1600" dirty="0" err="1"/>
              <a:t>dietary</a:t>
            </a:r>
            <a:r>
              <a:rPr lang="fr-FR" sz="1600" dirty="0"/>
              <a:t> </a:t>
            </a:r>
            <a:r>
              <a:rPr lang="fr-FR" sz="1600" dirty="0" err="1"/>
              <a:t>requirement</a:t>
            </a:r>
            <a:r>
              <a:rPr lang="fr-FR" sz="1600" dirty="0"/>
              <a:t>, </a:t>
            </a:r>
            <a:r>
              <a:rPr lang="fr-FR" sz="1600" dirty="0" err="1"/>
              <a:t>please</a:t>
            </a:r>
            <a:r>
              <a:rPr lang="fr-FR" sz="1600" dirty="0"/>
              <a:t> contact </a:t>
            </a:r>
            <a:r>
              <a:rPr lang="fr-FR" sz="1600" u="sng" dirty="0">
                <a:solidFill>
                  <a:srgbClr val="0563C1"/>
                </a:solidFill>
                <a:effectLst/>
                <a:latin typeface="Calibri" panose="020F0502020204030204" pitchFamily="34" charset="0"/>
                <a:ea typeface="Times New Roman" panose="02020603050405020304" pitchFamily="18" charset="0"/>
                <a:cs typeface="Times New Roman" panose="02020603050405020304" pitchFamily="18" charset="0"/>
                <a:hlinkClick r:id="rId2"/>
              </a:rPr>
              <a:t>emmanuelle.wurffel@etsi.org</a:t>
            </a:r>
            <a:endParaRPr lang="fr-FR" sz="1600" dirty="0"/>
          </a:p>
        </p:txBody>
      </p:sp>
    </p:spTree>
    <p:extLst>
      <p:ext uri="{BB962C8B-B14F-4D97-AF65-F5344CB8AC3E}">
        <p14:creationId xmlns:p14="http://schemas.microsoft.com/office/powerpoint/2010/main" val="2999577791"/>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Thank</a:t>
            </a:r>
            <a:r>
              <a:rPr lang="fr-FR" dirty="0"/>
              <a:t> You!</a:t>
            </a:r>
          </a:p>
        </p:txBody>
      </p:sp>
      <p:pic>
        <p:nvPicPr>
          <p:cNvPr id="4"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192927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2"/>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Lionel Morand</a:t>
            </a:r>
          </a:p>
          <a:p>
            <a:pPr>
              <a:lnSpc>
                <a:spcPct val="100000"/>
              </a:lnSpc>
              <a:spcBef>
                <a:spcPct val="0"/>
              </a:spcBef>
              <a:buFontTx/>
              <a:buNone/>
            </a:pPr>
            <a:r>
              <a:rPr lang="fr-FR" altLang="en-US" sz="1400" dirty="0"/>
              <a:t>TSG </a:t>
            </a:r>
            <a:r>
              <a:rPr lang="fr-FR" altLang="en-US" sz="1400"/>
              <a:t>CT Chair</a:t>
            </a:r>
            <a:endParaRPr lang="fr-FR" altLang="en-US" sz="1400" dirty="0"/>
          </a:p>
          <a:p>
            <a:pPr>
              <a:lnSpc>
                <a:spcPct val="100000"/>
              </a:lnSpc>
              <a:spcBef>
                <a:spcPct val="0"/>
              </a:spcBef>
              <a:buFontTx/>
              <a:buNone/>
            </a:pPr>
            <a:r>
              <a:rPr lang="fr-FR" altLang="en-US" sz="1400" dirty="0"/>
              <a:t>ETSI</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6" name="Imag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0779" y="5399737"/>
            <a:ext cx="775154" cy="812804"/>
          </a:xfrm>
          <a:prstGeom prst="rect">
            <a:avLst/>
          </a:prstGeom>
        </p:spPr>
      </p:pic>
    </p:spTree>
    <p:extLst>
      <p:ext uri="{BB962C8B-B14F-4D97-AF65-F5344CB8AC3E}">
        <p14:creationId xmlns:p14="http://schemas.microsoft.com/office/powerpoint/2010/main" val="47025898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GB" altLang="en-US" dirty="0"/>
              <a:t>TSG CT Officials</a:t>
            </a:r>
          </a:p>
        </p:txBody>
      </p:sp>
      <p:sp>
        <p:nvSpPr>
          <p:cNvPr id="14" name="Content Placeholder 2">
            <a:extLst>
              <a:ext uri="{FF2B5EF4-FFF2-40B4-BE49-F238E27FC236}">
                <a16:creationId xmlns:a16="http://schemas.microsoft.com/office/drawing/2014/main" id="{1E64D438-3EBD-4F38-A254-B036C5161B3D}"/>
              </a:ext>
            </a:extLst>
          </p:cNvPr>
          <p:cNvSpPr txBox="1">
            <a:spLocks/>
          </p:cNvSpPr>
          <p:nvPr/>
        </p:nvSpPr>
        <p:spPr bwMode="auto">
          <a:xfrm>
            <a:off x="2162175" y="1973263"/>
            <a:ext cx="3022600"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Lionel Morand</a:t>
            </a:r>
          </a:p>
          <a:p>
            <a:pPr>
              <a:lnSpc>
                <a:spcPct val="100000"/>
              </a:lnSpc>
              <a:spcBef>
                <a:spcPct val="0"/>
              </a:spcBef>
              <a:buFontTx/>
              <a:buNone/>
            </a:pPr>
            <a:r>
              <a:rPr lang="fr-FR" altLang="en-US" sz="1800" dirty="0"/>
              <a:t>TSG CT Chair</a:t>
            </a:r>
          </a:p>
          <a:p>
            <a:pPr>
              <a:lnSpc>
                <a:spcPct val="100000"/>
              </a:lnSpc>
              <a:spcBef>
                <a:spcPct val="0"/>
              </a:spcBef>
              <a:buFontTx/>
              <a:buNone/>
            </a:pPr>
            <a:r>
              <a:rPr lang="fr-FR" altLang="en-US" sz="1800" dirty="0"/>
              <a:t>ETSI</a:t>
            </a:r>
          </a:p>
          <a:p>
            <a:pPr>
              <a:lnSpc>
                <a:spcPct val="100000"/>
              </a:lnSpc>
              <a:spcBef>
                <a:spcPct val="0"/>
              </a:spcBef>
              <a:buFontTx/>
              <a:buNone/>
            </a:pPr>
            <a:r>
              <a:rPr lang="en-US" altLang="en-US" sz="1800" dirty="0"/>
              <a:t>lionel.morand@orange.com</a:t>
            </a:r>
            <a:endParaRPr lang="fr-FR" altLang="en-US" sz="1800" i="1" dirty="0">
              <a:solidFill>
                <a:srgbClr val="FF0000"/>
              </a:solidFill>
            </a:endParaRPr>
          </a:p>
          <a:p>
            <a:pPr>
              <a:buFontTx/>
              <a:buNone/>
            </a:pPr>
            <a:endParaRPr lang="fr-FR" altLang="en-US" sz="1800" dirty="0"/>
          </a:p>
          <a:p>
            <a:pPr>
              <a:buFontTx/>
              <a:buNone/>
            </a:pPr>
            <a:endParaRPr lang="en-US" altLang="en-US" sz="1800" dirty="0"/>
          </a:p>
        </p:txBody>
      </p:sp>
      <p:sp>
        <p:nvSpPr>
          <p:cNvPr id="15" name="Content Placeholder 2">
            <a:extLst>
              <a:ext uri="{FF2B5EF4-FFF2-40B4-BE49-F238E27FC236}">
                <a16:creationId xmlns:a16="http://schemas.microsoft.com/office/drawing/2014/main" id="{14CB953C-CA61-4D54-AAA5-AA00E9115C12}"/>
              </a:ext>
            </a:extLst>
          </p:cNvPr>
          <p:cNvSpPr txBox="1">
            <a:spLocks/>
          </p:cNvSpPr>
          <p:nvPr/>
        </p:nvSpPr>
        <p:spPr bwMode="auto">
          <a:xfrm>
            <a:off x="7458075" y="197326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Atle Monrad</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ATIS</a:t>
            </a:r>
            <a:br>
              <a:rPr lang="fr-FR" altLang="en-US" sz="1800" dirty="0"/>
            </a:br>
            <a:r>
              <a:rPr lang="en-US" altLang="en-US" sz="1800" dirty="0"/>
              <a:t>atle.monrad@interdigital.com</a:t>
            </a:r>
            <a:endParaRPr lang="fr-FR" altLang="en-US" sz="1800" i="1" dirty="0">
              <a:solidFill>
                <a:srgbClr val="00B050"/>
              </a:solidFill>
            </a:endParaRPr>
          </a:p>
          <a:p>
            <a:pPr>
              <a:lnSpc>
                <a:spcPct val="100000"/>
              </a:lnSpc>
              <a:spcBef>
                <a:spcPct val="0"/>
              </a:spcBef>
              <a:buFontTx/>
              <a:buNone/>
            </a:pPr>
            <a:endParaRPr lang="fr-FR" altLang="en-US" sz="1800" dirty="0"/>
          </a:p>
          <a:p>
            <a:pPr>
              <a:lnSpc>
                <a:spcPct val="100000"/>
              </a:lnSpc>
              <a:spcBef>
                <a:spcPct val="0"/>
              </a:spcBef>
              <a:buFontTx/>
              <a:buNone/>
            </a:pPr>
            <a:endParaRPr lang="fr-FR" altLang="en-US" sz="1800" dirty="0"/>
          </a:p>
          <a:p>
            <a:pPr>
              <a:buFontTx/>
              <a:buNone/>
            </a:pPr>
            <a:endParaRPr lang="fr-FR" altLang="en-US" sz="1800" dirty="0"/>
          </a:p>
          <a:p>
            <a:pPr>
              <a:buFontTx/>
              <a:buNone/>
            </a:pPr>
            <a:endParaRPr lang="en-US" altLang="en-US" sz="1800" dirty="0"/>
          </a:p>
        </p:txBody>
      </p:sp>
      <p:sp>
        <p:nvSpPr>
          <p:cNvPr id="16" name="Content Placeholder 2">
            <a:extLst>
              <a:ext uri="{FF2B5EF4-FFF2-40B4-BE49-F238E27FC236}">
                <a16:creationId xmlns:a16="http://schemas.microsoft.com/office/drawing/2014/main" id="{0F014045-6252-4113-A4BE-3A9852A26AF4}"/>
              </a:ext>
            </a:extLst>
          </p:cNvPr>
          <p:cNvSpPr txBox="1">
            <a:spLocks/>
          </p:cNvSpPr>
          <p:nvPr/>
        </p:nvSpPr>
        <p:spPr bwMode="auto">
          <a:xfrm>
            <a:off x="7458075" y="3431623"/>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Chin ChenHO </a:t>
            </a:r>
          </a:p>
          <a:p>
            <a:pPr>
              <a:lnSpc>
                <a:spcPct val="100000"/>
              </a:lnSpc>
              <a:spcBef>
                <a:spcPct val="0"/>
              </a:spcBef>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ETSI</a:t>
            </a:r>
          </a:p>
          <a:p>
            <a:pPr>
              <a:lnSpc>
                <a:spcPct val="100000"/>
              </a:lnSpc>
              <a:spcBef>
                <a:spcPct val="0"/>
              </a:spcBef>
              <a:buFontTx/>
              <a:buNone/>
            </a:pPr>
            <a:r>
              <a:rPr lang="fr-FR" altLang="en-US" sz="1800" dirty="0"/>
              <a:t>chin.chenho@oppo.com</a:t>
            </a:r>
            <a:endParaRPr lang="fr-FR" altLang="en-US" sz="1800" i="1" dirty="0">
              <a:solidFill>
                <a:srgbClr val="00B050"/>
              </a:solidFill>
            </a:endParaRPr>
          </a:p>
          <a:p>
            <a:pPr>
              <a:lnSpc>
                <a:spcPct val="100000"/>
              </a:lnSpc>
              <a:spcBef>
                <a:spcPct val="0"/>
              </a:spcBef>
              <a:buFontTx/>
              <a:buNone/>
            </a:pPr>
            <a:endParaRPr lang="en-US" altLang="en-US" sz="1800" dirty="0"/>
          </a:p>
        </p:txBody>
      </p:sp>
      <p:sp>
        <p:nvSpPr>
          <p:cNvPr id="17" name="Content Placeholder 2">
            <a:extLst>
              <a:ext uri="{FF2B5EF4-FFF2-40B4-BE49-F238E27FC236}">
                <a16:creationId xmlns:a16="http://schemas.microsoft.com/office/drawing/2014/main" id="{756EF69F-00AE-4C05-BB77-D020C711A95E}"/>
              </a:ext>
            </a:extLst>
          </p:cNvPr>
          <p:cNvSpPr txBox="1">
            <a:spLocks/>
          </p:cNvSpPr>
          <p:nvPr/>
        </p:nvSpPr>
        <p:spPr bwMode="auto">
          <a:xfrm>
            <a:off x="74580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Ming Ai</a:t>
            </a:r>
          </a:p>
          <a:p>
            <a:pPr>
              <a:lnSpc>
                <a:spcPct val="100000"/>
              </a:lnSpc>
              <a:spcBef>
                <a:spcPct val="0"/>
              </a:spcBef>
              <a:buFontTx/>
              <a:buNone/>
            </a:pPr>
            <a:r>
              <a:rPr lang="fr-FR" altLang="en-US" sz="1800" dirty="0"/>
              <a:t>TSG CT </a:t>
            </a:r>
            <a:r>
              <a:rPr lang="fr-FR" altLang="en-US" sz="1800" dirty="0" err="1"/>
              <a:t>Vicechair</a:t>
            </a:r>
            <a:endParaRPr lang="fr-FR" altLang="en-US" sz="1800" dirty="0"/>
          </a:p>
          <a:p>
            <a:pPr>
              <a:lnSpc>
                <a:spcPct val="100000"/>
              </a:lnSpc>
              <a:spcBef>
                <a:spcPct val="0"/>
              </a:spcBef>
              <a:buFontTx/>
              <a:buNone/>
            </a:pPr>
            <a:r>
              <a:rPr lang="fr-FR" altLang="en-US" sz="1800" dirty="0"/>
              <a:t>CCSA</a:t>
            </a:r>
          </a:p>
          <a:p>
            <a:pPr>
              <a:lnSpc>
                <a:spcPct val="100000"/>
              </a:lnSpc>
              <a:spcBef>
                <a:spcPct val="0"/>
              </a:spcBef>
              <a:buFontTx/>
              <a:buNone/>
            </a:pPr>
            <a:r>
              <a:rPr lang="en-US" altLang="en-US" sz="1800" dirty="0"/>
              <a:t>aiming@catt.cn</a:t>
            </a:r>
            <a:endParaRPr lang="fr-FR" altLang="en-US" sz="1800" i="1" dirty="0">
              <a:solidFill>
                <a:srgbClr val="FF0000"/>
              </a:solidFill>
            </a:endParaRPr>
          </a:p>
          <a:p>
            <a:pPr>
              <a:lnSpc>
                <a:spcPct val="100000"/>
              </a:lnSpc>
              <a:spcBef>
                <a:spcPct val="0"/>
              </a:spcBef>
              <a:buFontTx/>
              <a:buNone/>
            </a:pPr>
            <a:endParaRPr lang="fr-FR" altLang="en-US" sz="1800" dirty="0"/>
          </a:p>
          <a:p>
            <a:pPr>
              <a:lnSpc>
                <a:spcPct val="100000"/>
              </a:lnSpc>
              <a:spcBef>
                <a:spcPct val="0"/>
              </a:spcBef>
              <a:buFontTx/>
              <a:buNone/>
            </a:pPr>
            <a:endParaRPr lang="en-US" altLang="en-US" sz="1800" dirty="0"/>
          </a:p>
        </p:txBody>
      </p:sp>
      <p:sp>
        <p:nvSpPr>
          <p:cNvPr id="18" name="Content Placeholder 2">
            <a:extLst>
              <a:ext uri="{FF2B5EF4-FFF2-40B4-BE49-F238E27FC236}">
                <a16:creationId xmlns:a16="http://schemas.microsoft.com/office/drawing/2014/main" id="{EABC313A-DCDA-4D86-AD76-01A70B332E10}"/>
              </a:ext>
            </a:extLst>
          </p:cNvPr>
          <p:cNvSpPr txBox="1">
            <a:spLocks/>
          </p:cNvSpPr>
          <p:nvPr/>
        </p:nvSpPr>
        <p:spPr bwMode="auto">
          <a:xfrm>
            <a:off x="2162175" y="4918075"/>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err="1"/>
              <a:t>Secretary</a:t>
            </a:r>
            <a:endParaRPr lang="fr-FR" altLang="en-US" sz="1800" dirty="0"/>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t>kimmo.kymalainen@etsi.org</a:t>
            </a:r>
          </a:p>
        </p:txBody>
      </p:sp>
      <p:pic>
        <p:nvPicPr>
          <p:cNvPr id="19" name="Image 1">
            <a:extLst>
              <a:ext uri="{FF2B5EF4-FFF2-40B4-BE49-F238E27FC236}">
                <a16:creationId xmlns:a16="http://schemas.microsoft.com/office/drawing/2014/main" id="{9BA7EDF1-FE72-453D-B550-25B4E59C31D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2734" y="1973262"/>
            <a:ext cx="1460975" cy="1531937"/>
          </a:xfrm>
          <a:prstGeom prst="rect">
            <a:avLst/>
          </a:prstGeom>
        </p:spPr>
      </p:pic>
      <p:pic>
        <p:nvPicPr>
          <p:cNvPr id="20" name="Picture 2">
            <a:extLst>
              <a:ext uri="{FF2B5EF4-FFF2-40B4-BE49-F238E27FC236}">
                <a16:creationId xmlns:a16="http://schemas.microsoft.com/office/drawing/2014/main" id="{BA921E3B-6168-40D3-9BC4-8F6BD0597C2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249412" y="4889500"/>
            <a:ext cx="1208663" cy="13874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 name="Picture 24">
            <a:extLst>
              <a:ext uri="{FF2B5EF4-FFF2-40B4-BE49-F238E27FC236}">
                <a16:creationId xmlns:a16="http://schemas.microsoft.com/office/drawing/2014/main" id="{3E68E5A4-1861-4215-B2EA-52CABF67D121}"/>
              </a:ext>
            </a:extLst>
          </p:cNvPr>
          <p:cNvPicPr>
            <a:picLocks noChangeAspect="1"/>
          </p:cNvPicPr>
          <p:nvPr/>
        </p:nvPicPr>
        <p:blipFill>
          <a:blip r:embed="rId6"/>
          <a:stretch>
            <a:fillRect/>
          </a:stretch>
        </p:blipFill>
        <p:spPr>
          <a:xfrm>
            <a:off x="702734" y="4775200"/>
            <a:ext cx="1460975" cy="1429189"/>
          </a:xfrm>
          <a:prstGeom prst="rect">
            <a:avLst/>
          </a:prstGeom>
        </p:spPr>
      </p:pic>
      <p:pic>
        <p:nvPicPr>
          <p:cNvPr id="22" name="Picture 1" descr="image001">
            <a:extLst>
              <a:ext uri="{FF2B5EF4-FFF2-40B4-BE49-F238E27FC236}">
                <a16:creationId xmlns:a16="http://schemas.microsoft.com/office/drawing/2014/main" id="{BF9140A6-97EC-42A6-993E-7210FD2DD5C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10299" y="2040765"/>
            <a:ext cx="1247775" cy="124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Image 4">
            <a:extLst>
              <a:ext uri="{FF2B5EF4-FFF2-40B4-BE49-F238E27FC236}">
                <a16:creationId xmlns:a16="http://schemas.microsoft.com/office/drawing/2014/main" id="{E0881617-E934-47AB-9E54-F9E0B599FE04}"/>
              </a:ext>
            </a:extLst>
          </p:cNvPr>
          <p:cNvPicPr>
            <a:picLocks noChangeAspect="1"/>
          </p:cNvPicPr>
          <p:nvPr/>
        </p:nvPicPr>
        <p:blipFill>
          <a:blip r:embed="rId8"/>
          <a:stretch>
            <a:fillRect/>
          </a:stretch>
        </p:blipFill>
        <p:spPr>
          <a:xfrm>
            <a:off x="6399551" y="3442596"/>
            <a:ext cx="908383" cy="1310754"/>
          </a:xfrm>
          <a:prstGeom prst="rect">
            <a:avLst/>
          </a:prstGeom>
        </p:spPr>
      </p:pic>
    </p:spTree>
    <p:extLst>
      <p:ext uri="{BB962C8B-B14F-4D97-AF65-F5344CB8AC3E}">
        <p14:creationId xmlns:p14="http://schemas.microsoft.com/office/powerpoint/2010/main" val="2721705495"/>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a:t>General Information</a:t>
            </a:r>
            <a:endParaRPr lang="fr-FR" dirty="0"/>
          </a:p>
        </p:txBody>
      </p:sp>
      <p:sp>
        <p:nvSpPr>
          <p:cNvPr id="4" name="Espace réservé du contenu 3"/>
          <p:cNvSpPr>
            <a:spLocks noGrp="1"/>
          </p:cNvSpPr>
          <p:nvPr>
            <p:ph idx="1"/>
          </p:nvPr>
        </p:nvSpPr>
        <p:spPr/>
        <p:txBody>
          <a:bodyPr/>
          <a:lstStyle/>
          <a:p>
            <a:pPr lvl="0"/>
            <a:r>
              <a:rPr lang="en-GB" sz="2400" dirty="0"/>
              <a:t>meeting duration:</a:t>
            </a:r>
          </a:p>
          <a:p>
            <a:pPr lvl="1"/>
            <a:r>
              <a:rPr lang="en-US" sz="2000" dirty="0"/>
              <a:t>From Monday, June 6, 2022, 09h00 CEST</a:t>
            </a:r>
          </a:p>
          <a:p>
            <a:pPr lvl="1"/>
            <a:r>
              <a:rPr lang="en-US" sz="2000" dirty="0"/>
              <a:t>Until Tuesday, June 7, 2022, 17h30 UTC</a:t>
            </a:r>
          </a:p>
          <a:p>
            <a:pPr lvl="0"/>
            <a:r>
              <a:rPr lang="en-GB" sz="2400" dirty="0"/>
              <a:t>type of meeting:</a:t>
            </a:r>
          </a:p>
          <a:p>
            <a:pPr lvl="1"/>
            <a:r>
              <a:rPr lang="fr-FR" sz="2000" dirty="0"/>
              <a:t>This meeting </a:t>
            </a:r>
            <a:r>
              <a:rPr lang="fr-FR" sz="2000" dirty="0" err="1"/>
              <a:t>will</a:t>
            </a:r>
            <a:r>
              <a:rPr lang="fr-FR" sz="2000" dirty="0"/>
              <a:t> </a:t>
            </a:r>
            <a:r>
              <a:rPr lang="fr-FR" sz="2000" dirty="0" err="1"/>
              <a:t>be</a:t>
            </a:r>
            <a:r>
              <a:rPr lang="fr-FR" sz="2000" dirty="0"/>
              <a:t> a full face-to-face meeting</a:t>
            </a:r>
            <a:r>
              <a:rPr lang="en-GB" sz="2000" dirty="0"/>
              <a:t> </a:t>
            </a:r>
          </a:p>
          <a:p>
            <a:pPr lvl="1"/>
            <a:r>
              <a:rPr lang="en-US" sz="1800" dirty="0">
                <a:effectLst/>
                <a:latin typeface="Arial" panose="020B0604020202020204" pitchFamily="34" charset="0"/>
                <a:ea typeface="Times New Roman" panose="02020603050405020304" pitchFamily="18" charset="0"/>
              </a:rPr>
              <a:t>A one-way audio stream (</a:t>
            </a:r>
            <a:r>
              <a:rPr lang="en-US" sz="1800" dirty="0" err="1">
                <a:effectLst/>
                <a:latin typeface="Arial" panose="020B0604020202020204" pitchFamily="34" charset="0"/>
                <a:ea typeface="Times New Roman" panose="02020603050405020304" pitchFamily="18" charset="0"/>
              </a:rPr>
              <a:t>Linsten</a:t>
            </a:r>
            <a:r>
              <a:rPr lang="en-US" sz="1800" dirty="0">
                <a:effectLst/>
                <a:latin typeface="Arial" panose="020B0604020202020204" pitchFamily="34" charset="0"/>
                <a:ea typeface="Times New Roman" panose="02020603050405020304" pitchFamily="18" charset="0"/>
              </a:rPr>
              <a:t>-Only) will be provided in a best-effort mode for remote delegates that will not be able to attend the meeting</a:t>
            </a:r>
            <a:endParaRPr lang="en-GB" sz="2000" dirty="0"/>
          </a:p>
          <a:p>
            <a:pPr lvl="0"/>
            <a:r>
              <a:rPr lang="en-GB" sz="2400" dirty="0"/>
              <a:t>CT email reflector:</a:t>
            </a:r>
          </a:p>
          <a:p>
            <a:pPr lvl="1"/>
            <a:r>
              <a:rPr lang="en-GB" sz="2000" dirty="0">
                <a:hlinkClick r:id="rId2"/>
              </a:rPr>
              <a:t>3GPP_TSG_CT@list.etsi.org</a:t>
            </a:r>
            <a:endParaRPr lang="en-GB" sz="2000" dirty="0"/>
          </a:p>
        </p:txBody>
      </p:sp>
      <p:sp>
        <p:nvSpPr>
          <p:cNvPr id="5" name="ZoneTexte 4">
            <a:extLst>
              <a:ext uri="{FF2B5EF4-FFF2-40B4-BE49-F238E27FC236}">
                <a16:creationId xmlns:a16="http://schemas.microsoft.com/office/drawing/2014/main" id="{AC91E63D-81F4-4258-85F5-720417AE8CE5}"/>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3200071805"/>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Registration and </a:t>
            </a:r>
            <a:r>
              <a:rPr lang="fr-FR" dirty="0" err="1"/>
              <a:t>Voting</a:t>
            </a:r>
            <a:r>
              <a:rPr lang="fr-FR" dirty="0"/>
              <a:t> </a:t>
            </a:r>
            <a:r>
              <a:rPr lang="fr-FR" dirty="0" err="1"/>
              <a:t>Rights</a:t>
            </a:r>
            <a:endParaRPr lang="fr-FR" dirty="0"/>
          </a:p>
        </p:txBody>
      </p:sp>
      <p:sp>
        <p:nvSpPr>
          <p:cNvPr id="3" name="Espace réservé du contenu 2"/>
          <p:cNvSpPr>
            <a:spLocks noGrp="1"/>
          </p:cNvSpPr>
          <p:nvPr>
            <p:ph idx="1"/>
          </p:nvPr>
        </p:nvSpPr>
        <p:spPr/>
        <p:txBody>
          <a:bodyPr/>
          <a:lstStyle/>
          <a:p>
            <a:r>
              <a:rPr lang="en-US" dirty="0"/>
              <a:t>REGISTRATION</a:t>
            </a:r>
            <a:endParaRPr lang="en-US" b="1" dirty="0">
              <a:solidFill>
                <a:srgbClr val="FF0000"/>
              </a:solidFill>
            </a:endParaRPr>
          </a:p>
          <a:p>
            <a:pPr lvl="1"/>
            <a:r>
              <a:rPr lang="fr-FR" dirty="0" err="1"/>
              <a:t>Please</a:t>
            </a:r>
            <a:r>
              <a:rPr lang="fr-FR" dirty="0"/>
              <a:t> </a:t>
            </a:r>
            <a:r>
              <a:rPr lang="fr-FR" dirty="0" err="1"/>
              <a:t>register</a:t>
            </a:r>
            <a:r>
              <a:rPr lang="fr-FR" dirty="0"/>
              <a:t>:</a:t>
            </a:r>
          </a:p>
          <a:p>
            <a:pPr lvl="2"/>
            <a:r>
              <a:rPr lang="fr-FR" dirty="0">
                <a:hlinkClick r:id="rId2"/>
              </a:rPr>
              <a:t>https://portal.3gpp.org/Home.aspx#/meeting?MtgId=39999</a:t>
            </a:r>
            <a:endParaRPr lang="fr-FR" dirty="0"/>
          </a:p>
          <a:p>
            <a:pPr lvl="1"/>
            <a:r>
              <a:rPr lang="en-US" dirty="0"/>
              <a:t>Every delegate has to check in online based on the link provided via email when you registered </a:t>
            </a:r>
          </a:p>
          <a:p>
            <a:r>
              <a:rPr lang="en-US" dirty="0"/>
              <a:t>Voting Rights:</a:t>
            </a:r>
          </a:p>
          <a:p>
            <a:pPr lvl="1"/>
            <a:r>
              <a:rPr lang="en-US" dirty="0"/>
              <a:t>Only the participation by Individual Member in the face-to-face meeting is considered for the accrual of voting rights.</a:t>
            </a:r>
          </a:p>
          <a:p>
            <a:pPr lvl="1"/>
            <a:r>
              <a:rPr lang="en-US" dirty="0"/>
              <a:t>the delegates need to check in themselves between the start (09:00 CEST 6th June) and the end (17:30 CEST 7th June) of the meeting. </a:t>
            </a:r>
          </a:p>
          <a:p>
            <a:pPr lvl="1"/>
            <a:r>
              <a:rPr lang="en-US" dirty="0"/>
              <a:t>If a delegate does not check in during the meeting, it shall be assumed that the individual did not attend.</a:t>
            </a:r>
            <a:endParaRPr lang="fr-FR" dirty="0"/>
          </a:p>
        </p:txBody>
      </p:sp>
      <p:sp>
        <p:nvSpPr>
          <p:cNvPr id="4" name="ZoneTexte 3">
            <a:extLst>
              <a:ext uri="{FF2B5EF4-FFF2-40B4-BE49-F238E27FC236}">
                <a16:creationId xmlns:a16="http://schemas.microsoft.com/office/drawing/2014/main" id="{79F1C4CC-5C33-4C88-B644-60FF27960547}"/>
              </a:ext>
            </a:extLst>
          </p:cNvPr>
          <p:cNvSpPr txBox="1"/>
          <p:nvPr/>
        </p:nvSpPr>
        <p:spPr>
          <a:xfrm rot="20143404">
            <a:off x="7901264" y="521925"/>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11759318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3"/>
          <p:cNvSpPr>
            <a:spLocks noGrp="1"/>
          </p:cNvSpPr>
          <p:nvPr>
            <p:ph type="title"/>
          </p:nvPr>
        </p:nvSpPr>
        <p:spPr/>
        <p:txBody>
          <a:bodyPr/>
          <a:lstStyle/>
          <a:p>
            <a:r>
              <a:rPr lang="fr-FR" dirty="0" err="1"/>
              <a:t>Technical</a:t>
            </a:r>
            <a:r>
              <a:rPr lang="fr-FR" dirty="0"/>
              <a:t> Meeting</a:t>
            </a:r>
            <a:endParaRPr lang="en-US" dirty="0"/>
          </a:p>
        </p:txBody>
      </p:sp>
    </p:spTree>
    <p:extLst>
      <p:ext uri="{BB962C8B-B14F-4D97-AF65-F5344CB8AC3E}">
        <p14:creationId xmlns:p14="http://schemas.microsoft.com/office/powerpoint/2010/main" val="3605331212"/>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Full Agenda</a:t>
            </a:r>
          </a:p>
        </p:txBody>
      </p:sp>
      <p:sp>
        <p:nvSpPr>
          <p:cNvPr id="3" name="Espace réservé du contenu 2"/>
          <p:cNvSpPr>
            <a:spLocks noGrp="1"/>
          </p:cNvSpPr>
          <p:nvPr>
            <p:ph idx="1"/>
          </p:nvPr>
        </p:nvSpPr>
        <p:spPr/>
        <p:txBody>
          <a:bodyPr numCol="2"/>
          <a:lstStyle/>
          <a:p>
            <a:r>
              <a:rPr lang="en-US" sz="2000" dirty="0"/>
              <a:t>Day 1</a:t>
            </a:r>
          </a:p>
          <a:p>
            <a:pPr lvl="1"/>
            <a:r>
              <a:rPr lang="en-US" sz="1800" dirty="0"/>
              <a:t>Opening</a:t>
            </a:r>
          </a:p>
          <a:p>
            <a:pPr lvl="1"/>
            <a:r>
              <a:rPr lang="en-US" sz="1800" dirty="0"/>
              <a:t>CT WG status Reports and Workplan update</a:t>
            </a:r>
          </a:p>
          <a:p>
            <a:pPr lvl="1"/>
            <a:r>
              <a:rPr lang="en-US" sz="1800" dirty="0"/>
              <a:t>New and Revised Work Items</a:t>
            </a:r>
          </a:p>
          <a:p>
            <a:pPr lvl="1"/>
            <a:r>
              <a:rPr lang="en-US" sz="1800" dirty="0"/>
              <a:t>Rel-17 Exception sheet</a:t>
            </a:r>
          </a:p>
          <a:p>
            <a:pPr lvl="1"/>
            <a:r>
              <a:rPr lang="en-US" sz="1800" dirty="0"/>
              <a:t>issues for early treatment (e.g. company contributions to plenary, i.e. marked red in agenda)</a:t>
            </a:r>
          </a:p>
          <a:p>
            <a:pPr lvl="1"/>
            <a:r>
              <a:rPr lang="en-US" sz="1800" dirty="0"/>
              <a:t>LS In &amp; LS Out proposals</a:t>
            </a:r>
          </a:p>
          <a:p>
            <a:pPr lvl="1"/>
            <a:r>
              <a:rPr lang="en-US" sz="1800" dirty="0"/>
              <a:t>Company CRs endorsed by the CT WGs before the CT plenary</a:t>
            </a:r>
          </a:p>
          <a:p>
            <a:pPr lvl="1"/>
            <a:r>
              <a:rPr lang="en-US" sz="1800" dirty="0"/>
              <a:t>TS/TRs sent for information and/or approval</a:t>
            </a:r>
          </a:p>
          <a:p>
            <a:pPr lvl="1"/>
            <a:r>
              <a:rPr lang="en-US" sz="1800" dirty="0"/>
              <a:t>Technical items for early consideration</a:t>
            </a:r>
            <a:endParaRPr lang="en-US" sz="1400" dirty="0"/>
          </a:p>
          <a:p>
            <a:endParaRPr lang="en-US" sz="2000" dirty="0"/>
          </a:p>
          <a:p>
            <a:r>
              <a:rPr lang="en-US" sz="2000" dirty="0"/>
              <a:t>Day 2</a:t>
            </a:r>
          </a:p>
          <a:p>
            <a:pPr lvl="1"/>
            <a:r>
              <a:rPr lang="en-US" sz="1800" dirty="0"/>
              <a:t>Revisions</a:t>
            </a:r>
          </a:p>
          <a:p>
            <a:pPr lvl="1"/>
            <a:r>
              <a:rPr lang="en-US" sz="1800" dirty="0"/>
              <a:t>Topics from Monday which still need discussion</a:t>
            </a:r>
          </a:p>
          <a:p>
            <a:pPr lvl="1"/>
            <a:r>
              <a:rPr lang="en-US" sz="1800" dirty="0"/>
              <a:t>Block approval of Agenda Items 8, 9, 10, 11, 12, 13, 14, 15, 16, 17</a:t>
            </a:r>
          </a:p>
          <a:p>
            <a:pPr lvl="1"/>
            <a:r>
              <a:rPr lang="en-US" sz="1800" dirty="0"/>
              <a:t>Work Organization, MCC reporting, Work Plan</a:t>
            </a:r>
          </a:p>
          <a:p>
            <a:pPr lvl="1"/>
            <a:r>
              <a:rPr lang="en-US" sz="1800" dirty="0"/>
              <a:t>IETF status Reports</a:t>
            </a:r>
          </a:p>
          <a:p>
            <a:pPr lvl="1"/>
            <a:r>
              <a:rPr lang="en-US" sz="1800" dirty="0"/>
              <a:t>Last round of revisions</a:t>
            </a:r>
          </a:p>
          <a:p>
            <a:pPr lvl="1"/>
            <a:r>
              <a:rPr lang="en-US" sz="1800" dirty="0"/>
              <a:t>Closing</a:t>
            </a:r>
          </a:p>
          <a:p>
            <a:pPr lvl="1"/>
            <a:endParaRPr lang="en-US" sz="1800" dirty="0"/>
          </a:p>
          <a:p>
            <a:pPr lvl="1"/>
            <a:endParaRPr lang="en-US" sz="1800" dirty="0"/>
          </a:p>
        </p:txBody>
      </p:sp>
      <p:sp>
        <p:nvSpPr>
          <p:cNvPr id="4" name="ZoneTexte 3">
            <a:extLst>
              <a:ext uri="{FF2B5EF4-FFF2-40B4-BE49-F238E27FC236}">
                <a16:creationId xmlns:a16="http://schemas.microsoft.com/office/drawing/2014/main" id="{AD731F83-8381-4220-82AC-3460686F6879}"/>
              </a:ext>
            </a:extLst>
          </p:cNvPr>
          <p:cNvSpPr txBox="1"/>
          <p:nvPr/>
        </p:nvSpPr>
        <p:spPr>
          <a:xfrm rot="20143404">
            <a:off x="6848319" y="581961"/>
            <a:ext cx="1912190" cy="523220"/>
          </a:xfrm>
          <a:prstGeom prst="rect">
            <a:avLst/>
          </a:prstGeom>
          <a:noFill/>
        </p:spPr>
        <p:txBody>
          <a:bodyPr wrap="square" rtlCol="0">
            <a:spAutoFit/>
          </a:bodyPr>
          <a:lstStyle/>
          <a:p>
            <a:r>
              <a:rPr lang="fr-FR" sz="2800" b="1" dirty="0">
                <a:solidFill>
                  <a:srgbClr val="FF0000"/>
                </a:solidFill>
              </a:rPr>
              <a:t>UPDATED</a:t>
            </a:r>
          </a:p>
        </p:txBody>
      </p:sp>
    </p:spTree>
    <p:extLst>
      <p:ext uri="{BB962C8B-B14F-4D97-AF65-F5344CB8AC3E}">
        <p14:creationId xmlns:p14="http://schemas.microsoft.com/office/powerpoint/2010/main" val="214747982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r>
              <a:rPr lang="fr-FR" dirty="0"/>
              <a:t>Location:</a:t>
            </a:r>
          </a:p>
          <a:p>
            <a:endParaRPr lang="fr-FR" dirty="0"/>
          </a:p>
          <a:p>
            <a:endParaRPr lang="fr-FR" dirty="0"/>
          </a:p>
          <a:p>
            <a:endParaRPr lang="fr-FR" dirty="0"/>
          </a:p>
          <a:p>
            <a:endParaRPr lang="fr-FR" dirty="0"/>
          </a:p>
          <a:p>
            <a:r>
              <a:rPr lang="fr-FR" dirty="0" err="1"/>
              <a:t>Before</a:t>
            </a:r>
            <a:r>
              <a:rPr lang="fr-FR" dirty="0"/>
              <a:t> the meeting, </a:t>
            </a:r>
            <a:r>
              <a:rPr lang="fr-FR" dirty="0" err="1"/>
              <a:t>delegates</a:t>
            </a:r>
            <a:r>
              <a:rPr lang="fr-FR" dirty="0"/>
              <a:t> use 3GU for </a:t>
            </a:r>
            <a:r>
              <a:rPr lang="fr-FR" dirty="0" err="1"/>
              <a:t>tdoc</a:t>
            </a:r>
            <a:r>
              <a:rPr lang="fr-FR" dirty="0"/>
              <a:t> </a:t>
            </a:r>
            <a:r>
              <a:rPr lang="fr-FR" dirty="0" err="1"/>
              <a:t>number</a:t>
            </a:r>
            <a:r>
              <a:rPr lang="fr-FR" dirty="0"/>
              <a:t> </a:t>
            </a:r>
            <a:r>
              <a:rPr lang="fr-FR" dirty="0" err="1"/>
              <a:t>request</a:t>
            </a:r>
            <a:r>
              <a:rPr lang="fr-FR" dirty="0"/>
              <a:t> and document </a:t>
            </a:r>
            <a:r>
              <a:rPr lang="fr-FR" dirty="0" err="1"/>
              <a:t>upload</a:t>
            </a:r>
            <a:endParaRPr lang="fr-FR" dirty="0"/>
          </a:p>
          <a:p>
            <a:r>
              <a:rPr lang="fr-FR" dirty="0"/>
              <a:t>Documents for the meeting </a:t>
            </a:r>
            <a:r>
              <a:rPr lang="fr-FR" b="1" u="sng" dirty="0"/>
              <a:t>SHALL NOT </a:t>
            </a:r>
            <a:r>
              <a:rPr lang="fr-FR" dirty="0" err="1"/>
              <a:t>be</a:t>
            </a:r>
            <a:r>
              <a:rPr lang="fr-FR" dirty="0"/>
              <a:t> </a:t>
            </a:r>
            <a:r>
              <a:rPr lang="fr-FR" dirty="0" err="1"/>
              <a:t>distributed</a:t>
            </a:r>
            <a:r>
              <a:rPr lang="fr-FR" dirty="0"/>
              <a:t> </a:t>
            </a:r>
            <a:r>
              <a:rPr lang="fr-FR" dirty="0" err="1"/>
              <a:t>using</a:t>
            </a:r>
            <a:r>
              <a:rPr lang="fr-FR" dirty="0"/>
              <a:t> the 3GPP_TSG_CT email </a:t>
            </a:r>
            <a:r>
              <a:rPr lang="fr-FR" dirty="0" err="1"/>
              <a:t>reflector</a:t>
            </a:r>
            <a:endParaRPr lang="fr-FR" dirty="0"/>
          </a:p>
        </p:txBody>
      </p:sp>
      <p:sp>
        <p:nvSpPr>
          <p:cNvPr id="2" name="Titre 1"/>
          <p:cNvSpPr>
            <a:spLocks noGrp="1"/>
          </p:cNvSpPr>
          <p:nvPr>
            <p:ph type="title"/>
          </p:nvPr>
        </p:nvSpPr>
        <p:spPr/>
        <p:txBody>
          <a:bodyPr/>
          <a:lstStyle/>
          <a:p>
            <a:r>
              <a:rPr lang="fr-FR" dirty="0" err="1"/>
              <a:t>Working</a:t>
            </a:r>
            <a:r>
              <a:rPr lang="fr-FR" dirty="0"/>
              <a:t> directories</a:t>
            </a:r>
          </a:p>
        </p:txBody>
      </p:sp>
      <p:graphicFrame>
        <p:nvGraphicFramePr>
          <p:cNvPr id="13" name="Tableau 12"/>
          <p:cNvGraphicFramePr>
            <a:graphicFrameLocks noGrp="1"/>
          </p:cNvGraphicFramePr>
          <p:nvPr>
            <p:extLst>
              <p:ext uri="{D42A27DB-BD31-4B8C-83A1-F6EECF244321}">
                <p14:modId xmlns:p14="http://schemas.microsoft.com/office/powerpoint/2010/main" val="2502837077"/>
              </p:ext>
            </p:extLst>
          </p:nvPr>
        </p:nvGraphicFramePr>
        <p:xfrm>
          <a:off x="2156334" y="1716638"/>
          <a:ext cx="9416966" cy="2438400"/>
        </p:xfrm>
        <a:graphic>
          <a:graphicData uri="http://schemas.openxmlformats.org/drawingml/2006/table">
            <a:tbl>
              <a:tblPr/>
              <a:tblGrid>
                <a:gridCol w="834141">
                  <a:extLst>
                    <a:ext uri="{9D8B030D-6E8A-4147-A177-3AD203B41FA5}">
                      <a16:colId xmlns:a16="http://schemas.microsoft.com/office/drawing/2014/main" val="20000"/>
                    </a:ext>
                  </a:extLst>
                </a:gridCol>
                <a:gridCol w="3874342">
                  <a:extLst>
                    <a:ext uri="{9D8B030D-6E8A-4147-A177-3AD203B41FA5}">
                      <a16:colId xmlns:a16="http://schemas.microsoft.com/office/drawing/2014/main" val="20001"/>
                    </a:ext>
                  </a:extLst>
                </a:gridCol>
                <a:gridCol w="2375579">
                  <a:extLst>
                    <a:ext uri="{9D8B030D-6E8A-4147-A177-3AD203B41FA5}">
                      <a16:colId xmlns:a16="http://schemas.microsoft.com/office/drawing/2014/main" val="20002"/>
                    </a:ext>
                  </a:extLst>
                </a:gridCol>
                <a:gridCol w="2332904">
                  <a:extLst>
                    <a:ext uri="{9D8B030D-6E8A-4147-A177-3AD203B41FA5}">
                      <a16:colId xmlns:a16="http://schemas.microsoft.com/office/drawing/2014/main" val="20003"/>
                    </a:ext>
                  </a:extLst>
                </a:gridCol>
              </a:tblGrid>
              <a:tr h="0">
                <a:tc>
                  <a:txBody>
                    <a:bodyPr/>
                    <a:lstStyle/>
                    <a:p>
                      <a:r>
                        <a:rPr lang="fr-FR" dirty="0"/>
                        <a:t> </a:t>
                      </a:r>
                    </a:p>
                  </a:txBody>
                  <a:tcPr anchor="ctr">
                    <a:lnL>
                      <a:noFill/>
                    </a:lnL>
                    <a:lnR>
                      <a:noFill/>
                    </a:lnR>
                    <a:lnT>
                      <a:noFill/>
                    </a:lnT>
                    <a:lnB>
                      <a:noFill/>
                    </a:lnB>
                  </a:tcPr>
                </a:tc>
                <a:tc gridSpan="3">
                  <a:txBody>
                    <a:bodyPr/>
                    <a:lstStyle/>
                    <a:p>
                      <a:r>
                        <a:rPr lang="fr-FR" sz="2400" dirty="0">
                          <a:hlinkClick r:id="rId2"/>
                        </a:rPr>
                        <a:t>https://www.3gpp.org/ftp/tsg_ct/TSG_CT/TSGC_96_Budapest</a:t>
                      </a:r>
                      <a:r>
                        <a:rPr lang="fr-FR" sz="2400" dirty="0"/>
                        <a:t> </a:t>
                      </a:r>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tc hMerge="1">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0"/>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3"/>
                        </a:rPr>
                        <a:t>Agenda</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1"/>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4"/>
                        </a:rPr>
                        <a:t>Docs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2"/>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5"/>
                        </a:rPr>
                        <a:t>Inbox</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3"/>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6"/>
                        </a:rPr>
                        <a:t>Report</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a:p>
                  </a:txBody>
                  <a:tcPr anchor="ctr">
                    <a:lnL>
                      <a:noFill/>
                    </a:lnL>
                    <a:lnR>
                      <a:noFill/>
                    </a:lnR>
                    <a:lnT>
                      <a:noFill/>
                    </a:lnT>
                    <a:lnB>
                      <a:noFill/>
                    </a:lnB>
                  </a:tcPr>
                </a:tc>
                <a:extLst>
                  <a:ext uri="{0D108BD9-81ED-4DB2-BD59-A6C34878D82A}">
                    <a16:rowId xmlns:a16="http://schemas.microsoft.com/office/drawing/2014/main" val="10004"/>
                  </a:ext>
                </a:extLst>
              </a:tr>
              <a:tr h="0">
                <a:tc>
                  <a:txBody>
                    <a:bodyPr/>
                    <a:lstStyle/>
                    <a:p>
                      <a:endParaRPr lang="fr-FR"/>
                    </a:p>
                  </a:txBody>
                  <a:tcPr anchor="ctr">
                    <a:lnL>
                      <a:noFill/>
                    </a:lnL>
                    <a:lnR>
                      <a:noFill/>
                    </a:lnR>
                    <a:lnT>
                      <a:noFill/>
                    </a:lnT>
                    <a:lnB>
                      <a:noFill/>
                    </a:lnB>
                  </a:tcPr>
                </a:tc>
                <a:tc>
                  <a:txBody>
                    <a:bodyPr/>
                    <a:lstStyle/>
                    <a:p>
                      <a:r>
                        <a:rPr lang="fr-FR" sz="2000" dirty="0">
                          <a:effectLst/>
                          <a:hlinkClick r:id="rId7"/>
                        </a:rPr>
                        <a:t>Templates</a:t>
                      </a:r>
                      <a:r>
                        <a:rPr lang="fr-FR" sz="2000" dirty="0">
                          <a:effectLst/>
                        </a:rPr>
                        <a:t> </a:t>
                      </a:r>
                    </a:p>
                  </a:txBody>
                  <a:tcPr marR="95250" anchor="ctr">
                    <a:lnL>
                      <a:noFill/>
                    </a:lnL>
                    <a:lnR>
                      <a:noFill/>
                    </a:lnR>
                    <a:lnT>
                      <a:noFill/>
                    </a:lnT>
                    <a:lnB>
                      <a:noFill/>
                    </a:lnB>
                  </a:tcPr>
                </a:tc>
                <a:tc>
                  <a:txBody>
                    <a:bodyPr/>
                    <a:lstStyle/>
                    <a:p>
                      <a:endParaRPr lang="fr-FR" dirty="0">
                        <a:effectLst/>
                      </a:endParaRPr>
                    </a:p>
                  </a:txBody>
                  <a:tcPr marR="95250" anchor="ctr">
                    <a:lnL>
                      <a:noFill/>
                    </a:lnL>
                    <a:lnR>
                      <a:noFill/>
                    </a:lnR>
                    <a:lnT>
                      <a:noFill/>
                    </a:lnT>
                    <a:lnB>
                      <a:noFill/>
                    </a:lnB>
                  </a:tcPr>
                </a:tc>
                <a:tc>
                  <a:txBody>
                    <a:bodyPr/>
                    <a:lstStyle/>
                    <a:p>
                      <a:endParaRPr lang="fr-FR" dirty="0"/>
                    </a:p>
                  </a:txBody>
                  <a:tcPr anchor="ctr">
                    <a:lnL>
                      <a:noFill/>
                    </a:lnL>
                    <a:lnR>
                      <a:noFill/>
                    </a:lnR>
                    <a:lnT>
                      <a:noFill/>
                    </a:lnT>
                    <a:lnB>
                      <a:noFill/>
                    </a:lnB>
                  </a:tcPr>
                </a:tc>
                <a:extLst>
                  <a:ext uri="{0D108BD9-81ED-4DB2-BD59-A6C34878D82A}">
                    <a16:rowId xmlns:a16="http://schemas.microsoft.com/office/drawing/2014/main" val="10005"/>
                  </a:ext>
                </a:extLst>
              </a:tr>
            </a:tbl>
          </a:graphicData>
        </a:graphic>
      </p:graphicFrame>
      <p:pic>
        <p:nvPicPr>
          <p:cNvPr id="14" name="Picture 1"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01993" y="3875901"/>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476726"/>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3084330"/>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676058"/>
            <a:ext cx="304800" cy="3048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5" descr="icon"/>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94032" y="2303018"/>
            <a:ext cx="304800" cy="304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761851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Tdoc</a:t>
            </a:r>
            <a:r>
              <a:rPr lang="fr-FR" dirty="0"/>
              <a:t> # allocation </a:t>
            </a:r>
            <a:r>
              <a:rPr lang="fr-FR" dirty="0" err="1"/>
              <a:t>during</a:t>
            </a:r>
            <a:r>
              <a:rPr lang="fr-FR" dirty="0"/>
              <a:t> the meeting</a:t>
            </a:r>
          </a:p>
        </p:txBody>
      </p:sp>
      <p:sp>
        <p:nvSpPr>
          <p:cNvPr id="3" name="Espace réservé du contenu 2"/>
          <p:cNvSpPr>
            <a:spLocks noGrp="1"/>
          </p:cNvSpPr>
          <p:nvPr>
            <p:ph idx="1"/>
          </p:nvPr>
        </p:nvSpPr>
        <p:spPr>
          <a:xfrm>
            <a:off x="838200" y="1825625"/>
            <a:ext cx="11353800" cy="4351338"/>
          </a:xfrm>
        </p:spPr>
        <p:txBody>
          <a:bodyPr/>
          <a:lstStyle/>
          <a:p>
            <a:r>
              <a:rPr lang="fr-FR" sz="2000" dirty="0"/>
              <a:t>As </a:t>
            </a:r>
            <a:r>
              <a:rPr lang="fr-FR" sz="2000" dirty="0" err="1"/>
              <a:t>usual</a:t>
            </a:r>
            <a:r>
              <a:rPr lang="fr-FR" sz="2000" dirty="0"/>
              <a:t>, Kimmo (MCC) </a:t>
            </a:r>
            <a:r>
              <a:rPr lang="fr-FR" sz="2000" dirty="0" err="1"/>
              <a:t>will</a:t>
            </a:r>
            <a:r>
              <a:rPr lang="fr-FR" sz="2000" dirty="0"/>
              <a:t> </a:t>
            </a:r>
            <a:r>
              <a:rPr lang="en-GB" sz="2000" dirty="0"/>
              <a:t>allocate </a:t>
            </a:r>
            <a:r>
              <a:rPr lang="en-GB" sz="2000" dirty="0" err="1"/>
              <a:t>tdoc</a:t>
            </a:r>
            <a:r>
              <a:rPr lang="en-GB" sz="2000" dirty="0"/>
              <a:t> numbers</a:t>
            </a:r>
          </a:p>
          <a:p>
            <a:pPr lvl="1"/>
            <a:r>
              <a:rPr lang="en-GB" sz="1800" dirty="0"/>
              <a:t>Please send an email to Kimmo Kymalainen (</a:t>
            </a:r>
            <a:r>
              <a:rPr lang="en-GB" sz="1800" dirty="0">
                <a:hlinkClick r:id="rId2"/>
              </a:rPr>
              <a:t>Kimmo.Kymalainen@etsi.org</a:t>
            </a:r>
            <a:r>
              <a:rPr lang="en-GB" sz="1800" dirty="0"/>
              <a:t>)</a:t>
            </a:r>
          </a:p>
          <a:p>
            <a:r>
              <a:rPr lang="en-GB" sz="2000" dirty="0"/>
              <a:t>New documents must be uploaded to the "Inbox" folder</a:t>
            </a:r>
          </a:p>
          <a:p>
            <a:pPr lvl="1"/>
            <a:r>
              <a:rPr lang="en-GB" sz="1800" dirty="0"/>
              <a:t>Please </a:t>
            </a:r>
            <a:r>
              <a:rPr lang="en-GB" sz="1800" b="1" dirty="0">
                <a:solidFill>
                  <a:srgbClr val="FF0000"/>
                </a:solidFill>
              </a:rPr>
              <a:t>DO NOT </a:t>
            </a:r>
            <a:r>
              <a:rPr lang="en-GB" sz="1800" dirty="0"/>
              <a:t>upload your document using 3GU</a:t>
            </a:r>
          </a:p>
          <a:p>
            <a:r>
              <a:rPr lang="en-GB" sz="2000" dirty="0"/>
              <a:t>"Inbox/Drafts" folder can be used to work offline on documents</a:t>
            </a:r>
          </a:p>
          <a:p>
            <a:pPr lvl="1"/>
            <a:r>
              <a:rPr lang="en-GB" sz="1800" dirty="0"/>
              <a:t>Please </a:t>
            </a:r>
            <a:r>
              <a:rPr lang="en-GB" sz="1800" b="1" dirty="0">
                <a:solidFill>
                  <a:srgbClr val="FF0000"/>
                </a:solidFill>
              </a:rPr>
              <a:t>DO NOT </a:t>
            </a:r>
            <a:r>
              <a:rPr lang="en-GB" sz="1800" dirty="0"/>
              <a:t>use official filename when using the "Inbox/Drafts" folder (see next slide)</a:t>
            </a:r>
          </a:p>
          <a:p>
            <a:r>
              <a:rPr lang="fr-FR" sz="2000" dirty="0"/>
              <a:t>"Inbox" and "Inbox/</a:t>
            </a:r>
            <a:r>
              <a:rPr lang="fr-FR" sz="2000" dirty="0" err="1"/>
              <a:t>Drafts</a:t>
            </a:r>
            <a:r>
              <a:rPr lang="fr-FR" sz="2000" dirty="0"/>
              <a:t>" </a:t>
            </a:r>
            <a:r>
              <a:rPr lang="fr-FR" sz="2000" dirty="0" err="1"/>
              <a:t>can</a:t>
            </a:r>
            <a:r>
              <a:rPr lang="fr-FR" sz="2000" dirty="0"/>
              <a:t> </a:t>
            </a:r>
            <a:r>
              <a:rPr lang="fr-FR" sz="2000" dirty="0" err="1"/>
              <a:t>be</a:t>
            </a:r>
            <a:r>
              <a:rPr lang="fr-FR" sz="2000" dirty="0"/>
              <a:t> </a:t>
            </a:r>
            <a:r>
              <a:rPr lang="fr-FR" sz="2000" dirty="0" err="1"/>
              <a:t>used</a:t>
            </a:r>
            <a:r>
              <a:rPr lang="fr-FR" sz="2000" dirty="0"/>
              <a:t> by </a:t>
            </a:r>
            <a:r>
              <a:rPr lang="fr-FR" sz="2000" dirty="0" err="1"/>
              <a:t>delegates</a:t>
            </a:r>
            <a:r>
              <a:rPr lang="fr-FR" sz="2000" dirty="0"/>
              <a:t> </a:t>
            </a:r>
            <a:r>
              <a:rPr lang="fr-FR" sz="2000" dirty="0" err="1"/>
              <a:t>without</a:t>
            </a:r>
            <a:r>
              <a:rPr lang="fr-FR" sz="2000" dirty="0"/>
              <a:t> FTP.</a:t>
            </a:r>
          </a:p>
          <a:p>
            <a:pPr lvl="1"/>
            <a:r>
              <a:rPr lang="fr-FR" sz="1800" dirty="0"/>
              <a:t>On the web, </a:t>
            </a:r>
            <a:r>
              <a:rPr lang="fr-FR" sz="1800" dirty="0" err="1"/>
              <a:t>it</a:t>
            </a:r>
            <a:r>
              <a:rPr lang="fr-FR" sz="1800" dirty="0"/>
              <a:t> </a:t>
            </a:r>
            <a:r>
              <a:rPr lang="fr-FR" sz="1800" dirty="0" err="1"/>
              <a:t>is</a:t>
            </a:r>
            <a:r>
              <a:rPr lang="fr-FR" sz="1800" dirty="0"/>
              <a:t> possible to log in (</a:t>
            </a:r>
            <a:r>
              <a:rPr lang="fr-FR" sz="1800" dirty="0" err="1"/>
              <a:t>using</a:t>
            </a:r>
            <a:r>
              <a:rPr lang="fr-FR" sz="1800" dirty="0"/>
              <a:t> EOL </a:t>
            </a:r>
            <a:r>
              <a:rPr lang="fr-FR" sz="1800" dirty="0" err="1"/>
              <a:t>account</a:t>
            </a:r>
            <a:r>
              <a:rPr lang="fr-FR" sz="1800" dirty="0"/>
              <a:t>) and </a:t>
            </a:r>
            <a:r>
              <a:rPr lang="fr-FR" sz="1800" dirty="0" err="1"/>
              <a:t>then</a:t>
            </a:r>
            <a:r>
              <a:rPr lang="fr-FR" sz="1800" dirty="0"/>
              <a:t> </a:t>
            </a:r>
            <a:r>
              <a:rPr lang="fr-FR" sz="1800" dirty="0" err="1"/>
              <a:t>updload</a:t>
            </a:r>
            <a:r>
              <a:rPr lang="fr-FR" sz="1800" dirty="0"/>
              <a:t> documents</a:t>
            </a:r>
            <a:br>
              <a:rPr lang="en-GB" sz="1800" dirty="0"/>
            </a:br>
            <a:endParaRPr lang="fr-FR" sz="1800"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9486" y="4668922"/>
            <a:ext cx="5879271" cy="17114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Flèche droite 3"/>
          <p:cNvSpPr/>
          <p:nvPr/>
        </p:nvSpPr>
        <p:spPr>
          <a:xfrm rot="12796118">
            <a:off x="9348744" y="5610573"/>
            <a:ext cx="540026" cy="278296"/>
          </a:xfrm>
          <a:prstGeom prst="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190982515"/>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Handling of files in </a:t>
            </a:r>
            <a:r>
              <a:rPr lang="fr-FR" dirty="0" err="1"/>
              <a:t>Inbox</a:t>
            </a:r>
            <a:r>
              <a:rPr lang="fr-FR" dirty="0"/>
              <a:t>/</a:t>
            </a:r>
            <a:r>
              <a:rPr lang="fr-FR" dirty="0" err="1"/>
              <a:t>Drafts</a:t>
            </a:r>
            <a:r>
              <a:rPr lang="fr-FR" dirty="0"/>
              <a:t> </a:t>
            </a:r>
            <a:r>
              <a:rPr lang="fr-FR" dirty="0" err="1"/>
              <a:t>folder</a:t>
            </a:r>
            <a:endParaRPr lang="fr-FR" dirty="0"/>
          </a:p>
        </p:txBody>
      </p:sp>
      <p:sp>
        <p:nvSpPr>
          <p:cNvPr id="3" name="Espace réservé du contenu 2"/>
          <p:cNvSpPr>
            <a:spLocks noGrp="1"/>
          </p:cNvSpPr>
          <p:nvPr>
            <p:ph idx="1"/>
          </p:nvPr>
        </p:nvSpPr>
        <p:spPr>
          <a:xfrm>
            <a:off x="1015621" y="1661852"/>
            <a:ext cx="10515600" cy="4351338"/>
          </a:xfrm>
        </p:spPr>
        <p:txBody>
          <a:bodyPr numCol="1"/>
          <a:lstStyle/>
          <a:p>
            <a:r>
              <a:rPr lang="en-US" dirty="0"/>
              <a:t>For draft version of revised document, please use:</a:t>
            </a:r>
          </a:p>
          <a:p>
            <a:pPr lvl="1"/>
            <a:r>
              <a:rPr lang="en-GB" dirty="0"/>
              <a:t>CP-22&lt;</a:t>
            </a:r>
            <a:r>
              <a:rPr lang="en-GB" dirty="0" err="1"/>
              <a:t>originalTdocNbr</a:t>
            </a:r>
            <a:r>
              <a:rPr lang="en-GB" dirty="0"/>
              <a:t>&gt;_rev&lt;#&gt;</a:t>
            </a:r>
          </a:p>
          <a:p>
            <a:pPr lvl="1"/>
            <a:r>
              <a:rPr lang="en-GB" dirty="0"/>
              <a:t>E.g. CP-22</a:t>
            </a:r>
            <a:r>
              <a:rPr lang="en-US" dirty="0"/>
              <a:t>1002_</a:t>
            </a:r>
            <a:r>
              <a:rPr lang="en-GB" dirty="0"/>
              <a:t>rev1</a:t>
            </a:r>
            <a:r>
              <a:rPr lang="en-US" dirty="0"/>
              <a:t>.zip</a:t>
            </a:r>
          </a:p>
          <a:p>
            <a:pPr lvl="1"/>
            <a:r>
              <a:rPr lang="en-US" dirty="0"/>
              <a:t>Revision number is incremented by the source company.</a:t>
            </a:r>
            <a:endParaRPr lang="en-GB" dirty="0"/>
          </a:p>
          <a:p>
            <a:r>
              <a:rPr lang="en-US" dirty="0"/>
              <a:t>Proposed revisions/comments on the draft document, please append your initials.</a:t>
            </a:r>
            <a:endParaRPr lang="fr-FR" dirty="0"/>
          </a:p>
          <a:p>
            <a:pPr lvl="1"/>
            <a:r>
              <a:rPr lang="en-GB" dirty="0"/>
              <a:t>CP-22&lt;</a:t>
            </a:r>
            <a:r>
              <a:rPr lang="en-GB" dirty="0" err="1"/>
              <a:t>originalTdocNbr</a:t>
            </a:r>
            <a:r>
              <a:rPr lang="en-GB" dirty="0"/>
              <a:t>&gt;_rev&lt;#&gt;_&lt;nn&gt;</a:t>
            </a:r>
          </a:p>
          <a:p>
            <a:pPr lvl="1"/>
            <a:r>
              <a:rPr lang="en-GB" dirty="0"/>
              <a:t>E.g. CP-221002</a:t>
            </a:r>
            <a:r>
              <a:rPr lang="en-US" dirty="0"/>
              <a:t>_</a:t>
            </a:r>
            <a:r>
              <a:rPr lang="en-GB" dirty="0"/>
              <a:t>rev1_kk</a:t>
            </a:r>
            <a:r>
              <a:rPr lang="en-US" dirty="0"/>
              <a:t>.zip, </a:t>
            </a:r>
            <a:r>
              <a:rPr lang="en-GB" dirty="0"/>
              <a:t>CP-221002</a:t>
            </a:r>
            <a:r>
              <a:rPr lang="en-US" dirty="0"/>
              <a:t>_</a:t>
            </a:r>
            <a:r>
              <a:rPr lang="en-GB" dirty="0"/>
              <a:t>rev1</a:t>
            </a:r>
            <a:r>
              <a:rPr lang="en-US" dirty="0"/>
              <a:t>_kk_ja.zip</a:t>
            </a:r>
            <a:endParaRPr lang="en-GB" dirty="0"/>
          </a:p>
          <a:p>
            <a:r>
              <a:rPr lang="en-US" dirty="0"/>
              <a:t>copy/paste the hyperlink to the file stored in Inbox/Drafts and send an email on the mailing list if you want to share the information</a:t>
            </a:r>
            <a:endParaRPr lang="fr-FR" dirty="0"/>
          </a:p>
          <a:p>
            <a:pPr lvl="1"/>
            <a:r>
              <a:rPr lang="en-US" dirty="0"/>
              <a:t>e.g. </a:t>
            </a:r>
            <a:r>
              <a:rPr lang="en-US" u="sng" dirty="0">
                <a:hlinkClick r:id="rId2"/>
              </a:rPr>
              <a:t>CP-221002_rev1.zip</a:t>
            </a:r>
            <a:r>
              <a:rPr lang="en-US" u="sng" dirty="0"/>
              <a:t> </a:t>
            </a:r>
            <a:endParaRPr lang="en-US" dirty="0"/>
          </a:p>
          <a:p>
            <a:endParaRPr lang="fr-FR" dirty="0"/>
          </a:p>
        </p:txBody>
      </p:sp>
    </p:spTree>
    <p:extLst>
      <p:ext uri="{BB962C8B-B14F-4D97-AF65-F5344CB8AC3E}">
        <p14:creationId xmlns:p14="http://schemas.microsoft.com/office/powerpoint/2010/main" val="243855747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32588</TotalTime>
  <Words>1673</Words>
  <Application>Microsoft Office PowerPoint</Application>
  <PresentationFormat>Grand écran</PresentationFormat>
  <Paragraphs>204</Paragraphs>
  <Slides>17</Slides>
  <Notes>1</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17</vt:i4>
      </vt:variant>
    </vt:vector>
  </HeadingPairs>
  <TitlesOfParts>
    <vt:vector size="23" baseType="lpstr">
      <vt:lpstr>Arial</vt:lpstr>
      <vt:lpstr>Arial </vt:lpstr>
      <vt:lpstr>Calibri</vt:lpstr>
      <vt:lpstr>Calibri Light</vt:lpstr>
      <vt:lpstr>Times New Roman</vt:lpstr>
      <vt:lpstr>Office Theme</vt:lpstr>
      <vt:lpstr>CT#96 Guidance</vt:lpstr>
      <vt:lpstr>TSG CT Officials</vt:lpstr>
      <vt:lpstr>General Information</vt:lpstr>
      <vt:lpstr>Registration and Voting Rights</vt:lpstr>
      <vt:lpstr>Technical Meeting</vt:lpstr>
      <vt:lpstr>Full Agenda</vt:lpstr>
      <vt:lpstr>Working directories</vt:lpstr>
      <vt:lpstr>Tdoc # allocation during the meeting</vt:lpstr>
      <vt:lpstr>Handling of files in Inbox/Drafts folder</vt:lpstr>
      <vt:lpstr>Deadlines (!)</vt:lpstr>
      <vt:lpstr>Approval process</vt:lpstr>
      <vt:lpstr>Proposed email subject headers</vt:lpstr>
      <vt:lpstr>Microsoft Teams Meeting sessions</vt:lpstr>
      <vt:lpstr>Microsoft Teams online meeting tips</vt:lpstr>
      <vt:lpstr>Very Important Info</vt:lpstr>
      <vt:lpstr>3GPP TSGs#96 social event</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Lionel</cp:lastModifiedBy>
  <cp:revision>910</cp:revision>
  <dcterms:created xsi:type="dcterms:W3CDTF">2010-02-05T13:52:04Z</dcterms:created>
  <dcterms:modified xsi:type="dcterms:W3CDTF">2022-05-17T15:22:35Z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2022-05-17T12:45:53Z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44daa5e0-adcb-4580-9cfd-07d43960c341</vt:lpwstr>
  </property>
  <property fmtid="{D5CDD505-2E9C-101B-9397-08002B2CF9AE}" pid="8" name="MSIP_Label_07222825-62ea-40f3-96b5-5375c07996e2_ContentBits">
    <vt:lpwstr>0</vt:lpwstr>
  </property>
</Properties>
</file>