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7"/>
  </p:notesMasterIdLst>
  <p:handoutMasterIdLst>
    <p:handoutMasterId r:id="rId28"/>
  </p:handoutMasterIdLst>
  <p:sldIdLst>
    <p:sldId id="341" r:id="rId2"/>
    <p:sldId id="479" r:id="rId3"/>
    <p:sldId id="523" r:id="rId4"/>
    <p:sldId id="532" r:id="rId5"/>
    <p:sldId id="555" r:id="rId6"/>
    <p:sldId id="556" r:id="rId7"/>
    <p:sldId id="557" r:id="rId8"/>
    <p:sldId id="558" r:id="rId9"/>
    <p:sldId id="561" r:id="rId10"/>
    <p:sldId id="572" r:id="rId11"/>
    <p:sldId id="570" r:id="rId12"/>
    <p:sldId id="571" r:id="rId13"/>
    <p:sldId id="533" r:id="rId14"/>
    <p:sldId id="563" r:id="rId15"/>
    <p:sldId id="404" r:id="rId16"/>
    <p:sldId id="405" r:id="rId17"/>
    <p:sldId id="560" r:id="rId18"/>
    <p:sldId id="573" r:id="rId19"/>
    <p:sldId id="568" r:id="rId20"/>
    <p:sldId id="574" r:id="rId21"/>
    <p:sldId id="407" r:id="rId22"/>
    <p:sldId id="542" r:id="rId23"/>
    <p:sldId id="541" r:id="rId24"/>
    <p:sldId id="562" r:id="rId25"/>
    <p:sldId id="477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876" y="7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08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6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80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758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8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12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9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7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CT#95-e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14</a:t>
            </a:r>
            <a:r>
              <a:rPr lang="sv-SE" altLang="en-US" sz="1200" b="1" baseline="30000" dirty="0">
                <a:latin typeface="Arial "/>
              </a:rPr>
              <a:t>h</a:t>
            </a:r>
            <a:r>
              <a:rPr lang="sv-SE" altLang="en-US" sz="1200" b="1" dirty="0">
                <a:latin typeface="Arial "/>
              </a:rPr>
              <a:t> – 16</a:t>
            </a:r>
            <a:r>
              <a:rPr lang="sv-SE" altLang="en-US" sz="1200" b="1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March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CP-220379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Hosts/OP46_11_Report_on_resumption_of_face-to-face_3GPP_meetings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hyperlink" Target="mailto:Achraf.KHSIBA@3gpp.org" TargetMode="External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hyperlink" Target="mailto:Achraf.KHSIBA@3gpp.or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18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mailto:songyue@chinamobile.com" TargetMode="External"/><Relationship Id="rId10" Type="http://schemas.openxmlformats.org/officeDocument/2006/relationships/image" Target="../media/image22.jpeg"/><Relationship Id="rId4" Type="http://schemas.openxmlformats.org/officeDocument/2006/relationships/hyperlink" Target="mailto:peter.schmitt@huawei.com" TargetMode="External"/><Relationship Id="rId9" Type="http://schemas.openxmlformats.org/officeDocument/2006/relationships/hyperlink" Target="mailto:iroshi.ishikawa.ev@nttdocomo.co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CT#95-e 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rights and E-meetings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9446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3EA82C-35D0-41EB-8D5A-E86C776C7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Acquiring voting rights in e-meetings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6D2DCD-5642-44D8-A293-E730627D4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PCG tasks the Working Procedures group to study approaches and alternatives and create a recommendation on how to acquire voting rights that is compatible with the use of e-meetings.</a:t>
            </a:r>
          </a:p>
          <a:p>
            <a:pPr lvl="1"/>
            <a:r>
              <a:rPr lang="en-US" sz="2400" dirty="0"/>
              <a:t>frozen for the last 1.5+ years since they are based on F2F meeting attendance</a:t>
            </a:r>
            <a:endParaRPr lang="en-US" dirty="0"/>
          </a:p>
          <a:p>
            <a:r>
              <a:rPr lang="en-US" altLang="en-US" sz="2800" dirty="0"/>
              <a:t>3 Recommendations are provided to discharge the above task and requirements</a:t>
            </a:r>
            <a:endParaRPr lang="en-US" dirty="0"/>
          </a:p>
          <a:p>
            <a:r>
              <a:rPr lang="en-US" dirty="0"/>
              <a:t>The PCG has now approved all 3 of the voting rights recommendations.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922138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3DC4C7-9A4C-4372-8A0C-AA81D459C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Approved</a:t>
            </a:r>
            <a:r>
              <a:rPr lang="fr-FR" dirty="0"/>
              <a:t> </a:t>
            </a:r>
            <a:r>
              <a:rPr lang="fr-FR" dirty="0" err="1"/>
              <a:t>Recommendations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802BC5-5443-4518-9192-9D0C9FDE5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Recommendation 1 – Changes to Annex I of the working procedures to allow companies to gain and maintain voting rights in meeting scenarios including e-meetings</a:t>
            </a:r>
          </a:p>
          <a:p>
            <a:endParaRPr lang="en-US" dirty="0"/>
          </a:p>
          <a:p>
            <a:r>
              <a:rPr lang="en-US" dirty="0"/>
              <a:t>Recommendation 2 – Suspend Voting Temporarily to allow companies time to gain voting rights under the new rules</a:t>
            </a:r>
          </a:p>
          <a:p>
            <a:endParaRPr lang="en-US" dirty="0"/>
          </a:p>
          <a:p>
            <a:r>
              <a:rPr lang="en-US" dirty="0"/>
              <a:t>Recommendation 3 – Allow the granting of Hardship Exemptions to avoid penalizing OPs for allowing f2f meetings to occur.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016167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planning for 2022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9FD81EA-A658-4C41-8E44-5BC5B33A1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PCG#47 </a:t>
            </a:r>
            <a:r>
              <a:rPr lang="fr-FR" dirty="0" err="1"/>
              <a:t>Decisions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3C5492C-F70E-43AE-8D22-E94D01576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Approval of the MHSG report on the resumption of 3GPP F2F meetings</a:t>
            </a:r>
          </a:p>
          <a:p>
            <a:pPr lvl="1"/>
            <a:r>
              <a:rPr lang="en-US" sz="2000" dirty="0"/>
              <a:t>Providing a list of criteria to meet for resuming 3GPP F2F meetings</a:t>
            </a:r>
          </a:p>
          <a:p>
            <a:pPr lvl="1"/>
            <a:r>
              <a:rPr lang="en-GB" sz="2000" dirty="0">
                <a:hlinkClick r:id="rId2"/>
              </a:rPr>
              <a:t>https://www.3gpp.org/ftp/Information/Hosts/OP46_11_Report_on_resumption_of_face-to-face_3GPP_meetings.zip</a:t>
            </a:r>
            <a:endParaRPr lang="en-GB" sz="2000" dirty="0"/>
          </a:p>
          <a:p>
            <a:r>
              <a:rPr lang="en-US" altLang="en-US" sz="2400" dirty="0"/>
              <a:t>F2F meetings to start from TSGs</a:t>
            </a:r>
          </a:p>
          <a:p>
            <a:r>
              <a:rPr lang="en-US" altLang="en-US" sz="2400" dirty="0"/>
              <a:t>Quarterly decision meeting to decide on the TSG and all subsequent WG meetings of the quarter</a:t>
            </a:r>
          </a:p>
          <a:p>
            <a:pPr lvl="1"/>
            <a:r>
              <a:rPr lang="en-US" altLang="en-US" sz="2000" dirty="0"/>
              <a:t>November/2021 decision meeting to decide on March/2022 TSG, and if that is planned as F2F, then on all WG meetings of Q2/2022</a:t>
            </a:r>
          </a:p>
          <a:p>
            <a:pPr lvl="1"/>
            <a:r>
              <a:rPr lang="en-US" altLang="en-US" sz="2000" dirty="0"/>
              <a:t>March/2022 decision meeting to decide on June/2022 TSG, and if that is planned as F2F, then on all WG meetings of Q3/2022</a:t>
            </a:r>
          </a:p>
          <a:p>
            <a:pPr lvl="1"/>
            <a:r>
              <a:rPr lang="en-US" altLang="en-US" sz="2000" dirty="0"/>
              <a:t>… and so on until normal F2F operation fully resumes…</a:t>
            </a:r>
            <a:endParaRPr lang="en-US" sz="20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36397568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30E086-E9AD-425C-8D87-8F1359F79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Q3/Q4 Meetings in 2022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AC348F-BDA0-4851-A408-FC97F19B2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June TSGs are confirmed to be held face-to-face, </a:t>
            </a:r>
          </a:p>
          <a:p>
            <a:r>
              <a:rPr lang="en-US" dirty="0"/>
              <a:t>August WGs are planned as F2F meeting.</a:t>
            </a:r>
          </a:p>
          <a:p>
            <a:pPr lvl="1"/>
            <a:r>
              <a:rPr lang="en-US" dirty="0"/>
              <a:t>Formal decision to be undertaken at F2F_DM#3 10/May.</a:t>
            </a:r>
          </a:p>
          <a:p>
            <a:r>
              <a:rPr lang="en-US" dirty="0"/>
              <a:t>The target plan for Q4 is now confirmed: </a:t>
            </a:r>
          </a:p>
          <a:p>
            <a:pPr lvl="1"/>
            <a:r>
              <a:rPr lang="en-US" dirty="0"/>
              <a:t>September TSGs and the October WGs are to be held Electronically, </a:t>
            </a:r>
          </a:p>
          <a:p>
            <a:pPr lvl="1"/>
            <a:r>
              <a:rPr lang="en-US" dirty="0"/>
              <a:t>For October WG meetings, final check at F2F_DM#3 10/May</a:t>
            </a:r>
          </a:p>
          <a:p>
            <a:pPr lvl="1"/>
            <a:r>
              <a:rPr lang="en-US" dirty="0"/>
              <a:t>November WGs are planned as F2F, to be hosted by ATIS in North America (non-US location), </a:t>
            </a:r>
          </a:p>
          <a:p>
            <a:pPr lvl="1"/>
            <a:r>
              <a:rPr lang="en-US" dirty="0"/>
              <a:t>December TSGs are tentatively planned as F2F in Seville/SP. </a:t>
            </a:r>
          </a:p>
          <a:p>
            <a:pPr lvl="2"/>
            <a:r>
              <a:rPr lang="en-US" dirty="0"/>
              <a:t>However, if travel hardship continues into Q4, this meeting could be turned into an E-meeting. Decision to be made at F2f_DM#4 16/August.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484942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0E6639-2E69-4CE4-A73D-00DE465B8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Meetings in 2024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A0D81D-02F7-4946-802A-14BE5B290C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 ordinary meetings are planned </a:t>
            </a:r>
          </a:p>
          <a:p>
            <a:pPr lvl="1"/>
            <a:r>
              <a:rPr lang="en-US" dirty="0"/>
              <a:t>February, April, May, August, October, November</a:t>
            </a:r>
          </a:p>
          <a:p>
            <a:pPr lvl="1"/>
            <a:r>
              <a:rPr lang="en-US" dirty="0"/>
              <a:t>+ 1 placeholder in January for ad-hoc/bis if needed to complete Rel-18</a:t>
            </a:r>
          </a:p>
          <a:p>
            <a:pPr lvl="2"/>
            <a:r>
              <a:rPr lang="en-US" dirty="0"/>
              <a:t>Stage 3 freeze in Dec 23 and code freeze in March 24).</a:t>
            </a:r>
          </a:p>
          <a:p>
            <a:r>
              <a:rPr lang="en-US" dirty="0"/>
              <a:t>No meeting in July, which would give a break of 11 weeks for the delegates</a:t>
            </a:r>
          </a:p>
          <a:p>
            <a:pPr lvl="1"/>
            <a:r>
              <a:rPr lang="en-US" dirty="0"/>
              <a:t>except those involved in TSG.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21689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Workplan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2132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7289"/>
            <a:ext cx="10515600" cy="4351338"/>
          </a:xfrm>
        </p:spPr>
        <p:txBody>
          <a:bodyPr/>
          <a:lstStyle/>
          <a:p>
            <a:r>
              <a:rPr lang="en-US" dirty="0"/>
              <a:t>TSG#93: Approval of Rel-18 timeline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21" y="2239330"/>
            <a:ext cx="8887358" cy="3584742"/>
          </a:xfrm>
          <a:prstGeom prst="rect">
            <a:avLst/>
          </a:prstGeom>
        </p:spPr>
      </p:pic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4208B516-9991-409B-A85D-A03EE686A8AA}"/>
              </a:ext>
            </a:extLst>
          </p:cNvPr>
          <p:cNvSpPr/>
          <p:nvPr/>
        </p:nvSpPr>
        <p:spPr>
          <a:xfrm>
            <a:off x="4046165" y="5261896"/>
            <a:ext cx="2579224" cy="413914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Early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3C972577-2F8E-4F44-832D-67748A90593D}"/>
              </a:ext>
            </a:extLst>
          </p:cNvPr>
          <p:cNvSpPr/>
          <p:nvPr/>
        </p:nvSpPr>
        <p:spPr>
          <a:xfrm>
            <a:off x="6400800" y="5741086"/>
            <a:ext cx="3113064" cy="413914"/>
          </a:xfrm>
          <a:prstGeom prst="chevr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Normative </a:t>
            </a:r>
            <a:r>
              <a:rPr lang="fr-FR" sz="1400" dirty="0" err="1">
                <a:solidFill>
                  <a:schemeClr val="tx1"/>
                </a:solidFill>
              </a:rPr>
              <a:t>work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2" name="Flèche : chevron 11">
            <a:extLst>
              <a:ext uri="{FF2B5EF4-FFF2-40B4-BE49-F238E27FC236}">
                <a16:creationId xmlns:a16="http://schemas.microsoft.com/office/drawing/2014/main" id="{CF0573A3-4027-493C-8A9C-BEF8F0BD1A26}"/>
              </a:ext>
            </a:extLst>
          </p:cNvPr>
          <p:cNvSpPr/>
          <p:nvPr/>
        </p:nvSpPr>
        <p:spPr>
          <a:xfrm>
            <a:off x="6400800" y="5264769"/>
            <a:ext cx="1631639" cy="413914"/>
          </a:xfrm>
          <a:prstGeom prst="chevr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BF361C68-24B9-4E8F-8D73-3D9B1B053949}"/>
              </a:ext>
            </a:extLst>
          </p:cNvPr>
          <p:cNvSpPr/>
          <p:nvPr/>
        </p:nvSpPr>
        <p:spPr>
          <a:xfrm>
            <a:off x="4046165" y="5738982"/>
            <a:ext cx="2579224" cy="413914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Non-SA/RAN </a:t>
            </a:r>
            <a:r>
              <a:rPr lang="fr-FR" sz="1400" dirty="0" err="1">
                <a:solidFill>
                  <a:schemeClr val="tx1"/>
                </a:solidFill>
              </a:rPr>
              <a:t>dependent</a:t>
            </a:r>
            <a:r>
              <a:rPr lang="fr-FR" sz="1400" dirty="0">
                <a:solidFill>
                  <a:schemeClr val="tx1"/>
                </a:solidFill>
              </a:rPr>
              <a:t> (e.g. TEI18)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860CC448-509D-4CB0-AC23-951998BB4C91}"/>
              </a:ext>
            </a:extLst>
          </p:cNvPr>
          <p:cNvSpPr/>
          <p:nvPr/>
        </p:nvSpPr>
        <p:spPr>
          <a:xfrm>
            <a:off x="3224463" y="4515641"/>
            <a:ext cx="2422358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Rel-17 consolidation</a:t>
            </a:r>
          </a:p>
        </p:txBody>
      </p:sp>
    </p:spTree>
    <p:extLst>
      <p:ext uri="{BB962C8B-B14F-4D97-AF65-F5344CB8AC3E}">
        <p14:creationId xmlns:p14="http://schemas.microsoft.com/office/powerpoint/2010/main" val="181081310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C09603-D1CC-48A6-950E-9D1C6C0AC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Workplan</a:t>
            </a:r>
            <a:r>
              <a:rPr lang="fr-FR" dirty="0"/>
              <a:t> for CT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C62F57-DA3B-48B3-9D28-1218954410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feature</a:t>
            </a:r>
            <a:r>
              <a:rPr lang="fr-FR" dirty="0"/>
              <a:t> package </a:t>
            </a:r>
            <a:r>
              <a:rPr lang="fr-FR" dirty="0" err="1"/>
              <a:t>decided</a:t>
            </a:r>
            <a:r>
              <a:rPr lang="fr-FR" dirty="0"/>
              <a:t> at TSG#94 for SA and RAN</a:t>
            </a:r>
          </a:p>
          <a:p>
            <a:r>
              <a:rPr lang="fr-FR" dirty="0"/>
              <a:t>CT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work</a:t>
            </a:r>
            <a:r>
              <a:rPr lang="fr-FR" dirty="0"/>
              <a:t> on the </a:t>
            </a:r>
            <a:r>
              <a:rPr lang="fr-FR" dirty="0" err="1"/>
              <a:t>completion</a:t>
            </a:r>
            <a:r>
              <a:rPr lang="fr-FR" dirty="0"/>
              <a:t> of Rel-17 stage 3 till June (TSG#96)</a:t>
            </a:r>
          </a:p>
          <a:p>
            <a:r>
              <a:rPr lang="fr-FR" dirty="0"/>
              <a:t>WI discussion on Rel-18 Stage 2 (</a:t>
            </a:r>
            <a:r>
              <a:rPr lang="fr-FR" dirty="0" err="1"/>
              <a:t>under</a:t>
            </a:r>
            <a:r>
              <a:rPr lang="fr-FR" dirty="0"/>
              <a:t> CT remit) /Stage 3 </a:t>
            </a:r>
            <a:r>
              <a:rPr lang="fr-FR" dirty="0" err="1"/>
              <a:t>from</a:t>
            </a:r>
            <a:r>
              <a:rPr lang="fr-FR" dirty="0"/>
              <a:t> CT#96</a:t>
            </a:r>
          </a:p>
          <a:p>
            <a:r>
              <a:rPr lang="fr-FR" dirty="0" err="1"/>
              <a:t>Based</a:t>
            </a:r>
            <a:r>
              <a:rPr lang="fr-FR" dirty="0"/>
              <a:t> on the SA/RAN Rel-18 content </a:t>
            </a:r>
            <a:r>
              <a:rPr lang="fr-FR" dirty="0" err="1"/>
              <a:t>defined</a:t>
            </a:r>
            <a:r>
              <a:rPr lang="fr-FR" dirty="0"/>
              <a:t> at TSG#94: </a:t>
            </a:r>
          </a:p>
          <a:p>
            <a:pPr lvl="1"/>
            <a:r>
              <a:rPr lang="fr-FR" dirty="0"/>
              <a:t>WI rapporteurs are </a:t>
            </a:r>
            <a:r>
              <a:rPr lang="fr-FR" dirty="0" err="1"/>
              <a:t>kindly</a:t>
            </a:r>
            <a:r>
              <a:rPr lang="fr-FR" dirty="0"/>
              <a:t> </a:t>
            </a:r>
            <a:r>
              <a:rPr lang="fr-FR" dirty="0" err="1"/>
              <a:t>requested</a:t>
            </a:r>
            <a:r>
              <a:rPr lang="fr-FR" dirty="0"/>
              <a:t> to </a:t>
            </a:r>
            <a:r>
              <a:rPr lang="fr-FR" dirty="0" err="1"/>
              <a:t>identify</a:t>
            </a:r>
            <a:r>
              <a:rPr lang="fr-FR" dirty="0"/>
              <a:t> </a:t>
            </a:r>
            <a:r>
              <a:rPr lang="fr-FR" dirty="0" err="1"/>
              <a:t>whether</a:t>
            </a:r>
            <a:r>
              <a:rPr lang="fr-FR" dirty="0"/>
              <a:t> </a:t>
            </a:r>
            <a:r>
              <a:rPr lang="fr-FR" dirty="0" err="1"/>
              <a:t>some</a:t>
            </a:r>
            <a:r>
              <a:rPr lang="fr-FR" dirty="0"/>
              <a:t> </a:t>
            </a:r>
            <a:r>
              <a:rPr lang="fr-FR" dirty="0" err="1"/>
              <a:t>early</a:t>
            </a:r>
            <a:r>
              <a:rPr lang="fr-FR" dirty="0"/>
              <a:t> stage 3 </a:t>
            </a:r>
            <a:r>
              <a:rPr lang="fr-FR" dirty="0" err="1"/>
              <a:t>work</a:t>
            </a:r>
            <a:r>
              <a:rPr lang="fr-FR" dirty="0"/>
              <a:t>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need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triggered</a:t>
            </a:r>
            <a:r>
              <a:rPr lang="fr-FR" dirty="0"/>
              <a:t> in CT </a:t>
            </a:r>
            <a:r>
              <a:rPr lang="fr-FR" dirty="0" err="1"/>
              <a:t>before</a:t>
            </a:r>
            <a:r>
              <a:rPr lang="fr-FR" dirty="0"/>
              <a:t> the </a:t>
            </a:r>
            <a:r>
              <a:rPr lang="fr-FR" dirty="0" err="1"/>
              <a:t>completion</a:t>
            </a:r>
            <a:r>
              <a:rPr lang="fr-FR" dirty="0"/>
              <a:t> of the stage 2</a:t>
            </a:r>
          </a:p>
          <a:p>
            <a:pPr lvl="2"/>
            <a:r>
              <a:rPr lang="fr-FR" dirty="0" err="1"/>
              <a:t>e.g</a:t>
            </a:r>
            <a:r>
              <a:rPr lang="fr-FR" dirty="0"/>
              <a:t> </a:t>
            </a:r>
            <a:r>
              <a:rPr lang="fr-FR" dirty="0" err="1"/>
              <a:t>studies</a:t>
            </a:r>
            <a:r>
              <a:rPr lang="fr-FR" dirty="0"/>
              <a:t> on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selection</a:t>
            </a:r>
            <a:r>
              <a:rPr lang="fr-FR" dirty="0"/>
              <a:t>,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enhancement</a:t>
            </a:r>
            <a:r>
              <a:rPr lang="fr-FR" dirty="0"/>
              <a:t>, etc.</a:t>
            </a:r>
          </a:p>
          <a:p>
            <a:pPr lvl="1"/>
            <a:r>
              <a:rPr lang="fr-FR" dirty="0"/>
              <a:t>Initial inputs can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discussed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CT#96 and </a:t>
            </a:r>
            <a:r>
              <a:rPr lang="fr-FR" dirty="0" err="1"/>
              <a:t>onwards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071147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 Officials</a:t>
            </a:r>
          </a:p>
          <a:p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r>
              <a:rPr lang="fr-FR" dirty="0"/>
              <a:t> and E-meetings</a:t>
            </a:r>
          </a:p>
          <a:p>
            <a:r>
              <a:rPr lang="en-US" dirty="0"/>
              <a:t>Meeting planning for 2022</a:t>
            </a:r>
            <a:r>
              <a:rPr lang="fr-FR" dirty="0"/>
              <a:t> </a:t>
            </a:r>
          </a:p>
          <a:p>
            <a:r>
              <a:rPr lang="fr-FR" dirty="0"/>
              <a:t>Release 18 </a:t>
            </a:r>
            <a:r>
              <a:rPr lang="fr-FR" dirty="0" err="1"/>
              <a:t>Workplan</a:t>
            </a:r>
            <a:endParaRPr lang="fr-FR" dirty="0"/>
          </a:p>
          <a:p>
            <a:r>
              <a:rPr lang="fr-FR" dirty="0"/>
              <a:t>Non-Inclusive </a:t>
            </a:r>
            <a:r>
              <a:rPr lang="fr-FR" dirty="0" err="1"/>
              <a:t>Language</a:t>
            </a:r>
            <a:endParaRPr lang="fr-FR" dirty="0"/>
          </a:p>
          <a:p>
            <a:r>
              <a:rPr lang="fr-FR" dirty="0"/>
              <a:t>E-meeting handling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Non-Inclusive langage</a:t>
            </a:r>
          </a:p>
        </p:txBody>
      </p:sp>
    </p:spTree>
    <p:extLst>
      <p:ext uri="{BB962C8B-B14F-4D97-AF65-F5344CB8AC3E}">
        <p14:creationId xmlns:p14="http://schemas.microsoft.com/office/powerpoint/2010/main" val="1668410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2AA45D-5FF3-4BC3-BCB9-FD6C05C12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Non-Inclusive langage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CD7D3A-AAF2-4013-A6D7-7D67D7727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Amongst specs that will be "automatically" promoted to Rel-17, some of them contain non-inclusive language in Rel-16. </a:t>
            </a:r>
          </a:p>
          <a:p>
            <a:r>
              <a:rPr lang="en-US" dirty="0"/>
              <a:t>After CT#95, They will be upgraded along with other specs.</a:t>
            </a:r>
          </a:p>
          <a:p>
            <a:r>
              <a:rPr lang="en-US" dirty="0"/>
              <a:t>Another round of “Inclusive language review” exercise needs to be performed after the March plenary, based on newly created versions 17.0.0.</a:t>
            </a:r>
          </a:p>
          <a:p>
            <a:r>
              <a:rPr lang="en-US" dirty="0"/>
              <a:t>CRs to correct the specification will be submitted at CT#96</a:t>
            </a:r>
          </a:p>
        </p:txBody>
      </p:sp>
    </p:spTree>
    <p:extLst>
      <p:ext uri="{BB962C8B-B14F-4D97-AF65-F5344CB8AC3E}">
        <p14:creationId xmlns:p14="http://schemas.microsoft.com/office/powerpoint/2010/main" val="145642520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E-meeting management</a:t>
            </a:r>
          </a:p>
        </p:txBody>
      </p:sp>
    </p:spTree>
    <p:extLst>
      <p:ext uri="{BB962C8B-B14F-4D97-AF65-F5344CB8AC3E}">
        <p14:creationId xmlns:p14="http://schemas.microsoft.com/office/powerpoint/2010/main" val="1218032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Recommendations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E-meeting guidance </a:t>
            </a:r>
            <a:r>
              <a:rPr lang="fr-FR" sz="2400" dirty="0" err="1"/>
              <a:t>will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</a:t>
            </a:r>
            <a:r>
              <a:rPr lang="fr-FR" sz="2400" dirty="0" err="1"/>
              <a:t>provided</a:t>
            </a:r>
            <a:r>
              <a:rPr lang="fr-FR" sz="2400" dirty="0"/>
              <a:t> in a </a:t>
            </a:r>
            <a:r>
              <a:rPr lang="fr-FR" sz="2400" dirty="0" err="1"/>
              <a:t>separate</a:t>
            </a:r>
            <a:r>
              <a:rPr lang="fr-FR" sz="2400" dirty="0"/>
              <a:t> </a:t>
            </a:r>
            <a:r>
              <a:rPr lang="fr-FR" sz="2400" dirty="0" err="1"/>
              <a:t>Tdoc</a:t>
            </a:r>
            <a:r>
              <a:rPr lang="fr-FR" sz="2400" dirty="0"/>
              <a:t> at </a:t>
            </a:r>
            <a:r>
              <a:rPr lang="fr-FR" sz="2400" dirty="0" err="1"/>
              <a:t>each</a:t>
            </a:r>
            <a:r>
              <a:rPr lang="fr-FR" sz="2400" dirty="0"/>
              <a:t> meeting:</a:t>
            </a:r>
          </a:p>
          <a:p>
            <a:pPr lvl="1"/>
            <a:r>
              <a:rPr lang="en-US" sz="2000" dirty="0"/>
              <a:t>Cx-2xxxx_Cx#yyy-e guidance</a:t>
            </a:r>
          </a:p>
          <a:p>
            <a:pPr lvl="1"/>
            <a:r>
              <a:rPr lang="en-US" sz="2000" dirty="0"/>
              <a:t>The document should only contain all the </a:t>
            </a:r>
            <a:r>
              <a:rPr lang="en-US" sz="2000" dirty="0">
                <a:solidFill>
                  <a:srgbClr val="FF0000"/>
                </a:solidFill>
              </a:rPr>
              <a:t>info useful to the delegates</a:t>
            </a:r>
            <a:r>
              <a:rPr lang="en-US" sz="2000" dirty="0"/>
              <a:t>, like general </a:t>
            </a:r>
            <a:r>
              <a:rPr lang="en-US" sz="2000" dirty="0" err="1"/>
              <a:t>timeplan</a:t>
            </a:r>
            <a:r>
              <a:rPr lang="en-US" sz="2000" dirty="0"/>
              <a:t>, online session schedules, how to handle the docs during the meetings, etc.</a:t>
            </a:r>
          </a:p>
          <a:p>
            <a:pPr lvl="1"/>
            <a:endParaRPr lang="en-US" sz="2000" dirty="0"/>
          </a:p>
          <a:p>
            <a:r>
              <a:rPr lang="fr-FR" sz="2400" dirty="0" err="1"/>
              <a:t>Useful</a:t>
            </a:r>
            <a:r>
              <a:rPr lang="fr-FR" sz="2400" dirty="0"/>
              <a:t> guidelines</a:t>
            </a:r>
          </a:p>
          <a:p>
            <a:pPr lvl="1"/>
            <a:r>
              <a:rPr lang="fr-FR" sz="2000" dirty="0" err="1"/>
              <a:t>Please</a:t>
            </a:r>
            <a:r>
              <a:rPr lang="fr-FR" sz="2000" dirty="0"/>
              <a:t> </a:t>
            </a:r>
            <a:r>
              <a:rPr lang="fr-FR" sz="2000" dirty="0" err="1"/>
              <a:t>enforce</a:t>
            </a:r>
            <a:r>
              <a:rPr lang="fr-FR" sz="2000" dirty="0"/>
              <a:t> the use of </a:t>
            </a:r>
            <a:r>
              <a:rPr lang="en-US" sz="2000" dirty="0">
                <a:solidFill>
                  <a:srgbClr val="FF0000"/>
                </a:solidFill>
              </a:rPr>
              <a:t>name + affiliation</a:t>
            </a:r>
            <a:r>
              <a:rPr lang="en-US" sz="2000" dirty="0"/>
              <a:t> as identifier during online session, whatever the exact format.</a:t>
            </a:r>
          </a:p>
          <a:p>
            <a:pPr lvl="1"/>
            <a:r>
              <a:rPr lang="fr-FR" sz="2000" dirty="0" err="1"/>
              <a:t>Please</a:t>
            </a:r>
            <a:r>
              <a:rPr lang="fr-FR" sz="2000" dirty="0"/>
              <a:t> </a:t>
            </a:r>
            <a:r>
              <a:rPr lang="fr-FR" sz="2000" dirty="0" err="1"/>
              <a:t>ask</a:t>
            </a:r>
            <a:r>
              <a:rPr lang="fr-FR" sz="2000" dirty="0"/>
              <a:t> </a:t>
            </a:r>
            <a:r>
              <a:rPr lang="fr-FR" sz="2000" dirty="0" err="1"/>
              <a:t>delegates</a:t>
            </a:r>
            <a:r>
              <a:rPr lang="fr-FR" sz="2000" dirty="0"/>
              <a:t>, </a:t>
            </a:r>
            <a:r>
              <a:rPr lang="fr-FR" sz="2000" dirty="0" err="1"/>
              <a:t>especially</a:t>
            </a:r>
            <a:r>
              <a:rPr lang="fr-FR" sz="2000" dirty="0"/>
              <a:t> new </a:t>
            </a:r>
            <a:r>
              <a:rPr lang="fr-FR" sz="2000" dirty="0" err="1"/>
              <a:t>ones</a:t>
            </a:r>
            <a:r>
              <a:rPr lang="fr-FR" sz="2000" dirty="0"/>
              <a:t>, to </a:t>
            </a:r>
            <a:r>
              <a:rPr lang="fr-FR" sz="2000" dirty="0" err="1">
                <a:solidFill>
                  <a:srgbClr val="FF0000"/>
                </a:solidFill>
              </a:rPr>
              <a:t>introduce</a:t>
            </a:r>
            <a:r>
              <a:rPr lang="fr-FR" sz="2000" dirty="0">
                <a:solidFill>
                  <a:srgbClr val="FF0000"/>
                </a:solidFill>
              </a:rPr>
              <a:t> </a:t>
            </a:r>
            <a:r>
              <a:rPr lang="fr-FR" sz="2000" dirty="0" err="1">
                <a:solidFill>
                  <a:srgbClr val="FF0000"/>
                </a:solidFill>
              </a:rPr>
              <a:t>themselves</a:t>
            </a:r>
            <a:r>
              <a:rPr lang="fr-FR" sz="2000" dirty="0">
                <a:solidFill>
                  <a:srgbClr val="FF0000"/>
                </a:solidFill>
              </a:rPr>
              <a:t> </a:t>
            </a:r>
            <a:r>
              <a:rPr lang="fr-FR" sz="2000" dirty="0"/>
              <a:t>and the </a:t>
            </a:r>
            <a:r>
              <a:rPr lang="fr-FR" sz="2000" dirty="0" err="1"/>
              <a:t>company</a:t>
            </a:r>
            <a:r>
              <a:rPr lang="fr-FR" sz="2000" dirty="0"/>
              <a:t> </a:t>
            </a:r>
            <a:r>
              <a:rPr lang="fr-FR" sz="2000" dirty="0" err="1"/>
              <a:t>they</a:t>
            </a:r>
            <a:r>
              <a:rPr lang="fr-FR" sz="2000" dirty="0"/>
              <a:t> </a:t>
            </a:r>
            <a:r>
              <a:rPr lang="fr-FR" sz="2000" dirty="0" err="1"/>
              <a:t>represent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taking</a:t>
            </a:r>
            <a:r>
              <a:rPr lang="fr-FR" sz="2000" dirty="0"/>
              <a:t> the </a:t>
            </a:r>
            <a:r>
              <a:rPr lang="fr-FR" sz="2000" dirty="0" err="1"/>
              <a:t>floor</a:t>
            </a:r>
            <a:r>
              <a:rPr lang="fr-FR" sz="2000" dirty="0"/>
              <a:t>.</a:t>
            </a:r>
            <a:endParaRPr lang="en-US" sz="2000" dirty="0"/>
          </a:p>
          <a:p>
            <a:pPr lvl="1"/>
            <a:r>
              <a:rPr lang="en-US" sz="2000" dirty="0"/>
              <a:t>Please ensure that delegates adopt a </a:t>
            </a:r>
            <a:r>
              <a:rPr lang="en-US" sz="2000" dirty="0">
                <a:solidFill>
                  <a:srgbClr val="FF0000"/>
                </a:solidFill>
              </a:rPr>
              <a:t>respectful and courteous behavior </a:t>
            </a:r>
            <a:r>
              <a:rPr lang="en-US" sz="2000" dirty="0"/>
              <a:t>in any circumstance during online sessions.</a:t>
            </a:r>
          </a:p>
        </p:txBody>
      </p:sp>
    </p:spTree>
    <p:extLst>
      <p:ext uri="{BB962C8B-B14F-4D97-AF65-F5344CB8AC3E}">
        <p14:creationId xmlns:p14="http://schemas.microsoft.com/office/powerpoint/2010/main" val="3325263310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Recommendations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enforce</a:t>
            </a:r>
            <a:r>
              <a:rPr lang="fr-FR" dirty="0"/>
              <a:t> an "</a:t>
            </a:r>
            <a:r>
              <a:rPr lang="fr-FR" dirty="0" err="1"/>
              <a:t>inactivity</a:t>
            </a:r>
            <a:r>
              <a:rPr lang="fr-FR" dirty="0"/>
              <a:t> </a:t>
            </a:r>
            <a:r>
              <a:rPr lang="fr-FR" dirty="0" err="1"/>
              <a:t>period</a:t>
            </a:r>
            <a:r>
              <a:rPr lang="fr-FR" dirty="0"/>
              <a:t>" </a:t>
            </a:r>
            <a:r>
              <a:rPr lang="fr-FR" dirty="0" err="1"/>
              <a:t>during</a:t>
            </a:r>
            <a:r>
              <a:rPr lang="fr-FR" dirty="0"/>
              <a:t> the week-end </a:t>
            </a:r>
            <a:r>
              <a:rPr lang="fr-FR" dirty="0" err="1"/>
              <a:t>when</a:t>
            </a:r>
            <a:r>
              <a:rPr lang="fr-FR" dirty="0"/>
              <a:t> the meeting for +7 </a:t>
            </a:r>
            <a:r>
              <a:rPr lang="fr-FR" dirty="0" err="1"/>
              <a:t>days</a:t>
            </a:r>
            <a:r>
              <a:rPr lang="fr-FR" dirty="0"/>
              <a:t> meeting</a:t>
            </a:r>
          </a:p>
          <a:p>
            <a:endParaRPr lang="fr-FR" dirty="0"/>
          </a:p>
          <a:p>
            <a:r>
              <a:rPr lang="fr-FR" dirty="0"/>
              <a:t>To </a:t>
            </a:r>
            <a:r>
              <a:rPr lang="fr-FR" dirty="0" err="1"/>
              <a:t>increase</a:t>
            </a:r>
            <a:r>
              <a:rPr lang="fr-FR" dirty="0"/>
              <a:t> the </a:t>
            </a:r>
            <a:r>
              <a:rPr lang="fr-FR" dirty="0" err="1"/>
              <a:t>efficiency</a:t>
            </a:r>
            <a:r>
              <a:rPr lang="fr-FR" dirty="0"/>
              <a:t> of e-meetings, </a:t>
            </a:r>
            <a:r>
              <a:rPr lang="fr-FR" dirty="0">
                <a:solidFill>
                  <a:srgbClr val="FF0000"/>
                </a:solidFill>
              </a:rPr>
              <a:t>set up </a:t>
            </a:r>
            <a:r>
              <a:rPr lang="fr-FR" dirty="0" err="1">
                <a:solidFill>
                  <a:srgbClr val="FF0000"/>
                </a:solidFill>
              </a:rPr>
              <a:t>parallel</a:t>
            </a:r>
            <a:r>
              <a:rPr lang="fr-FR" dirty="0">
                <a:solidFill>
                  <a:srgbClr val="FF0000"/>
                </a:solidFill>
              </a:rPr>
              <a:t> online sessions</a:t>
            </a:r>
            <a:r>
              <a:rPr lang="fr-FR" dirty="0"/>
              <a:t>, </a:t>
            </a:r>
            <a:r>
              <a:rPr lang="fr-FR" dirty="0" err="1"/>
              <a:t>whenever</a:t>
            </a:r>
            <a:r>
              <a:rPr lang="fr-FR" dirty="0"/>
              <a:t> possible, in the </a:t>
            </a:r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</a:t>
            </a:r>
            <a:r>
              <a:rPr lang="fr-FR" dirty="0" err="1"/>
              <a:t>during</a:t>
            </a:r>
            <a:r>
              <a:rPr lang="fr-FR" dirty="0"/>
              <a:t> F2F meetings.</a:t>
            </a:r>
          </a:p>
        </p:txBody>
      </p:sp>
    </p:spTree>
    <p:extLst>
      <p:ext uri="{BB962C8B-B14F-4D97-AF65-F5344CB8AC3E}">
        <p14:creationId xmlns:p14="http://schemas.microsoft.com/office/powerpoint/2010/main" val="1090198138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officials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9828602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 in CT3#117e meeting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11" name="Picture 10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D742654F-2748-4E8F-9559-28566BD0DEB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9" y="4086048"/>
            <a:ext cx="1131310" cy="151108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49BF3A-791A-455B-9BCF-27426718271A}"/>
              </a:ext>
            </a:extLst>
          </p:cNvPr>
          <p:cNvSpPr txBox="1">
            <a:spLocks/>
          </p:cNvSpPr>
          <p:nvPr/>
        </p:nvSpPr>
        <p:spPr bwMode="auto">
          <a:xfrm>
            <a:off x="2332680" y="4428822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1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038431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New 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9" name="Picture 8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99ACBFBF-4F21-490F-9F78-4DDF25A539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5268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415594" y="1980142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linkClick r:id="rId4"/>
              </a:rPr>
              <a:t>peter.schmitt@huawei.com</a:t>
            </a:r>
            <a:endParaRPr lang="en-US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5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9"/>
              </a:rPr>
              <a:t>hiroshi.ishikawa.ev</a:t>
            </a:r>
            <a:r>
              <a:rPr lang="en-US" altLang="en-US" sz="1800" dirty="0">
                <a:hlinkClick r:id="rId9"/>
              </a:rPr>
              <a:t>@nttdocomo.</a:t>
            </a:r>
            <a:r>
              <a:rPr lang="en-US" sz="1800" dirty="0">
                <a:hlinkClick r:id="rId9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4531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Election of vice-chair </a:t>
            </a:r>
            <a:r>
              <a:rPr lang="fr-FR" altLang="en-US" sz="1800" dirty="0" err="1"/>
              <a:t>during</a:t>
            </a:r>
            <a:r>
              <a:rPr lang="fr-FR" altLang="en-US" sz="1800" dirty="0"/>
              <a:t> CT6#109-e in </a:t>
            </a:r>
            <a:r>
              <a:rPr lang="fr-FR" altLang="en-US" sz="1800" dirty="0" err="1"/>
              <a:t>November</a:t>
            </a:r>
            <a:r>
              <a:rPr lang="fr-FR" altLang="en-US" sz="1800" dirty="0"/>
              <a:t> 2021</a:t>
            </a: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839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32559</TotalTime>
  <Words>1288</Words>
  <Application>Microsoft Office PowerPoint</Application>
  <PresentationFormat>Grand écran</PresentationFormat>
  <Paragraphs>194</Paragraphs>
  <Slides>25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Times New Roman</vt:lpstr>
      <vt:lpstr>Office Theme</vt:lpstr>
      <vt:lpstr>CT#95-e Administrivia</vt:lpstr>
      <vt:lpstr>Content</vt:lpstr>
      <vt:lpstr>CT officials</vt:lpstr>
      <vt:lpstr>TSG CT Officials</vt:lpstr>
      <vt:lpstr>TSG CT WG1 Officials</vt:lpstr>
      <vt:lpstr>TSG CT3 Officials in CT3#117e meeting </vt:lpstr>
      <vt:lpstr>New TSG CT3 Officials </vt:lpstr>
      <vt:lpstr>TSG CT4 Officials</vt:lpstr>
      <vt:lpstr>TSG CT WG6 Officials</vt:lpstr>
      <vt:lpstr>Voting rights and E-meetings</vt:lpstr>
      <vt:lpstr>Acquiring voting rights in e-meetings</vt:lpstr>
      <vt:lpstr>Approved Recommendations</vt:lpstr>
      <vt:lpstr>Meeting planning for 2022</vt:lpstr>
      <vt:lpstr>PCG#47 Decisions</vt:lpstr>
      <vt:lpstr>Q3/Q4 Meetings in 2022</vt:lpstr>
      <vt:lpstr>Meetings in 2024</vt:lpstr>
      <vt:lpstr>Rel-18 Workplan</vt:lpstr>
      <vt:lpstr>Rel-18 timeline</vt:lpstr>
      <vt:lpstr>Rel-18 Workplan for CT</vt:lpstr>
      <vt:lpstr>Non-Inclusive langage</vt:lpstr>
      <vt:lpstr>Non-Inclusive langage</vt:lpstr>
      <vt:lpstr>E-meeting management</vt:lpstr>
      <vt:lpstr>Recommendations to the WG chairs</vt:lpstr>
      <vt:lpstr>Recommendations to the WG chairs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973</cp:revision>
  <dcterms:created xsi:type="dcterms:W3CDTF">2010-02-05T13:52:04Z</dcterms:created>
  <dcterms:modified xsi:type="dcterms:W3CDTF">2022-03-13T13:54:43Z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