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5"/>
  </p:notesMasterIdLst>
  <p:handoutMasterIdLst>
    <p:handoutMasterId r:id="rId36"/>
  </p:handoutMasterIdLst>
  <p:sldIdLst>
    <p:sldId id="341" r:id="rId3"/>
    <p:sldId id="363" r:id="rId4"/>
    <p:sldId id="366" r:id="rId5"/>
    <p:sldId id="377" r:id="rId6"/>
    <p:sldId id="368" r:id="rId7"/>
    <p:sldId id="434" r:id="rId8"/>
    <p:sldId id="408" r:id="rId9"/>
    <p:sldId id="409" r:id="rId10"/>
    <p:sldId id="411" r:id="rId11"/>
    <p:sldId id="419" r:id="rId12"/>
    <p:sldId id="420" r:id="rId13"/>
    <p:sldId id="428" r:id="rId14"/>
    <p:sldId id="435" r:id="rId15"/>
    <p:sldId id="370" r:id="rId16"/>
    <p:sldId id="440" r:id="rId17"/>
    <p:sldId id="439" r:id="rId18"/>
    <p:sldId id="407" r:id="rId19"/>
    <p:sldId id="371" r:id="rId20"/>
    <p:sldId id="414" r:id="rId21"/>
    <p:sldId id="410" r:id="rId22"/>
    <p:sldId id="431" r:id="rId23"/>
    <p:sldId id="437" r:id="rId24"/>
    <p:sldId id="429" r:id="rId25"/>
    <p:sldId id="375" r:id="rId26"/>
    <p:sldId id="400" r:id="rId27"/>
    <p:sldId id="405" r:id="rId28"/>
    <p:sldId id="365" r:id="rId29"/>
    <p:sldId id="376" r:id="rId30"/>
    <p:sldId id="385" r:id="rId31"/>
    <p:sldId id="432" r:id="rId32"/>
    <p:sldId id="433" r:id="rId33"/>
    <p:sldId id="398"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58EB35"/>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99112" autoAdjust="0"/>
  </p:normalViewPr>
  <p:slideViewPr>
    <p:cSldViewPr snapToGrid="0">
      <p:cViewPr varScale="1">
        <p:scale>
          <a:sx n="62" d="100"/>
          <a:sy n="62" d="100"/>
        </p:scale>
        <p:origin x="84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ms1ce9\Desktop\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CT1</a:t>
            </a:r>
            <a:r>
              <a:rPr lang="de-DE" baseline="0"/>
              <a:t> - agreed CR/pCR</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stacked"/>
        <c:varyColors val="0"/>
        <c:ser>
          <c:idx val="0"/>
          <c:order val="0"/>
          <c:tx>
            <c:strRef>
              <c:f>CRs!$C$4</c:f>
              <c:strCache>
                <c:ptCount val="1"/>
                <c:pt idx="0">
                  <c:v>agreedCR</c:v>
                </c:pt>
              </c:strCache>
            </c:strRef>
          </c:tx>
          <c:spPr>
            <a:solidFill>
              <a:schemeClr val="accent1">
                <a:shade val="76000"/>
              </a:schemeClr>
            </a:solidFill>
            <a:ln>
              <a:noFill/>
            </a:ln>
            <a:effectLst/>
          </c:spPr>
          <c:invertIfNegative val="0"/>
          <c:cat>
            <c:strRef>
              <c:f>CRs!$D$3:$U$3</c:f>
              <c:strCache>
                <c:ptCount val="18"/>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strCache>
            </c:strRef>
          </c:cat>
          <c:val>
            <c:numRef>
              <c:f>CRs!$D$4:$U$4</c:f>
              <c:numCache>
                <c:formatCode>General</c:formatCode>
                <c:ptCount val="18"/>
                <c:pt idx="0">
                  <c:v>244</c:v>
                </c:pt>
                <c:pt idx="1">
                  <c:v>207</c:v>
                </c:pt>
                <c:pt idx="2">
                  <c:v>213</c:v>
                </c:pt>
                <c:pt idx="3">
                  <c:v>194</c:v>
                </c:pt>
                <c:pt idx="4">
                  <c:v>304</c:v>
                </c:pt>
                <c:pt idx="5">
                  <c:v>394</c:v>
                </c:pt>
                <c:pt idx="6">
                  <c:v>325</c:v>
                </c:pt>
                <c:pt idx="7">
                  <c:v>259</c:v>
                </c:pt>
                <c:pt idx="8">
                  <c:v>198</c:v>
                </c:pt>
                <c:pt idx="9">
                  <c:v>30</c:v>
                </c:pt>
                <c:pt idx="10">
                  <c:v>237</c:v>
                </c:pt>
                <c:pt idx="11">
                  <c:v>84</c:v>
                </c:pt>
                <c:pt idx="12">
                  <c:v>262</c:v>
                </c:pt>
                <c:pt idx="13">
                  <c:v>318</c:v>
                </c:pt>
                <c:pt idx="14">
                  <c:v>134</c:v>
                </c:pt>
                <c:pt idx="15">
                  <c:v>241</c:v>
                </c:pt>
                <c:pt idx="16">
                  <c:v>203</c:v>
                </c:pt>
                <c:pt idx="17">
                  <c:v>323</c:v>
                </c:pt>
              </c:numCache>
            </c:numRef>
          </c:val>
          <c:extLst>
            <c:ext xmlns:c16="http://schemas.microsoft.com/office/drawing/2014/chart" uri="{C3380CC4-5D6E-409C-BE32-E72D297353CC}">
              <c16:uniqueId val="{00000000-3985-417F-BB0B-6698658155B5}"/>
            </c:ext>
          </c:extLst>
        </c:ser>
        <c:ser>
          <c:idx val="1"/>
          <c:order val="1"/>
          <c:tx>
            <c:strRef>
              <c:f>CRs!$C$5</c:f>
              <c:strCache>
                <c:ptCount val="1"/>
                <c:pt idx="0">
                  <c:v>agreedpCR</c:v>
                </c:pt>
              </c:strCache>
            </c:strRef>
          </c:tx>
          <c:spPr>
            <a:solidFill>
              <a:schemeClr val="accent1">
                <a:tint val="77000"/>
              </a:schemeClr>
            </a:solidFill>
            <a:ln>
              <a:noFill/>
            </a:ln>
            <a:effectLst/>
          </c:spPr>
          <c:invertIfNegative val="0"/>
          <c:cat>
            <c:strRef>
              <c:f>CRs!$D$3:$U$3</c:f>
              <c:strCache>
                <c:ptCount val="18"/>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strCache>
            </c:strRef>
          </c:cat>
          <c:val>
            <c:numRef>
              <c:f>CRs!$D$5:$U$5</c:f>
              <c:numCache>
                <c:formatCode>General</c:formatCode>
                <c:ptCount val="18"/>
                <c:pt idx="0">
                  <c:v>92</c:v>
                </c:pt>
                <c:pt idx="1">
                  <c:v>95</c:v>
                </c:pt>
                <c:pt idx="2">
                  <c:v>59</c:v>
                </c:pt>
                <c:pt idx="3">
                  <c:v>107</c:v>
                </c:pt>
                <c:pt idx="4">
                  <c:v>42</c:v>
                </c:pt>
                <c:pt idx="5">
                  <c:v>36</c:v>
                </c:pt>
                <c:pt idx="6">
                  <c:v>1</c:v>
                </c:pt>
                <c:pt idx="7">
                  <c:v>14</c:v>
                </c:pt>
                <c:pt idx="8">
                  <c:v>13</c:v>
                </c:pt>
                <c:pt idx="9">
                  <c:v>75</c:v>
                </c:pt>
                <c:pt idx="10">
                  <c:v>63</c:v>
                </c:pt>
                <c:pt idx="11">
                  <c:v>74</c:v>
                </c:pt>
                <c:pt idx="12">
                  <c:v>69</c:v>
                </c:pt>
                <c:pt idx="13">
                  <c:v>60</c:v>
                </c:pt>
                <c:pt idx="14">
                  <c:v>61</c:v>
                </c:pt>
                <c:pt idx="15">
                  <c:v>56</c:v>
                </c:pt>
                <c:pt idx="16">
                  <c:v>73</c:v>
                </c:pt>
                <c:pt idx="17">
                  <c:v>66</c:v>
                </c:pt>
              </c:numCache>
            </c:numRef>
          </c:val>
          <c:extLst>
            <c:ext xmlns:c16="http://schemas.microsoft.com/office/drawing/2014/chart" uri="{C3380CC4-5D6E-409C-BE32-E72D297353CC}">
              <c16:uniqueId val="{00000001-3985-417F-BB0B-6698658155B5}"/>
            </c:ext>
          </c:extLst>
        </c:ser>
        <c:dLbls>
          <c:showLegendKey val="0"/>
          <c:showVal val="0"/>
          <c:showCatName val="0"/>
          <c:showSerName val="0"/>
          <c:showPercent val="0"/>
          <c:showBubbleSize val="0"/>
        </c:dLbls>
        <c:gapWidth val="150"/>
        <c:overlap val="100"/>
        <c:axId val="707297040"/>
        <c:axId val="707299008"/>
      </c:barChart>
      <c:catAx>
        <c:axId val="70729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707299008"/>
        <c:crosses val="autoZero"/>
        <c:auto val="1"/>
        <c:lblAlgn val="ctr"/>
        <c:lblOffset val="100"/>
        <c:noMultiLvlLbl val="0"/>
      </c:catAx>
      <c:valAx>
        <c:axId val="707299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707297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07.03.2022</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CT#95-e	</a:t>
            </a:r>
          </a:p>
          <a:p>
            <a:pPr eaLnBrk="1" hangingPunct="1">
              <a:defRPr/>
            </a:pPr>
            <a:r>
              <a:rPr lang="sv-SE" altLang="en-US" sz="1200" b="1" dirty="0">
                <a:latin typeface="Arial "/>
              </a:rPr>
              <a:t>Online – 14–16 </a:t>
            </a:r>
            <a:r>
              <a:rPr lang="sv-SE" altLang="en-US" sz="1200" b="1" dirty="0" err="1">
                <a:latin typeface="Arial "/>
              </a:rPr>
              <a:t>March</a:t>
            </a:r>
            <a:r>
              <a:rPr lang="sv-SE" altLang="en-US" sz="1200" b="1" dirty="0">
                <a:latin typeface="Arial "/>
              </a:rPr>
              <a:t> 2022</a:t>
            </a:r>
          </a:p>
        </p:txBody>
      </p:sp>
      <p:sp>
        <p:nvSpPr>
          <p:cNvPr id="13" name="Text Box 14"/>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CP-220371</a:t>
            </a: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07.03.2022</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tsg_ct/TSG_CT/TSGC_95e/Docs/CP-220310.zip" TargetMode="External"/><Relationship Id="rId3" Type="http://schemas.openxmlformats.org/officeDocument/2006/relationships/hyperlink" Target="https://www.3gpp.org/ftp/tsg_ct/TSG_CT/TSGC_95e/Docs/CP-220303.zip" TargetMode="External"/><Relationship Id="rId7" Type="http://schemas.openxmlformats.org/officeDocument/2006/relationships/hyperlink" Target="https://www.3gpp.org/ftp/tsg_ct/TSG_CT/TSGC_95e/Docs/CP-220309.zip" TargetMode="External"/><Relationship Id="rId2" Type="http://schemas.openxmlformats.org/officeDocument/2006/relationships/hyperlink" Target="https://www.3gpp.org/ftp/tsg_ct/TSG_CT/TSGC_95e/Docs/CP-220301.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5e/Docs/CP-220311.zip" TargetMode="External"/><Relationship Id="rId5" Type="http://schemas.openxmlformats.org/officeDocument/2006/relationships/hyperlink" Target="https://www.3gpp.org/ftp/tsg_ct/TSG_CT/TSGC_95e/Docs/CP-220305.zip" TargetMode="External"/><Relationship Id="rId4" Type="http://schemas.openxmlformats.org/officeDocument/2006/relationships/hyperlink" Target="https://www.3gpp.org/ftp/tsg_ct/TSG_CT/TSGC_95e/Docs/CP-220304.zi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WG1 Status Report </a:t>
            </a:r>
            <a:br>
              <a:rPr lang="en-US" altLang="en-US" dirty="0"/>
            </a:br>
            <a:r>
              <a:rPr lang="en-US" altLang="en-US" dirty="0"/>
              <a:t>to TSG CT#95e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Peter Leis</a:t>
            </a:r>
          </a:p>
          <a:p>
            <a:pPr marL="0" indent="0" eaLnBrk="1" hangingPunct="1">
              <a:buFontTx/>
              <a:buNone/>
            </a:pPr>
            <a:r>
              <a:rPr lang="en-GB" altLang="en-US" dirty="0"/>
              <a:t>CT1 Chair, Nokia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Rel-17</a:t>
            </a:r>
          </a:p>
        </p:txBody>
      </p:sp>
      <p:graphicFrame>
        <p:nvGraphicFramePr>
          <p:cNvPr id="4" name="Tableau 3"/>
          <p:cNvGraphicFramePr>
            <a:graphicFrameLocks noGrp="1"/>
          </p:cNvGraphicFramePr>
          <p:nvPr>
            <p:extLst>
              <p:ext uri="{D42A27DB-BD31-4B8C-83A1-F6EECF244321}">
                <p14:modId xmlns:p14="http://schemas.microsoft.com/office/powerpoint/2010/main" val="3330430401"/>
              </p:ext>
            </p:extLst>
          </p:nvPr>
        </p:nvGraphicFramePr>
        <p:xfrm>
          <a:off x="784312" y="2126071"/>
          <a:ext cx="10188488" cy="2908028"/>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3631">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CT aspects of enhanced support of industrial IoT</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err="1">
                          <a:solidFill>
                            <a:srgbClr val="000000"/>
                          </a:solidFill>
                          <a:effectLst/>
                          <a:latin typeface="Arial" panose="020B0604020202020204" pitchFamily="34" charset="0"/>
                        </a:rPr>
                        <a:t>IIoT</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95%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CP-210279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b"/>
                      <a:r>
                        <a:rPr lang="en-GB" sz="1200" b="0" i="0" u="none" strike="noStrike" kern="1200" dirty="0">
                          <a:solidFill>
                            <a:srgbClr val="000000"/>
                          </a:solidFill>
                          <a:effectLst/>
                          <a:latin typeface="Arial" panose="020B0604020202020204" pitchFamily="34" charset="0"/>
                          <a:ea typeface="+mn-ea"/>
                          <a:cs typeface="+mn-cs"/>
                        </a:rPr>
                        <a:t>Enabling Multi-USIM devices</a:t>
                      </a:r>
                      <a:endParaRPr lang="en-US"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MUSIM</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highlight>
                            <a:srgbClr val="FFFFFF"/>
                          </a:highlight>
                          <a:latin typeface="Arial" panose="020B0604020202020204" pitchFamily="34" charset="0"/>
                        </a:rPr>
                        <a:t>99%</a:t>
                      </a:r>
                      <a:br>
                        <a:rPr lang="de-DE" sz="1200" b="0" i="0" u="none" strike="noStrike" dirty="0">
                          <a:solidFill>
                            <a:srgbClr val="FF0000"/>
                          </a:solidFill>
                          <a:effectLst/>
                          <a:highlight>
                            <a:srgbClr val="FFFFFF"/>
                          </a:highlight>
                          <a:latin typeface="Arial" panose="020B0604020202020204" pitchFamily="34" charset="0"/>
                        </a:rPr>
                      </a:br>
                      <a:r>
                        <a:rPr lang="de-DE" sz="1200" b="0" i="0" u="none" strike="noStrike" dirty="0">
                          <a:solidFill>
                            <a:schemeClr val="tx1"/>
                          </a:solidFill>
                          <a:effectLst/>
                          <a:highlight>
                            <a:srgbClr val="FFFFFF"/>
                          </a:highlight>
                          <a:latin typeface="Arial" panose="020B0604020202020204" pitchFamily="34" charset="0"/>
                        </a:rPr>
                        <a:t>90%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CP-210280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35539">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CT aspects of Enhanced support of Non-Public Networks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dirty="0" err="1">
                          <a:solidFill>
                            <a:srgbClr val="000000"/>
                          </a:solidFill>
                          <a:effectLst/>
                          <a:latin typeface="Arial" panose="020B0604020202020204" pitchFamily="34" charset="0"/>
                        </a:rPr>
                        <a:t>eNPN</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93%</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65%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CP-210139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CT aspects for Support of Unmanned Aerial Systems Connectivity, Identification, and Tracking</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ID_UAS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March 2022</a:t>
                      </a:r>
                    </a:p>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highlight>
                            <a:srgbClr val="FFFFFF"/>
                          </a:highlight>
                          <a:latin typeface="Arial" panose="020B0604020202020204" pitchFamily="34" charset="0"/>
                          <a:ea typeface="+mn-ea"/>
                          <a:cs typeface="+mn-cs"/>
                        </a:rPr>
                        <a:t>100%</a:t>
                      </a:r>
                    </a:p>
                    <a:p>
                      <a:pPr algn="ctr" fontAlgn="t"/>
                      <a:r>
                        <a:rPr lang="de-DE" sz="1200" b="0" i="0" u="none" strike="noStrike" kern="1200" dirty="0">
                          <a:solidFill>
                            <a:schemeClr val="tx1"/>
                          </a:solidFill>
                          <a:effectLst/>
                          <a:highlight>
                            <a:srgbClr val="FFFFFF"/>
                          </a:highlight>
                          <a:latin typeface="Arial" panose="020B0604020202020204" pitchFamily="34" charset="0"/>
                          <a:ea typeface="+mn-ea"/>
                          <a:cs typeface="+mn-cs"/>
                        </a:rPr>
                        <a:t>70%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CP-210287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8446">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CT aspects of Enhancement for Proximity based Services in 5GS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dirty="0">
                          <a:solidFill>
                            <a:srgbClr val="000000"/>
                          </a:solidFill>
                          <a:effectLst/>
                          <a:latin typeface="Arial" panose="020B0604020202020204" pitchFamily="34" charset="0"/>
                        </a:rPr>
                        <a:t>5G_ProSe</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a:t>
                      </a:r>
                      <a:r>
                        <a:rPr lang="de-DE" sz="1200" b="0" i="0" u="none" strike="noStrike" kern="1200" dirty="0">
                          <a:solidFill>
                            <a:srgbClr val="000000"/>
                          </a:solidFill>
                          <a:effectLst/>
                          <a:latin typeface="Arial" panose="020B0604020202020204" pitchFamily="34" charset="0"/>
                          <a:ea typeface="+mn-ea"/>
                          <a:cs typeface="+mn-cs"/>
                        </a:rPr>
                        <a:t>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85%</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75%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CP-210292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CT aspects of Enhanced application layer support for V2X services</a:t>
                      </a:r>
                      <a:endParaRPr lang="de-D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b"/>
                      <a:r>
                        <a:rPr lang="de-DE" sz="1200" b="0" i="0" u="none" strike="noStrike" dirty="0">
                          <a:solidFill>
                            <a:srgbClr val="000000"/>
                          </a:solidFill>
                          <a:effectLst/>
                          <a:latin typeface="Calibri" panose="020F0502020204030204" pitchFamily="34" charset="0"/>
                        </a:rPr>
                        <a:t>eV2XAPP</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85%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CP-210273</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2896218358"/>
                  </a:ext>
                </a:extLst>
              </a:tr>
              <a:tr h="352697">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CT aspects on support for Signed Attestation for Priority and Emergency Sessions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200" b="0" i="0" u="none" strike="noStrike" dirty="0">
                          <a:solidFill>
                            <a:srgbClr val="000000"/>
                          </a:solidFill>
                          <a:effectLst/>
                          <a:latin typeface="Calibri" panose="020F0502020204030204" pitchFamily="34" charset="0"/>
                        </a:rPr>
                        <a:t>TEI17_SAPES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CP-210272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74432391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Rel-17</a:t>
            </a:r>
          </a:p>
        </p:txBody>
      </p:sp>
      <p:graphicFrame>
        <p:nvGraphicFramePr>
          <p:cNvPr id="4" name="Tableau 3"/>
          <p:cNvGraphicFramePr>
            <a:graphicFrameLocks noGrp="1"/>
          </p:cNvGraphicFramePr>
          <p:nvPr>
            <p:extLst>
              <p:ext uri="{D42A27DB-BD31-4B8C-83A1-F6EECF244321}">
                <p14:modId xmlns:p14="http://schemas.microsoft.com/office/powerpoint/2010/main" val="3155786184"/>
              </p:ext>
            </p:extLst>
          </p:nvPr>
        </p:nvGraphicFramePr>
        <p:xfrm>
          <a:off x="784312" y="2126071"/>
          <a:ext cx="10188488" cy="3113496"/>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3631">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      CT1 aspects of eNS_Ph2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eNS_Ph2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80%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CP-211091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      CT1 aspects of 5G_eLCS_ph2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Arial" panose="020B0604020202020204" pitchFamily="34" charset="0"/>
                          <a:ea typeface="+mn-ea"/>
                          <a:cs typeface="+mn-cs"/>
                        </a:rPr>
                        <a:t>5G_eLCS_ph2</a:t>
                      </a:r>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highlight>
                            <a:srgbClr val="FFFFFF"/>
                          </a:highlight>
                          <a:latin typeface="Arial" panose="020B0604020202020204" pitchFamily="34" charset="0"/>
                        </a:rPr>
                        <a:t>98%</a:t>
                      </a:r>
                    </a:p>
                    <a:p>
                      <a:pPr algn="ctr" fontAlgn="t"/>
                      <a:r>
                        <a:rPr lang="de-DE" sz="1200" b="0" i="0" u="none" strike="noStrike" dirty="0">
                          <a:solidFill>
                            <a:schemeClr val="tx1"/>
                          </a:solidFill>
                          <a:effectLst/>
                          <a:highlight>
                            <a:srgbClr val="FFFFFF"/>
                          </a:highlight>
                          <a:latin typeface="Arial" panose="020B0604020202020204" pitchFamily="34" charset="0"/>
                        </a:rPr>
                        <a:t>50%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CP-210075</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35539">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      CT1 aspects of 5G </a:t>
                      </a:r>
                      <a:r>
                        <a:rPr lang="en-US" sz="1200" b="0" i="0" u="none" strike="noStrike" kern="1200" dirty="0" err="1">
                          <a:solidFill>
                            <a:srgbClr val="000000"/>
                          </a:solidFill>
                          <a:effectLst/>
                          <a:latin typeface="Arial" panose="020B0604020202020204" pitchFamily="34" charset="0"/>
                          <a:ea typeface="+mn-ea"/>
                          <a:cs typeface="+mn-cs"/>
                        </a:rPr>
                        <a:t>eEDGE</a:t>
                      </a:r>
                      <a:r>
                        <a:rPr lang="en-US" sz="1200" b="0" i="0" u="none" strike="noStrike" kern="1200" dirty="0">
                          <a:solidFill>
                            <a:srgbClr val="000000"/>
                          </a:solidFill>
                          <a:effectLst/>
                          <a:latin typeface="Arial" panose="020B0604020202020204" pitchFamily="34" charset="0"/>
                          <a:ea typeface="+mn-ea"/>
                          <a:cs typeface="+mn-cs"/>
                        </a:rPr>
                        <a:t> </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eEDGE_5GC</a:t>
                      </a:r>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95%</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85%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CP-210284</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     CT1 Aspects of Application Layer Support for </a:t>
                      </a:r>
                      <a:r>
                        <a:rPr lang="en-US" sz="1200" b="0" i="0" u="none" strike="noStrike" kern="1200" dirty="0" err="1">
                          <a:solidFill>
                            <a:srgbClr val="000000"/>
                          </a:solidFill>
                          <a:effectLst/>
                          <a:latin typeface="Arial" panose="020B0604020202020204" pitchFamily="34" charset="0"/>
                          <a:ea typeface="+mn-ea"/>
                          <a:cs typeface="+mn-cs"/>
                        </a:rPr>
                        <a:t>Uncrewed</a:t>
                      </a:r>
                      <a:r>
                        <a:rPr lang="en-US" sz="1200" b="0" i="0" u="none" strike="noStrike" kern="1200" dirty="0">
                          <a:solidFill>
                            <a:srgbClr val="000000"/>
                          </a:solidFill>
                          <a:effectLst/>
                          <a:latin typeface="Arial" panose="020B0604020202020204" pitchFamily="34" charset="0"/>
                          <a:ea typeface="+mn-ea"/>
                          <a:cs typeface="+mn-cs"/>
                        </a:rPr>
                        <a:t> Aerial Systems (UAS)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UASAPP</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highlight>
                            <a:srgbClr val="FFFFFF"/>
                          </a:highlight>
                          <a:latin typeface="Arial" panose="020B0604020202020204" pitchFamily="34" charset="0"/>
                          <a:ea typeface="+mn-ea"/>
                          <a:cs typeface="+mn-cs"/>
                        </a:rPr>
                        <a:t>100%</a:t>
                      </a:r>
                      <a:br>
                        <a:rPr lang="de-DE" sz="1200" b="0" i="0" u="none" strike="noStrike" kern="1200" dirty="0">
                          <a:solidFill>
                            <a:srgbClr val="FF0000"/>
                          </a:solidFill>
                          <a:effectLst/>
                          <a:highlight>
                            <a:srgbClr val="FFFFFF"/>
                          </a:highlight>
                          <a:latin typeface="Arial" panose="020B0604020202020204" pitchFamily="34" charset="0"/>
                          <a:ea typeface="+mn-ea"/>
                          <a:cs typeface="+mn-cs"/>
                        </a:rPr>
                      </a:br>
                      <a:r>
                        <a:rPr lang="de-DE" sz="1200" b="0" i="0" u="none" strike="noStrike" kern="1200" dirty="0">
                          <a:solidFill>
                            <a:schemeClr val="tx1"/>
                          </a:solidFill>
                          <a:effectLst/>
                          <a:highlight>
                            <a:srgbClr val="FFFFFF"/>
                          </a:highlight>
                          <a:latin typeface="Arial" panose="020B0604020202020204" pitchFamily="34" charset="0"/>
                          <a:ea typeface="+mn-ea"/>
                          <a:cs typeface="+mn-cs"/>
                        </a:rPr>
                        <a:t>80%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CP-211111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8446">
                <a:tc>
                  <a:txBody>
                    <a:bodyPr/>
                    <a:lstStyle/>
                    <a:p>
                      <a:pPr algn="l" fontAlgn="t"/>
                      <a:r>
                        <a:rPr lang="en-US" sz="800" b="0" i="0" u="none" strike="noStrike" dirty="0">
                          <a:solidFill>
                            <a:srgbClr val="000000"/>
                          </a:solidFill>
                          <a:effectLst/>
                          <a:latin typeface="Arial" panose="020B0604020202020204" pitchFamily="34" charset="0"/>
                        </a:rPr>
                        <a:t>        </a:t>
                      </a:r>
                      <a:r>
                        <a:rPr lang="en-US" sz="1200" b="0" i="0" u="none" strike="noStrike" kern="1200" dirty="0">
                          <a:solidFill>
                            <a:srgbClr val="000000"/>
                          </a:solidFill>
                          <a:effectLst/>
                          <a:latin typeface="Arial" panose="020B0604020202020204" pitchFamily="34" charset="0"/>
                          <a:ea typeface="+mn-ea"/>
                          <a:cs typeface="+mn-cs"/>
                        </a:rPr>
                        <a:t>CT1 aspects of eV2XARC_Ph2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eV2XARC_Ph2</a:t>
                      </a:r>
                    </a:p>
                    <a:p>
                      <a:pPr algn="l"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June 2021</a:t>
                      </a:r>
                    </a:p>
                  </a:txBody>
                  <a:tcPr marL="0"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90%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CP-211116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hangingPunct="0">
                        <a:spcAft>
                          <a:spcPts val="0"/>
                        </a:spcAft>
                      </a:pPr>
                      <a:r>
                        <a:rPr lang="en-US" sz="1000" i="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b="0" i="0" u="none" strike="noStrike" kern="1200" dirty="0">
                          <a:solidFill>
                            <a:srgbClr val="000000"/>
                          </a:solidFill>
                          <a:effectLst/>
                          <a:latin typeface="Arial" panose="020B0604020202020204" pitchFamily="34" charset="0"/>
                          <a:ea typeface="+mn-ea"/>
                          <a:cs typeface="+mn-cs"/>
                        </a:rPr>
                        <a:t>CT1 aspects of the architectural enhancements for 5G multicast-broadcast services </a:t>
                      </a:r>
                      <a:endParaRPr lang="de-DE" sz="1200" b="0" i="0" u="none" strike="noStrike" kern="1200" dirty="0">
                        <a:solidFill>
                          <a:srgbClr val="000000"/>
                        </a:solidFill>
                        <a:effectLst/>
                        <a:latin typeface="Arial" panose="020B0604020202020204" pitchFamily="34" charset="0"/>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b"/>
                      <a:r>
                        <a:rPr lang="de-DE" sz="1200" b="0" i="0" u="none" strike="noStrike" kern="1200" dirty="0">
                          <a:solidFill>
                            <a:srgbClr val="000000"/>
                          </a:solidFill>
                          <a:effectLst/>
                          <a:latin typeface="Arial" panose="020B0604020202020204" pitchFamily="34" charset="0"/>
                          <a:ea typeface="+mn-ea"/>
                          <a:cs typeface="+mn-cs"/>
                        </a:rPr>
                        <a:t>5MBS</a:t>
                      </a:r>
                    </a:p>
                    <a:p>
                      <a:pPr algn="l" fontAlgn="b"/>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dirty="0">
                          <a:solidFill>
                            <a:srgbClr val="000000"/>
                          </a:solidFill>
                          <a:effectLst/>
                          <a:latin typeface="Arial" panose="020B0604020202020204" pitchFamily="34" charset="0"/>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rgbClr val="FF0000"/>
                          </a:solidFill>
                          <a:effectLst/>
                          <a:latin typeface="Arial" panose="020B0604020202020204" pitchFamily="34" charset="0"/>
                        </a:rPr>
                        <a:t>95%</a:t>
                      </a:r>
                      <a:br>
                        <a:rPr lang="de-DE" sz="1200" b="0" i="0" u="none" strike="noStrike" dirty="0">
                          <a:solidFill>
                            <a:schemeClr val="tx1"/>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80%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CP-211093</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2896218358"/>
                  </a:ext>
                </a:extLst>
              </a:tr>
              <a:tr h="352697">
                <a:tc>
                  <a:txBody>
                    <a:bodyPr/>
                    <a:lstStyle/>
                    <a:p>
                      <a:pPr algn="l" fontAlgn="b"/>
                      <a:r>
                        <a:rPr lang="en-US" sz="1200" b="0" i="1" u="none" strike="noStrike" kern="1200" dirty="0">
                          <a:solidFill>
                            <a:srgbClr val="000000"/>
                          </a:solidFill>
                          <a:effectLst/>
                          <a:latin typeface="Arial" panose="020B0604020202020204" pitchFamily="34" charset="0"/>
                          <a:ea typeface="+mn-ea"/>
                          <a:cs typeface="+mn-cs"/>
                        </a:rPr>
                        <a:t>    </a:t>
                      </a:r>
                      <a:r>
                        <a:rPr lang="en-US" sz="1200" b="0" i="0" u="none" strike="noStrike" kern="1200" dirty="0">
                          <a:solidFill>
                            <a:srgbClr val="000000"/>
                          </a:solidFill>
                          <a:effectLst/>
                          <a:latin typeface="Arial" panose="020B0604020202020204" pitchFamily="34" charset="0"/>
                          <a:ea typeface="+mn-ea"/>
                          <a:cs typeface="+mn-cs"/>
                        </a:rPr>
                        <a:t> CT1 aspects of MCOver5GS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b"/>
                      <a:r>
                        <a:rPr lang="de-DE" sz="1200" b="0" i="0" u="none" strike="noStrike" kern="1200" dirty="0">
                          <a:solidFill>
                            <a:srgbClr val="000000"/>
                          </a:solidFill>
                          <a:effectLst/>
                          <a:latin typeface="Arial" panose="020B0604020202020204" pitchFamily="34" charset="0"/>
                          <a:ea typeface="+mn-ea"/>
                          <a:cs typeface="+mn-cs"/>
                        </a:rPr>
                        <a:t>MCOver5GS</a:t>
                      </a:r>
                    </a:p>
                    <a:p>
                      <a:pPr algn="l" fontAlgn="b"/>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40%</a:t>
                      </a:r>
                    </a:p>
                    <a:p>
                      <a:pPr algn="ctr" fontAlgn="t"/>
                      <a:r>
                        <a:rPr lang="de-DE" sz="1200" b="0" i="0" u="none" strike="noStrike" dirty="0">
                          <a:solidFill>
                            <a:schemeClr val="tx1"/>
                          </a:solidFill>
                          <a:effectLst/>
                          <a:latin typeface="Arial" panose="020B0604020202020204" pitchFamily="34" charset="0"/>
                        </a:rPr>
                        <a:t>25%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CP-211118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53412543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Rel-17</a:t>
            </a:r>
          </a:p>
        </p:txBody>
      </p:sp>
      <p:graphicFrame>
        <p:nvGraphicFramePr>
          <p:cNvPr id="4" name="Tableau 3"/>
          <p:cNvGraphicFramePr>
            <a:graphicFrameLocks noGrp="1"/>
          </p:cNvGraphicFramePr>
          <p:nvPr>
            <p:extLst>
              <p:ext uri="{D42A27DB-BD31-4B8C-83A1-F6EECF244321}">
                <p14:modId xmlns:p14="http://schemas.microsoft.com/office/powerpoint/2010/main" val="3990474801"/>
              </p:ext>
            </p:extLst>
          </p:nvPr>
        </p:nvGraphicFramePr>
        <p:xfrm>
          <a:off x="784312" y="2126071"/>
          <a:ext cx="10188488" cy="2930616"/>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3631">
                <a:tc>
                  <a:txBody>
                    <a:bodyPr/>
                    <a:lstStyle/>
                    <a:p>
                      <a:pPr algn="l" fontAlgn="t"/>
                      <a:r>
                        <a:rPr lang="de-DE" sz="1200" b="0" i="0" u="none" strike="noStrike" dirty="0">
                          <a:solidFill>
                            <a:srgbClr val="000000"/>
                          </a:solidFill>
                          <a:effectLst/>
                          <a:latin typeface="Arial" panose="020B0604020202020204" pitchFamily="34" charset="0"/>
                        </a:rPr>
                        <a:t>   CT1 </a:t>
                      </a:r>
                      <a:r>
                        <a:rPr lang="de-DE" sz="1200" b="0" i="0" u="none" strike="noStrike" dirty="0" err="1">
                          <a:solidFill>
                            <a:srgbClr val="000000"/>
                          </a:solidFill>
                          <a:effectLst/>
                          <a:latin typeface="Arial" panose="020B0604020202020204" pitchFamily="34" charset="0"/>
                        </a:rPr>
                        <a:t>aspects</a:t>
                      </a:r>
                      <a:r>
                        <a:rPr lang="de-DE" sz="1200" b="0" i="0" u="none" strike="noStrike" dirty="0">
                          <a:solidFill>
                            <a:srgbClr val="000000"/>
                          </a:solidFill>
                          <a:effectLst/>
                          <a:latin typeface="Arial" panose="020B0604020202020204" pitchFamily="34" charset="0"/>
                        </a:rPr>
                        <a:t> </a:t>
                      </a:r>
                      <a:r>
                        <a:rPr lang="de-DE" sz="1200" b="0" i="0" u="none" strike="noStrike" dirty="0" err="1">
                          <a:solidFill>
                            <a:srgbClr val="000000"/>
                          </a:solidFill>
                          <a:effectLst/>
                          <a:latin typeface="Arial" panose="020B0604020202020204" pitchFamily="34" charset="0"/>
                        </a:rPr>
                        <a:t>of</a:t>
                      </a:r>
                      <a:r>
                        <a:rPr lang="de-DE" sz="1200" b="0" i="0" u="none" strike="noStrike" dirty="0">
                          <a:solidFill>
                            <a:srgbClr val="000000"/>
                          </a:solidFill>
                          <a:effectLst/>
                          <a:latin typeface="Arial" panose="020B0604020202020204" pitchFamily="34" charset="0"/>
                        </a:rPr>
                        <a:t> NBI17 </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NBI17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99%</a:t>
                      </a:r>
                    </a:p>
                    <a:p>
                      <a:pPr algn="ctr" fontAlgn="t"/>
                      <a:r>
                        <a:rPr lang="de-DE" sz="1200" b="0" i="0" u="none" strike="noStrike" dirty="0">
                          <a:solidFill>
                            <a:schemeClr val="tx1"/>
                          </a:solidFill>
                          <a:effectLst/>
                          <a:latin typeface="Arial" panose="020B0604020202020204" pitchFamily="34" charset="0"/>
                        </a:rPr>
                        <a:t>95%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CP-211197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   CT1 aspects of </a:t>
                      </a:r>
                      <a:r>
                        <a:rPr lang="en-US" sz="1200" b="0" i="0" u="none" strike="noStrike" kern="1200" dirty="0" err="1">
                          <a:solidFill>
                            <a:srgbClr val="000000"/>
                          </a:solidFill>
                          <a:effectLst/>
                          <a:latin typeface="Arial" panose="020B0604020202020204" pitchFamily="34" charset="0"/>
                          <a:ea typeface="+mn-ea"/>
                          <a:cs typeface="+mn-cs"/>
                        </a:rPr>
                        <a:t>eSEAL</a:t>
                      </a:r>
                      <a:endParaRPr lang="en-US" sz="1200" b="0" i="0" u="none" strike="noStrike" kern="1200" dirty="0">
                        <a:solidFill>
                          <a:srgbClr val="000000"/>
                        </a:solidFill>
                        <a:effectLst/>
                        <a:highlight>
                          <a:srgbClr val="00FFFF"/>
                        </a:highligh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eSEAL</a:t>
                      </a:r>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92%</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60%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CP-211117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35539">
                <a:tc>
                  <a:txBody>
                    <a:bodyPr/>
                    <a:lstStyle/>
                    <a:p>
                      <a:pPr algn="l" fontAlgn="b"/>
                      <a:r>
                        <a:rPr lang="en-US" sz="1200" b="0" i="0" u="none" strike="noStrike" kern="1200" dirty="0">
                          <a:solidFill>
                            <a:srgbClr val="000000"/>
                          </a:solidFill>
                          <a:effectLst/>
                          <a:latin typeface="Arial" panose="020B0604020202020204" pitchFamily="34" charset="0"/>
                          <a:ea typeface="+mn-ea"/>
                          <a:cs typeface="+mn-cs"/>
                        </a:rPr>
                        <a:t>    CT1 aspects of Support of different slices over different Non 3GPP access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TEI17_N3SLICE </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ctr" fontAlgn="t"/>
                      <a:r>
                        <a:rPr lang="de-DE" sz="1200" b="0" i="0" u="none" strike="noStrike" kern="1200" dirty="0">
                          <a:solidFill>
                            <a:schemeClr val="tx1"/>
                          </a:solidFill>
                          <a:effectLst/>
                          <a:latin typeface="Arial" panose="020B0604020202020204" pitchFamily="34" charset="0"/>
                          <a:ea typeface="+mn-ea"/>
                          <a:cs typeface="+mn-cs"/>
                        </a:rPr>
                        <a:t>100%</a:t>
                      </a:r>
                      <a:br>
                        <a:rPr lang="de-DE" sz="1200" b="0" i="0" u="none" strike="noStrike" kern="1200" dirty="0">
                          <a:solidFill>
                            <a:schemeClr val="tx1"/>
                          </a:solidFill>
                          <a:effectLst/>
                          <a:latin typeface="Arial" panose="020B0604020202020204" pitchFamily="34" charset="0"/>
                          <a:ea typeface="+mn-ea"/>
                          <a:cs typeface="+mn-cs"/>
                        </a:rPr>
                      </a:br>
                      <a:endParaRPr lang="de-DE" sz="1200" b="0" i="0" u="none" strike="noStrike" kern="1200" dirty="0">
                        <a:solidFill>
                          <a:schemeClr val="tx1"/>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CP-211089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0003"/>
                  </a:ext>
                </a:extLst>
              </a:tr>
              <a:tr h="352697">
                <a:tc>
                  <a:txBody>
                    <a:bodyPr/>
                    <a:lstStyle/>
                    <a:p>
                      <a:pPr marL="0" algn="l" defTabSz="914400" rtl="0" eaLnBrk="1" fontAlgn="auto"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     System enhancement for redundant PDU session</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TEI17_SE_RPS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kern="1200" dirty="0">
                          <a:solidFill>
                            <a:srgbClr val="000000"/>
                          </a:solidFill>
                          <a:effectLst/>
                          <a:latin typeface="Arial" panose="020B0604020202020204" pitchFamily="34" charset="0"/>
                          <a:ea typeface="+mn-ea"/>
                          <a:cs typeface="+mn-cs"/>
                        </a:rPr>
                        <a:t>100%</a:t>
                      </a:r>
                    </a:p>
                    <a:p>
                      <a:pPr algn="ct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CP-212099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8446">
                <a:tc>
                  <a:txBody>
                    <a:bodyPr/>
                    <a:lstStyle/>
                    <a:p>
                      <a:pPr marL="0" algn="l" defTabSz="914400" rtl="0" eaLnBrk="1" fontAlgn="auto" latinLnBrk="0" hangingPunct="1">
                        <a:spcAft>
                          <a:spcPts val="0"/>
                        </a:spcAft>
                      </a:pPr>
                      <a:r>
                        <a:rPr lang="en-US" sz="1100" b="0" i="1" kern="1200" dirty="0">
                          <a:solidFill>
                            <a:schemeClr val="tx1"/>
                          </a:solidFill>
                          <a:effectLst/>
                          <a:latin typeface="Arial"/>
                          <a:ea typeface="+mn-ea"/>
                          <a:cs typeface="+mn-cs"/>
                        </a:rPr>
                        <a:t>     </a:t>
                      </a:r>
                      <a:r>
                        <a:rPr lang="en-US" sz="1100" b="0" i="0" kern="1200" dirty="0">
                          <a:solidFill>
                            <a:schemeClr val="tx1"/>
                          </a:solidFill>
                          <a:effectLst/>
                          <a:latin typeface="Arial"/>
                          <a:ea typeface="+mn-ea"/>
                          <a:cs typeface="+mn-cs"/>
                        </a:rPr>
                        <a:t>CT aspects of Support for Minimization of service Interruption</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MINT</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85%</a:t>
                      </a:r>
                    </a:p>
                    <a:p>
                      <a:pPr algn="ctr" fontAlgn="t"/>
                      <a:r>
                        <a:rPr lang="de-DE" sz="1200" b="0" i="0" u="none" strike="noStrike" kern="1200" dirty="0">
                          <a:solidFill>
                            <a:schemeClr val="tx1"/>
                          </a:solidFill>
                          <a:effectLst/>
                          <a:latin typeface="Arial" panose="020B0604020202020204" pitchFamily="34" charset="0"/>
                          <a:ea typeface="+mn-ea"/>
                          <a:cs typeface="+mn-cs"/>
                        </a:rPr>
                        <a:t>50%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CP-212166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marL="0" algn="l" defTabSz="914400" rtl="0" eaLnBrk="1" fontAlgn="auto" latinLnBrk="0" hangingPunct="1">
                        <a:spcAft>
                          <a:spcPts val="0"/>
                        </a:spcAft>
                      </a:pPr>
                      <a:r>
                        <a:rPr lang="en-US" sz="1100" b="0" i="0" kern="1200" dirty="0">
                          <a:solidFill>
                            <a:schemeClr val="tx1"/>
                          </a:solidFill>
                          <a:effectLst/>
                          <a:latin typeface="Arial"/>
                          <a:ea typeface="+mn-ea"/>
                          <a:cs typeface="+mn-cs"/>
                        </a:rPr>
                        <a:t>     IMS voice service support and network usability guarantee for UE’s E-UTRA capability disabled scenario in SA 5GS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b"/>
                      <a:r>
                        <a:rPr lang="de-DE" sz="1200" b="0" i="0" u="none" strike="noStrike" kern="1200" dirty="0">
                          <a:solidFill>
                            <a:srgbClr val="000000"/>
                          </a:solidFill>
                          <a:effectLst/>
                          <a:latin typeface="Arial" panose="020B0604020202020204" pitchFamily="34" charset="0"/>
                          <a:ea typeface="+mn-ea"/>
                          <a:cs typeface="+mn-cs"/>
                        </a:rPr>
                        <a:t>ING_5GS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rgbClr val="FF0000"/>
                          </a:solidFill>
                          <a:effectLst/>
                          <a:latin typeface="Arial" panose="020B0604020202020204" pitchFamily="34" charset="0"/>
                        </a:rPr>
                        <a:t>100%</a:t>
                      </a:r>
                    </a:p>
                    <a:p>
                      <a:pPr algn="ctr" fontAlgn="t"/>
                      <a:r>
                        <a:rPr lang="de-DE" sz="1200" b="0" i="0" u="none" strike="noStrike" dirty="0">
                          <a:solidFill>
                            <a:schemeClr val="tx1"/>
                          </a:solidFill>
                          <a:effectLst/>
                          <a:latin typeface="Arial" panose="020B0604020202020204" pitchFamily="34" charset="0"/>
                        </a:rPr>
                        <a:t>85%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CP-212231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2896218358"/>
                  </a:ext>
                </a:extLst>
              </a:tr>
              <a:tr h="352697">
                <a:tc>
                  <a:txBody>
                    <a:bodyPr/>
                    <a:lstStyle/>
                    <a:p>
                      <a:pPr marL="0" algn="l" defTabSz="914400" rtl="0" eaLnBrk="1" fontAlgn="auto" latinLnBrk="0" hangingPunct="1">
                        <a:spcAft>
                          <a:spcPts val="0"/>
                        </a:spcAft>
                      </a:pPr>
                      <a:r>
                        <a:rPr lang="en-US" sz="1100" b="0" i="1" kern="1200" dirty="0">
                          <a:solidFill>
                            <a:schemeClr val="tx1"/>
                          </a:solidFill>
                          <a:effectLst/>
                          <a:latin typeface="Arial"/>
                          <a:ea typeface="+mn-ea"/>
                          <a:cs typeface="+mn-cs"/>
                        </a:rPr>
                        <a:t>      </a:t>
                      </a:r>
                      <a:r>
                        <a:rPr lang="en-US" sz="1100" b="0" i="0" kern="1200" dirty="0">
                          <a:solidFill>
                            <a:schemeClr val="tx1"/>
                          </a:solidFill>
                          <a:effectLst/>
                          <a:latin typeface="Arial"/>
                          <a:ea typeface="+mn-ea"/>
                          <a:cs typeface="+mn-cs"/>
                        </a:rPr>
                        <a:t>CT aspects for enabling MSGin5G Service </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dirty="0">
                          <a:solidFill>
                            <a:srgbClr val="000000"/>
                          </a:solidFill>
                          <a:effectLst/>
                          <a:latin typeface="Arial" panose="020B0604020202020204" pitchFamily="34" charset="0"/>
                        </a:rPr>
                        <a:t>5GMARCH</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75%</a:t>
                      </a:r>
                    </a:p>
                    <a:p>
                      <a:pPr algn="ctr" fontAlgn="t"/>
                      <a:r>
                        <a:rPr lang="de-DE" sz="1200" b="0" i="0" u="none" strike="noStrike" kern="1200" dirty="0">
                          <a:solidFill>
                            <a:srgbClr val="000000"/>
                          </a:solidFill>
                          <a:effectLst/>
                          <a:latin typeface="Arial" panose="020B0604020202020204" pitchFamily="34" charset="0"/>
                          <a:ea typeface="+mn-ea"/>
                          <a:cs typeface="+mn-cs"/>
                        </a:rPr>
                        <a:t>30%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CP-212106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35678895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Rel-17</a:t>
            </a:r>
          </a:p>
        </p:txBody>
      </p:sp>
      <p:graphicFrame>
        <p:nvGraphicFramePr>
          <p:cNvPr id="4" name="Tableau 3"/>
          <p:cNvGraphicFramePr>
            <a:graphicFrameLocks noGrp="1"/>
          </p:cNvGraphicFramePr>
          <p:nvPr>
            <p:extLst>
              <p:ext uri="{D42A27DB-BD31-4B8C-83A1-F6EECF244321}">
                <p14:modId xmlns:p14="http://schemas.microsoft.com/office/powerpoint/2010/main" val="3619407326"/>
              </p:ext>
            </p:extLst>
          </p:nvPr>
        </p:nvGraphicFramePr>
        <p:xfrm>
          <a:off x="784312" y="2126071"/>
          <a:ext cx="10188488" cy="2962218"/>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3631">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 CT1 aspects of </a:t>
                      </a:r>
                      <a:r>
                        <a:rPr lang="en-US" sz="1000" b="0" i="0" u="none" strike="noStrike" kern="1200" dirty="0" err="1">
                          <a:solidFill>
                            <a:srgbClr val="000000"/>
                          </a:solidFill>
                          <a:effectLst/>
                          <a:latin typeface="Arial" panose="020B0604020202020204" pitchFamily="34" charset="0"/>
                          <a:ea typeface="+mn-ea"/>
                          <a:cs typeface="+mn-cs"/>
                        </a:rPr>
                        <a:t>NR_redcap</a:t>
                      </a:r>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ARCH_NR_REDCAP</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Dec</a:t>
                      </a:r>
                      <a:r>
                        <a:rPr lang="de-DE" sz="1200" b="0" i="0" u="none" strike="noStrike" kern="1200" dirty="0">
                          <a:solidFill>
                            <a:srgbClr val="000000"/>
                          </a:solidFill>
                          <a:effectLst/>
                          <a:latin typeface="Arial" panose="020B0604020202020204" pitchFamily="34" charset="0"/>
                          <a:ea typeface="+mn-ea"/>
                          <a:cs typeface="+mn-cs"/>
                        </a:rPr>
                        <a: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98%</a:t>
                      </a:r>
                      <a:br>
                        <a:rPr lang="de-DE" sz="1200" b="0" i="0" u="none" strike="noStrike" dirty="0">
                          <a:solidFill>
                            <a:schemeClr val="tx1"/>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de-DE" sz="1200" b="0" i="0" u="none" strike="noStrike" kern="1200" dirty="0">
                          <a:solidFill>
                            <a:schemeClr val="tx1"/>
                          </a:solidFill>
                          <a:effectLst/>
                          <a:latin typeface="Arial" panose="020B0604020202020204" pitchFamily="34" charset="0"/>
                          <a:ea typeface="+mn-ea"/>
                          <a:cs typeface="+mn-cs"/>
                        </a:rPr>
                        <a:t>CP-213081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IoT NTN support for EPS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IOT_SAT_ARCH_EPS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Dec</a:t>
                      </a:r>
                      <a:r>
                        <a:rPr lang="de-DE" sz="1200" b="0" i="0" u="none" strike="noStrike" kern="1200" dirty="0">
                          <a:solidFill>
                            <a:srgbClr val="000000"/>
                          </a:solidFill>
                          <a:effectLst/>
                          <a:latin typeface="Arial" panose="020B0604020202020204" pitchFamily="34" charset="0"/>
                          <a:ea typeface="+mn-ea"/>
                          <a:cs typeface="+mn-cs"/>
                        </a:rPr>
                        <a: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20%</a:t>
                      </a:r>
                      <a:endParaRPr lang="de-DE" sz="1200" b="0" i="0" u="none" strike="noStrike" kern="1200" dirty="0">
                        <a:solidFill>
                          <a:schemeClr val="tx1"/>
                        </a:solidFill>
                        <a:effectLst/>
                        <a:latin typeface="Arial" panose="020B0604020202020204" pitchFamily="34" charset="0"/>
                        <a:ea typeface="+mn-ea"/>
                        <a:cs typeface="+mn-cs"/>
                      </a:endParaRPr>
                    </a:p>
                    <a:p>
                      <a:pPr algn="ctr" fontAlgn="t"/>
                      <a:r>
                        <a:rPr lang="de-DE" sz="1200" b="0" i="0" u="none" strike="noStrike" kern="1200" dirty="0">
                          <a:solidFill>
                            <a:schemeClr val="tx1"/>
                          </a:solidFill>
                          <a:effectLst/>
                          <a:latin typeface="Arial" panose="020B0604020202020204" pitchFamily="34" charset="0"/>
                          <a:ea typeface="+mn-ea"/>
                          <a:cs typeface="+mn-cs"/>
                        </a:rPr>
                        <a:t>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CP-213074</a:t>
                      </a:r>
                      <a:endParaRPr lang="de-DE" sz="1200" b="0" i="1"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35539">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 Stage 3 CT1 for </a:t>
                      </a:r>
                      <a:r>
                        <a:rPr lang="en-US" sz="1000" b="0" i="0" u="none" strike="noStrike" kern="1200" dirty="0" err="1">
                          <a:solidFill>
                            <a:srgbClr val="000000"/>
                          </a:solidFill>
                          <a:effectLst/>
                          <a:latin typeface="Arial" panose="020B0604020202020204" pitchFamily="34" charset="0"/>
                          <a:ea typeface="+mn-ea"/>
                          <a:cs typeface="+mn-cs"/>
                        </a:rPr>
                        <a:t>eCryptPr</a:t>
                      </a:r>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eCryptPr</a:t>
                      </a:r>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Dec</a:t>
                      </a:r>
                      <a:r>
                        <a:rPr lang="de-DE" sz="1200" b="0" i="0" u="none" strike="noStrike" kern="1200" dirty="0">
                          <a:solidFill>
                            <a:srgbClr val="000000"/>
                          </a:solidFill>
                          <a:effectLst/>
                          <a:latin typeface="Arial" panose="020B0604020202020204" pitchFamily="34" charset="0"/>
                          <a:ea typeface="+mn-ea"/>
                          <a:cs typeface="+mn-cs"/>
                        </a:rPr>
                        <a: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97%</a:t>
                      </a:r>
                      <a:br>
                        <a:rPr lang="de-DE" sz="1200" b="0" i="0" u="none" strike="noStrike" kern="1200" dirty="0">
                          <a:solidFill>
                            <a:schemeClr val="tx1"/>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CP-213083</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0003"/>
                  </a:ext>
                </a:extLst>
              </a:tr>
              <a:tr h="452063">
                <a:tc>
                  <a:txBody>
                    <a:bodyPr/>
                    <a:lstStyle/>
                    <a:p>
                      <a:pPr hangingPunct="0"/>
                      <a:r>
                        <a:rPr lang="en-GB" sz="1200" b="0" i="0" u="none" strike="noStrike" kern="1200" dirty="0">
                          <a:solidFill>
                            <a:srgbClr val="000000"/>
                          </a:solidFill>
                          <a:effectLst/>
                          <a:latin typeface="Arial" panose="020B0604020202020204" pitchFamily="34" charset="0"/>
                          <a:ea typeface="+mn-ea"/>
                          <a:cs typeface="+mn-cs"/>
                        </a:rPr>
                        <a:t>Multi-device enhancements for device transfers</a:t>
                      </a:r>
                      <a:endParaRPr lang="de-DE" sz="1200" b="0" i="0" u="none" strike="noStrike" kern="1200" dirty="0">
                        <a:solidFill>
                          <a:srgbClr val="000000"/>
                        </a:solidFill>
                        <a:effectLst/>
                        <a:latin typeface="Arial" panose="020B0604020202020204" pitchFamily="34" charset="0"/>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b"/>
                      <a:r>
                        <a:rPr lang="de-DE" sz="1200" b="0" i="0" u="none" strike="noStrike" kern="1200" dirty="0" err="1">
                          <a:solidFill>
                            <a:srgbClr val="000000"/>
                          </a:solidFill>
                          <a:effectLst/>
                          <a:latin typeface="Arial" panose="020B0604020202020204" pitchFamily="34" charset="0"/>
                          <a:ea typeface="+mn-ea"/>
                          <a:cs typeface="+mn-cs"/>
                        </a:rPr>
                        <a:t>MuDTran</a:t>
                      </a:r>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Dec</a:t>
                      </a:r>
                      <a:r>
                        <a:rPr lang="de-DE" sz="1200" b="0" i="0" u="none" strike="noStrike" kern="1200" dirty="0">
                          <a:solidFill>
                            <a:srgbClr val="000000"/>
                          </a:solidFill>
                          <a:effectLst/>
                          <a:latin typeface="Arial" panose="020B0604020202020204" pitchFamily="34" charset="0"/>
                          <a:ea typeface="+mn-ea"/>
                          <a:cs typeface="+mn-cs"/>
                        </a:rPr>
                        <a: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90%</a:t>
                      </a:r>
                    </a:p>
                    <a:p>
                      <a:pPr algn="ctr" fontAlgn="t"/>
                      <a:r>
                        <a:rPr lang="de-DE" sz="1200" b="0" i="0" u="none" strike="noStrike" kern="1200" dirty="0">
                          <a:solidFill>
                            <a:srgbClr val="000000"/>
                          </a:solidFill>
                          <a:effectLst/>
                          <a:latin typeface="Arial" panose="020B0604020202020204" pitchFamily="34" charset="0"/>
                          <a:ea typeface="+mn-ea"/>
                          <a:cs typeface="+mn-cs"/>
                        </a:rPr>
                        <a:t>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200" b="0" i="0" u="none" strike="noStrike" kern="1200" dirty="0">
                          <a:solidFill>
                            <a:srgbClr val="000000"/>
                          </a:solidFill>
                          <a:effectLst/>
                          <a:latin typeface="Arial" panose="020B0604020202020204" pitchFamily="34" charset="0"/>
                          <a:ea typeface="+mn-ea"/>
                          <a:cs typeface="+mn-cs"/>
                        </a:rPr>
                        <a:t>CP-213080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8446">
                <a:tc>
                  <a:txBody>
                    <a:bodyPr/>
                    <a:lstStyle/>
                    <a:p>
                      <a:pPr algn="l" fontAlgn="b"/>
                      <a:r>
                        <a:rPr lang="en-GB" sz="1000" b="0" i="0" u="none" strike="noStrike" kern="1200" dirty="0">
                          <a:solidFill>
                            <a:srgbClr val="000000"/>
                          </a:solidFill>
                          <a:effectLst/>
                          <a:latin typeface="Arial" panose="020B0604020202020204" pitchFamily="34" charset="0"/>
                          <a:ea typeface="+mn-ea"/>
                          <a:cs typeface="+mn-cs"/>
                        </a:rPr>
                        <a:t>IMS Optimization for HSS Group ID in an SBA </a:t>
                      </a:r>
                      <a:r>
                        <a:rPr lang="en-GB" sz="1200" b="0" i="0" u="none" strike="noStrike" kern="1200" dirty="0">
                          <a:solidFill>
                            <a:srgbClr val="000000"/>
                          </a:solidFill>
                          <a:effectLst/>
                          <a:latin typeface="Arial" panose="020B0604020202020204" pitchFamily="34" charset="0"/>
                          <a:ea typeface="+mn-ea"/>
                          <a:cs typeface="+mn-cs"/>
                        </a:rPr>
                        <a:t>environment</a:t>
                      </a:r>
                      <a:r>
                        <a:rPr lang="en-GB" sz="1000" b="0" i="0" u="none" strike="noStrike" kern="1200" dirty="0">
                          <a:solidFill>
                            <a:srgbClr val="000000"/>
                          </a:solidFill>
                          <a:effectLst/>
                          <a:latin typeface="Arial" panose="020B0604020202020204" pitchFamily="34" charset="0"/>
                          <a:ea typeface="+mn-ea"/>
                          <a:cs typeface="+mn-cs"/>
                        </a:rPr>
                        <a:t> </a:t>
                      </a:r>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TEI17_IMSGID</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err="1">
                          <a:solidFill>
                            <a:srgbClr val="000000"/>
                          </a:solidFill>
                          <a:effectLst/>
                          <a:latin typeface="Arial" panose="020B0604020202020204" pitchFamily="34" charset="0"/>
                          <a:ea typeface="+mn-ea"/>
                          <a:cs typeface="+mn-cs"/>
                        </a:rPr>
                        <a:t>Dec</a:t>
                      </a:r>
                      <a:r>
                        <a:rPr lang="de-DE" sz="1200" b="0" i="0" u="none" strike="noStrike" kern="1200" dirty="0">
                          <a:solidFill>
                            <a:srgbClr val="000000"/>
                          </a:solidFill>
                          <a:effectLst/>
                          <a:latin typeface="Arial" panose="020B0604020202020204" pitchFamily="34" charset="0"/>
                          <a:ea typeface="+mn-ea"/>
                          <a:cs typeface="+mn-cs"/>
                        </a:rPr>
                        <a: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kern="1200" dirty="0">
                          <a:solidFill>
                            <a:srgbClr val="000000"/>
                          </a:solidFill>
                          <a:effectLst/>
                          <a:latin typeface="Arial" panose="020B0604020202020204" pitchFamily="34" charset="0"/>
                          <a:ea typeface="+mn-ea"/>
                          <a:cs typeface="+mn-cs"/>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p>
                    <a:p>
                      <a:pPr algn="ctr" fontAlgn="t"/>
                      <a:r>
                        <a:rPr lang="de-DE" sz="1200" b="0" i="0" u="none" strike="noStrike" kern="1200" dirty="0">
                          <a:solidFill>
                            <a:schemeClr val="tx1"/>
                          </a:solidFill>
                          <a:effectLst/>
                          <a:latin typeface="Arial" panose="020B0604020202020204" pitchFamily="34" charset="0"/>
                          <a:ea typeface="+mn-ea"/>
                          <a:cs typeface="+mn-cs"/>
                        </a:rPr>
                        <a:t>70%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de-DE" sz="1200" b="0" i="0" u="none" strike="noStrike" dirty="0">
                          <a:solidFill>
                            <a:srgbClr val="000000"/>
                          </a:solidFill>
                          <a:effectLst/>
                          <a:latin typeface="Arial" panose="020B0604020202020204" pitchFamily="34" charset="0"/>
                        </a:rPr>
                        <a:t>CP-213082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marL="0" algn="l" defTabSz="914400" rtl="0" eaLnBrk="1" fontAlgn="auto" latinLnBrk="0" hangingPunct="1">
                        <a:spcAft>
                          <a:spcPts val="0"/>
                        </a:spcAft>
                      </a:pPr>
                      <a:endParaRPr lang="en-US" sz="1100" b="0" i="1" kern="1200" dirty="0">
                        <a:solidFill>
                          <a:schemeClr val="tx1"/>
                        </a:solidFill>
                        <a:effectLst/>
                        <a:latin typeface="Arial"/>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endParaRPr lang="de-DE" sz="1200" b="0" i="0" u="none" strike="noStrike" dirty="0">
                        <a:solidFill>
                          <a:schemeClr val="tx1"/>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2896218358"/>
                  </a:ext>
                </a:extLst>
              </a:tr>
              <a:tr h="352697">
                <a:tc>
                  <a:txBody>
                    <a:bodyPr/>
                    <a:lstStyle/>
                    <a:p>
                      <a:pPr marL="0" algn="l" defTabSz="914400" rtl="0" eaLnBrk="1" fontAlgn="auto" latinLnBrk="0" hangingPunct="1">
                        <a:spcAft>
                          <a:spcPts val="0"/>
                        </a:spcAft>
                      </a:pPr>
                      <a:endParaRPr lang="en-US" sz="1100" b="0" i="0" kern="1200" dirty="0">
                        <a:solidFill>
                          <a:schemeClr val="tx1"/>
                        </a:solidFill>
                        <a:effectLst/>
                        <a:latin typeface="Arial"/>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endParaRPr lang="de-DE" sz="1200" b="0" i="0" u="none" strike="noStrike" dirty="0">
                        <a:solidFill>
                          <a:srgbClr val="000000"/>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406010531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467021376"/>
              </p:ext>
            </p:extLst>
          </p:nvPr>
        </p:nvGraphicFramePr>
        <p:xfrm>
          <a:off x="838200" y="2056493"/>
          <a:ext cx="10411095" cy="2337227"/>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gn="l" fontAlgn="t"/>
                      <a:r>
                        <a:rPr lang="de-DE" sz="1000" b="0" i="0" u="none" strike="noStrike">
                          <a:solidFill>
                            <a:srgbClr val="000000"/>
                          </a:solidFill>
                          <a:effectLst/>
                          <a:latin typeface="Arial" panose="020B0604020202020204" pitchFamily="34" charset="0"/>
                        </a:rPr>
                        <a:t>CP-220312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3GPP TS 24.555 v2.0.0. on Proximity-services (</a:t>
                      </a:r>
                      <a:r>
                        <a:rPr lang="en-US" sz="1000" b="0" i="0" u="none" strike="noStrike" kern="1200" dirty="0" err="1">
                          <a:solidFill>
                            <a:srgbClr val="000000"/>
                          </a:solidFill>
                          <a:effectLst/>
                          <a:latin typeface="Arial" panose="020B0604020202020204" pitchFamily="34" charset="0"/>
                          <a:ea typeface="+mn-ea"/>
                          <a:cs typeface="+mn-cs"/>
                        </a:rPr>
                        <a:t>ProSe</a:t>
                      </a:r>
                      <a:r>
                        <a:rPr lang="en-US" sz="1000" b="0" i="0" u="none" strike="noStrike" kern="1200" dirty="0">
                          <a:solidFill>
                            <a:srgbClr val="000000"/>
                          </a:solidFill>
                          <a:effectLst/>
                          <a:latin typeface="Arial" panose="020B0604020202020204" pitchFamily="34" charset="0"/>
                          <a:ea typeface="+mn-ea"/>
                          <a:cs typeface="+mn-cs"/>
                        </a:rPr>
                        <a:t>) in 5G System (5GS); User Equipment (UE) policies;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OPPO</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r>
                        <a:rPr lang="de-DE" sz="1000" b="0" i="0" u="none" strike="noStrike">
                          <a:solidFill>
                            <a:srgbClr val="000000"/>
                          </a:solidFill>
                          <a:effectLst/>
                          <a:latin typeface="Arial" panose="020B0604020202020204" pitchFamily="34" charset="0"/>
                        </a:rPr>
                        <a:t>CP-220313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TS 24.554 v2.0.0 on Proximity-services (</a:t>
                      </a:r>
                      <a:r>
                        <a:rPr lang="en-US" sz="1000" b="0" i="0" u="none" strike="noStrike" kern="1200" dirty="0" err="1">
                          <a:solidFill>
                            <a:srgbClr val="000000"/>
                          </a:solidFill>
                          <a:effectLst/>
                          <a:latin typeface="Arial" panose="020B0604020202020204" pitchFamily="34" charset="0"/>
                          <a:ea typeface="+mn-ea"/>
                          <a:cs typeface="+mn-cs"/>
                        </a:rPr>
                        <a:t>ProSe</a:t>
                      </a:r>
                      <a:r>
                        <a:rPr lang="en-US" sz="1000" b="0" i="0" u="none" strike="noStrike" kern="1200" dirty="0">
                          <a:solidFill>
                            <a:srgbClr val="000000"/>
                          </a:solidFill>
                          <a:effectLst/>
                          <a:latin typeface="Arial" panose="020B0604020202020204" pitchFamily="34" charset="0"/>
                          <a:ea typeface="+mn-ea"/>
                          <a:cs typeface="+mn-cs"/>
                        </a:rPr>
                        <a:t>) in 5G System (5GS) protocol aspects;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OPPO</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r>
                        <a:rPr lang="de-DE" sz="1000" b="0" i="0" u="none" strike="noStrike">
                          <a:solidFill>
                            <a:srgbClr val="000000"/>
                          </a:solidFill>
                          <a:effectLst/>
                          <a:latin typeface="Arial" panose="020B0604020202020204" pitchFamily="34" charset="0"/>
                        </a:rPr>
                        <a:t>CP-220314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a:solidFill>
                            <a:srgbClr val="000000"/>
                          </a:solidFill>
                          <a:effectLst/>
                          <a:latin typeface="Arial" panose="020B0604020202020204" pitchFamily="34" charset="0"/>
                          <a:ea typeface="+mn-ea"/>
                          <a:cs typeface="+mn-cs"/>
                        </a:rPr>
                        <a:t>TS 24.257 on Uncrewed Aerial System (UAS) Application Enabler (UAE) layer; Protocol aspects;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b="0" i="0" u="none" strike="noStrike" kern="1200" dirty="0" err="1">
                          <a:solidFill>
                            <a:srgbClr val="000000"/>
                          </a:solidFill>
                          <a:effectLst/>
                          <a:latin typeface="Arial" panose="020B0604020202020204" pitchFamily="34" charset="0"/>
                          <a:ea typeface="+mn-ea"/>
                          <a:cs typeface="+mn-cs"/>
                        </a:rPr>
                        <a:t>Huawei</a:t>
                      </a:r>
                      <a:endParaRPr lang="de-DE" sz="1000" b="0" i="0" u="none" strike="noStrike" kern="1200" dirty="0">
                        <a:solidFill>
                          <a:srgbClr val="000000"/>
                        </a:solidFill>
                        <a:effectLst/>
                        <a:latin typeface="Arial" panose="020B0604020202020204" pitchFamily="34" charset="0"/>
                        <a:ea typeface="+mn-ea"/>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r>
                        <a:rPr lang="de-DE" sz="1000" b="0" i="0" u="none" strike="noStrike">
                          <a:solidFill>
                            <a:srgbClr val="000000"/>
                          </a:solidFill>
                          <a:effectLst/>
                          <a:latin typeface="Arial" panose="020B0604020202020204" pitchFamily="34" charset="0"/>
                        </a:rPr>
                        <a:t>CP-220315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a:solidFill>
                            <a:srgbClr val="000000"/>
                          </a:solidFill>
                          <a:effectLst/>
                          <a:latin typeface="Arial" panose="020B0604020202020204" pitchFamily="34" charset="0"/>
                          <a:ea typeface="+mn-ea"/>
                          <a:cs typeface="+mn-cs"/>
                        </a:rPr>
                        <a:t>TS 24.549 on Network slice capability management SEAL service; Protocol Specifications;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Lenovo</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r h="322773">
                <a:tc>
                  <a:txBody>
                    <a:bodyPr/>
                    <a:lstStyle/>
                    <a:p>
                      <a:pPr algn="l" fontAlgn="t"/>
                      <a:r>
                        <a:rPr lang="de-DE" sz="1000" b="0" i="0" u="none" strike="noStrike">
                          <a:solidFill>
                            <a:srgbClr val="000000"/>
                          </a:solidFill>
                          <a:effectLst/>
                          <a:latin typeface="Arial" panose="020B0604020202020204" pitchFamily="34" charset="0"/>
                        </a:rPr>
                        <a:t>CP-220316</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TS 24.538 v.1.0.0. on Enabling MSGin5G Service; Protocol specification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1.0.0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China Mobile</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Information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26215063"/>
              </p:ext>
            </p:extLst>
          </p:nvPr>
        </p:nvGraphicFramePr>
        <p:xfrm>
          <a:off x="838200" y="2056493"/>
          <a:ext cx="8895193" cy="3936030"/>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CP-220285</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CT1 aspects of AKMA TLS protocol profiles</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AKMA_TLS</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panose="020B0604020202020204" pitchFamily="34" charset="0"/>
                          <a:ea typeface="+mn-ea"/>
                          <a:cs typeface="Arial" panose="020B0604020202020204" pitchFamily="34" charset="0"/>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CP-220286</a:t>
                      </a:r>
                      <a:endParaRPr lang="de-DE" sz="10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eSEAL</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eSEAL</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panose="020B0604020202020204" pitchFamily="34" charset="0"/>
                          <a:ea typeface="+mn-ea"/>
                          <a:cs typeface="Arial" panose="020B0604020202020204" pitchFamily="34" charset="0"/>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CP-220287</a:t>
                      </a:r>
                      <a:endParaRPr lang="de-DE" sz="10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5GSAT_ARCH-CT</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5GSAT_ARCH-CT</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900" u="none" kern="1200" dirty="0">
                          <a:solidFill>
                            <a:srgbClr val="000000"/>
                          </a:solidFill>
                          <a:effectLst/>
                          <a:latin typeface="Arial"/>
                          <a:cs typeface="+mn-cs"/>
                        </a:rPr>
                        <a:t>CT1</a:t>
                      </a:r>
                    </a:p>
                  </a:txBody>
                  <a:tcPr marL="66675" marR="66675" marT="38100" marB="28575"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CP-220288</a:t>
                      </a:r>
                      <a:endParaRPr lang="de-DE" sz="10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CT1 aspects for modifying PASSporT signing and verification</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PP_SIGN </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r h="322773">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CP-220289</a:t>
                      </a:r>
                      <a:endParaRPr lang="de-DE" sz="10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5GMARCH</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5GMARCH</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CP-220290</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a:solidFill>
                            <a:srgbClr val="000000"/>
                          </a:solidFill>
                          <a:effectLst/>
                          <a:latin typeface="+mn-lt"/>
                          <a:ea typeface="Calibri" panose="020F0502020204030204" pitchFamily="34" charset="0"/>
                          <a:cs typeface="Times New Roman" panose="02020603050405020304" pitchFamily="18" charset="0"/>
                        </a:rPr>
                        <a:t>Rel-17 Work Item Exception for 5G_ProSe</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5G_ProSe</a:t>
                      </a: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r h="322773">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CP-220291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Rel-17 Work Item Exception for the CT1 part of 5MBS</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9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5MBS</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3642969"/>
                  </a:ext>
                </a:extLst>
              </a:tr>
              <a:tr h="322773">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CP-220292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Rel-17 Work Item Exception for MCSMI_CT</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9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MCSMI_CT</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2792841"/>
                  </a:ext>
                </a:extLst>
              </a:tr>
              <a:tr h="322773">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CP-220293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Rel-17 Work Item Exception for MCOver5GS</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9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MCOver5GS</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08803703"/>
                  </a:ext>
                </a:extLst>
              </a:tr>
              <a:tr h="322773">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CP-220294</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Rel-17 Work Item Exception for eMONASTERY2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9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eMONASTERY2</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2342042"/>
                  </a:ext>
                </a:extLst>
              </a:tr>
              <a:tr h="322773">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CP-220295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Rel-17 Work Item Exception for CT aspects of NB-IoT/eMTC Non-Terrestrial Networks in EPS</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9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IoT_SAT_ARCH_EPS</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1228119"/>
                  </a:ext>
                </a:extLst>
              </a:tr>
            </a:tbl>
          </a:graphicData>
        </a:graphic>
      </p:graphicFrame>
      <p:sp>
        <p:nvSpPr>
          <p:cNvPr id="2" name="Titre 1"/>
          <p:cNvSpPr>
            <a:spLocks noGrp="1"/>
          </p:cNvSpPr>
          <p:nvPr>
            <p:ph type="title"/>
          </p:nvPr>
        </p:nvSpPr>
        <p:spPr/>
        <p:txBody>
          <a:bodyPr/>
          <a:lstStyle/>
          <a:p>
            <a:r>
              <a:rPr lang="en-US" dirty="0"/>
              <a:t>Work Item Exception Sheets I)</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8629105"/>
              </p:ext>
            </p:extLst>
          </p:nvPr>
        </p:nvGraphicFramePr>
        <p:xfrm>
          <a:off x="838200" y="2066767"/>
          <a:ext cx="8895193" cy="1999392"/>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r>
                        <a:rPr lang="en-GB" sz="1000" dirty="0">
                          <a:solidFill>
                            <a:srgbClr val="000000"/>
                          </a:solidFill>
                          <a:effectLst/>
                          <a:latin typeface="+mn-lt"/>
                          <a:ea typeface="Calibri" panose="020F0502020204030204" pitchFamily="34" charset="0"/>
                          <a:cs typeface="Times New Roman" panose="02020603050405020304" pitchFamily="18" charset="0"/>
                        </a:rPr>
                        <a:t>CP-220296</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dirty="0">
                          <a:solidFill>
                            <a:srgbClr val="000000"/>
                          </a:solidFill>
                          <a:effectLst/>
                          <a:latin typeface="+mn-lt"/>
                          <a:ea typeface="Calibri" panose="020F0502020204030204" pitchFamily="34" charset="0"/>
                          <a:cs typeface="Times New Roman" panose="02020603050405020304" pitchFamily="18" charset="0"/>
                        </a:rPr>
                        <a:t>Rel-17 Work Item Exception for </a:t>
                      </a:r>
                      <a:r>
                        <a:rPr lang="en-GB" sz="1000" dirty="0" err="1">
                          <a:solidFill>
                            <a:srgbClr val="000000"/>
                          </a:solidFill>
                          <a:effectLst/>
                          <a:latin typeface="+mn-lt"/>
                          <a:ea typeface="Calibri" panose="020F0502020204030204" pitchFamily="34" charset="0"/>
                          <a:cs typeface="Times New Roman" panose="02020603050405020304" pitchFamily="18" charset="0"/>
                        </a:rPr>
                        <a:t>MuDTran</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dirty="0" err="1">
                          <a:solidFill>
                            <a:srgbClr val="000000"/>
                          </a:solidFill>
                          <a:effectLst/>
                          <a:latin typeface="+mn-lt"/>
                          <a:ea typeface="Calibri" panose="020F0502020204030204" pitchFamily="34" charset="0"/>
                          <a:cs typeface="Times New Roman" panose="02020603050405020304" pitchFamily="18" charset="0"/>
                        </a:rPr>
                        <a:t>MuDTran</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panose="020B0604020202020204" pitchFamily="34" charset="0"/>
                          <a:ea typeface="+mn-ea"/>
                          <a:cs typeface="Arial" panose="020B0604020202020204" pitchFamily="34" charset="0"/>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CP-220297</a:t>
                      </a:r>
                      <a:endParaRPr lang="de-DE" sz="12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dirty="0">
                          <a:solidFill>
                            <a:srgbClr val="000000"/>
                          </a:solidFill>
                          <a:effectLst/>
                          <a:latin typeface="+mn-lt"/>
                          <a:ea typeface="Calibri" panose="020F0502020204030204" pitchFamily="34" charset="0"/>
                          <a:cs typeface="Times New Roman" panose="02020603050405020304" pitchFamily="18" charset="0"/>
                        </a:rPr>
                        <a:t>Rel-17 Work Item Exception for MINT</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MINT</a:t>
                      </a:r>
                      <a:endParaRPr lang="de-DE" sz="12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panose="020B0604020202020204" pitchFamily="34" charset="0"/>
                          <a:ea typeface="+mn-ea"/>
                          <a:cs typeface="Arial" panose="020B0604020202020204" pitchFamily="34" charset="0"/>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r>
                        <a:rPr lang="de-DE" sz="1000">
                          <a:solidFill>
                            <a:srgbClr val="000000"/>
                          </a:solidFill>
                          <a:effectLst/>
                          <a:latin typeface="+mn-lt"/>
                          <a:ea typeface="Calibri" panose="020F0502020204030204" pitchFamily="34" charset="0"/>
                          <a:cs typeface="Times New Roman" panose="02020603050405020304" pitchFamily="18" charset="0"/>
                        </a:rPr>
                        <a:t>CP-220298</a:t>
                      </a:r>
                      <a:endParaRPr lang="de-DE" sz="120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dirty="0">
                          <a:solidFill>
                            <a:srgbClr val="000000"/>
                          </a:solidFill>
                          <a:effectLst/>
                          <a:latin typeface="+mn-lt"/>
                          <a:ea typeface="Calibri" panose="020F0502020204030204" pitchFamily="34" charset="0"/>
                          <a:cs typeface="Times New Roman" panose="02020603050405020304" pitchFamily="18" charset="0"/>
                        </a:rPr>
                        <a:t>Rel-17 Work Item Exception for </a:t>
                      </a:r>
                      <a:r>
                        <a:rPr lang="en-GB" sz="1000" dirty="0" err="1">
                          <a:solidFill>
                            <a:srgbClr val="000000"/>
                          </a:solidFill>
                          <a:effectLst/>
                          <a:latin typeface="+mn-lt"/>
                          <a:ea typeface="Calibri" panose="020F0502020204030204" pitchFamily="34" charset="0"/>
                          <a:cs typeface="Times New Roman" panose="02020603050405020304" pitchFamily="18" charset="0"/>
                        </a:rPr>
                        <a:t>eNPN</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dirty="0" err="1">
                          <a:solidFill>
                            <a:srgbClr val="000000"/>
                          </a:solidFill>
                          <a:effectLst/>
                          <a:latin typeface="+mn-lt"/>
                          <a:ea typeface="Calibri" panose="020F0502020204030204" pitchFamily="34" charset="0"/>
                          <a:cs typeface="Times New Roman" panose="02020603050405020304" pitchFamily="18" charset="0"/>
                        </a:rPr>
                        <a:t>eNPN</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900" u="none" kern="1200" dirty="0">
                          <a:solidFill>
                            <a:srgbClr val="000000"/>
                          </a:solidFill>
                          <a:effectLst/>
                          <a:latin typeface="Arial"/>
                          <a:cs typeface="+mn-cs"/>
                        </a:rPr>
                        <a:t>CT1</a:t>
                      </a:r>
                    </a:p>
                  </a:txBody>
                  <a:tcPr marL="66675" marR="66675" marT="38100" marB="28575"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r>
                        <a:rPr lang="de-DE" sz="1000" dirty="0">
                          <a:solidFill>
                            <a:srgbClr val="000000"/>
                          </a:solidFill>
                          <a:effectLst/>
                          <a:latin typeface="+mn-lt"/>
                          <a:ea typeface="Calibri" panose="020F0502020204030204" pitchFamily="34" charset="0"/>
                          <a:cs typeface="Times New Roman" panose="02020603050405020304" pitchFamily="18" charset="0"/>
                        </a:rPr>
                        <a:t>CP-220299</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dirty="0">
                          <a:solidFill>
                            <a:srgbClr val="000000"/>
                          </a:solidFill>
                          <a:effectLst/>
                          <a:latin typeface="+mn-lt"/>
                          <a:ea typeface="Calibri" panose="020F0502020204030204" pitchFamily="34" charset="0"/>
                          <a:cs typeface="Times New Roman" panose="02020603050405020304" pitchFamily="18" charset="0"/>
                        </a:rPr>
                        <a:t>Rel-17 Work Item Exception for the CT1 aspects of eEDGE_5GC</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dirty="0">
                          <a:solidFill>
                            <a:srgbClr val="000000"/>
                          </a:solidFill>
                          <a:effectLst/>
                          <a:latin typeface="+mn-lt"/>
                          <a:ea typeface="Calibri" panose="020F0502020204030204" pitchFamily="34" charset="0"/>
                          <a:cs typeface="Times New Roman" panose="02020603050405020304" pitchFamily="18" charset="0"/>
                        </a:rPr>
                        <a:t>eEDGE_5GC</a:t>
                      </a: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900" kern="1200" dirty="0">
                          <a:solidFill>
                            <a:srgbClr val="000000"/>
                          </a:solidFill>
                          <a:effectLst/>
                          <a:latin typeface="Arial"/>
                          <a:ea typeface="Times New Roman"/>
                          <a:cs typeface="+mn-cs"/>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r h="322773">
                <a:tc>
                  <a:txBody>
                    <a:bodyPr/>
                    <a:lstStyle/>
                    <a:p>
                      <a:pPr>
                        <a:lnSpc>
                          <a:spcPct val="107000"/>
                        </a:lnSpc>
                        <a:spcAft>
                          <a:spcPts val="800"/>
                        </a:spcAft>
                      </a:pPr>
                      <a:r>
                        <a:rPr lang="de-DE" sz="1000" kern="1200" dirty="0">
                          <a:solidFill>
                            <a:srgbClr val="000000"/>
                          </a:solidFill>
                          <a:effectLst/>
                          <a:latin typeface="+mn-lt"/>
                          <a:ea typeface="+mn-ea"/>
                          <a:cs typeface="Times New Roman" panose="02020603050405020304" pitchFamily="18" charset="0"/>
                        </a:rPr>
                        <a:t>CP-220300</a:t>
                      </a: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000" kern="1200" dirty="0">
                          <a:solidFill>
                            <a:srgbClr val="000000"/>
                          </a:solidFill>
                          <a:effectLst/>
                          <a:latin typeface="+mn-lt"/>
                          <a:ea typeface="+mn-ea"/>
                          <a:cs typeface="Times New Roman" panose="02020603050405020304" pitchFamily="18" charset="0"/>
                        </a:rPr>
                        <a:t>Rel-17 Work Item Exception for EDGEAPP</a:t>
                      </a: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000" kern="1200" dirty="0">
                          <a:solidFill>
                            <a:srgbClr val="000000"/>
                          </a:solidFill>
                          <a:effectLst/>
                          <a:latin typeface="+mn-lt"/>
                          <a:ea typeface="Calibri" panose="020F0502020204030204" pitchFamily="34" charset="0"/>
                          <a:cs typeface="Times New Roman" panose="02020603050405020304" pitchFamily="18" charset="0"/>
                        </a:rPr>
                        <a:t>EDGEAPP</a:t>
                      </a: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kern="1200" dirty="0">
                          <a:solidFill>
                            <a:srgbClr val="000000"/>
                          </a:solidFill>
                          <a:effectLst/>
                          <a:latin typeface="+mn-lt"/>
                          <a:ea typeface="Times New Roman"/>
                          <a:cs typeface="Times New Roman" panose="02020603050405020304" pitchFamily="18" charset="0"/>
                        </a:rPr>
                        <a:t>CT1</a:t>
                      </a: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1228119"/>
                  </a:ext>
                </a:extLst>
              </a:tr>
            </a:tbl>
          </a:graphicData>
        </a:graphic>
      </p:graphicFrame>
      <p:sp>
        <p:nvSpPr>
          <p:cNvPr id="2" name="Titre 1"/>
          <p:cNvSpPr>
            <a:spLocks noGrp="1"/>
          </p:cNvSpPr>
          <p:nvPr>
            <p:ph type="title"/>
          </p:nvPr>
        </p:nvSpPr>
        <p:spPr/>
        <p:txBody>
          <a:bodyPr/>
          <a:lstStyle/>
          <a:p>
            <a:r>
              <a:rPr lang="en-US" dirty="0"/>
              <a:t>Work Item Exception Sheets II)</a:t>
            </a:r>
          </a:p>
        </p:txBody>
      </p:sp>
      <p:sp>
        <p:nvSpPr>
          <p:cNvPr id="4" name="Espace réservé du contenu 2">
            <a:extLst>
              <a:ext uri="{FF2B5EF4-FFF2-40B4-BE49-F238E27FC236}">
                <a16:creationId xmlns:a16="http://schemas.microsoft.com/office/drawing/2014/main" id="{FD9D5628-F4C5-4C23-9C71-8D777CA16468}"/>
              </a:ext>
            </a:extLst>
          </p:cNvPr>
          <p:cNvSpPr>
            <a:spLocks noGrp="1"/>
          </p:cNvSpPr>
          <p:nvPr>
            <p:ph idx="1"/>
          </p:nvPr>
        </p:nvSpPr>
        <p:spPr>
          <a:xfrm>
            <a:off x="838200" y="4654193"/>
            <a:ext cx="10515600" cy="1522769"/>
          </a:xfrm>
        </p:spPr>
        <p:txBody>
          <a:bodyPr/>
          <a:lstStyle/>
          <a:p>
            <a:endParaRPr lang="en-US" sz="2400" dirty="0"/>
          </a:p>
          <a:p>
            <a:pPr marL="0" indent="0">
              <a:buNone/>
            </a:pPr>
            <a:endParaRPr lang="en-US" sz="2400" dirty="0"/>
          </a:p>
        </p:txBody>
      </p:sp>
    </p:spTree>
    <p:extLst>
      <p:ext uri="{BB962C8B-B14F-4D97-AF65-F5344CB8AC3E}">
        <p14:creationId xmlns:p14="http://schemas.microsoft.com/office/powerpoint/2010/main" val="66640058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Status of older releases</a:t>
            </a:r>
          </a:p>
        </p:txBody>
      </p:sp>
      <p:sp>
        <p:nvSpPr>
          <p:cNvPr id="3" name="Espace réservé du contenu 2"/>
          <p:cNvSpPr>
            <a:spLocks noGrp="1"/>
          </p:cNvSpPr>
          <p:nvPr>
            <p:ph idx="1"/>
          </p:nvPr>
        </p:nvSpPr>
        <p:spPr/>
        <p:txBody>
          <a:bodyPr/>
          <a:lstStyle/>
          <a:p>
            <a:r>
              <a:rPr lang="en-US" sz="2400" dirty="0"/>
              <a:t>Rel-14: 3 CAT F CRs for Mission Critical work items agreed</a:t>
            </a:r>
          </a:p>
          <a:p>
            <a:r>
              <a:rPr lang="en-US" sz="2400" dirty="0"/>
              <a:t>Rel-15: 1 CAT F CR for Mission Critical work items agreed</a:t>
            </a:r>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16 Status</a:t>
            </a:r>
          </a:p>
        </p:txBody>
      </p:sp>
      <p:sp>
        <p:nvSpPr>
          <p:cNvPr id="3" name="Espace réservé du contenu 2"/>
          <p:cNvSpPr>
            <a:spLocks noGrp="1"/>
          </p:cNvSpPr>
          <p:nvPr>
            <p:ph idx="1"/>
          </p:nvPr>
        </p:nvSpPr>
        <p:spPr/>
        <p:txBody>
          <a:bodyPr/>
          <a:lstStyle/>
          <a:p>
            <a:r>
              <a:rPr lang="en-US" sz="2400" dirty="0">
                <a:cs typeface="Arial" panose="020B0604020202020204" pitchFamily="34" charset="0"/>
              </a:rPr>
              <a:t> 15 CAT F CRs against Rel-16 agreed , fixing FASMO</a:t>
            </a:r>
            <a:endParaRPr lang="en-US" altLang="de-DE" sz="2400" dirty="0">
              <a:cs typeface="Arial" panose="020B0604020202020204" pitchFamily="34" charset="0"/>
            </a:endParaRPr>
          </a:p>
          <a:p>
            <a:r>
              <a:rPr lang="en-US" altLang="de-DE" sz="2400" dirty="0">
                <a:cs typeface="Arial" panose="020B0604020202020204" pitchFamily="34" charset="0"/>
              </a:rPr>
              <a:t> See next slide for info on non backward compatible CRs</a:t>
            </a:r>
          </a:p>
          <a:p>
            <a:pPr marL="0" indent="0">
              <a:buNone/>
            </a:pPr>
            <a:endParaRPr lang="en-US" sz="2400" dirty="0">
              <a:cs typeface="Arial" panose="020B0604020202020204" pitchFamily="34" charset="0"/>
            </a:endParaRPr>
          </a:p>
          <a:p>
            <a:endParaRPr lang="en-US" altLang="de-DE" sz="2400" dirty="0">
              <a:cs typeface="Arial" panose="020B0604020202020204" pitchFamily="34" charset="0"/>
            </a:endParaRP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8761505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800" b="1"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8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0915944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099" name="Content Placeholder 2"/>
          <p:cNvSpPr txBox="1">
            <a:spLocks/>
          </p:cNvSpPr>
          <p:nvPr/>
        </p:nvSpPr>
        <p:spPr bwMode="auto">
          <a:xfrm>
            <a:off x="2137864"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Peter Leis</a:t>
            </a: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peter.leis@nokia.com</a:t>
            </a:r>
            <a:endParaRPr lang="fr-FR" altLang="en-US" sz="14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535289"/>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Jörgen</a:t>
            </a:r>
            <a:r>
              <a:rPr lang="fr-FR" altLang="en-US" sz="1400" dirty="0"/>
              <a:t> Axell</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jorgen.axell@ericsson.com</a:t>
            </a:r>
            <a:endParaRPr lang="fr-FR" altLang="en-US" sz="1400" dirty="0"/>
          </a:p>
          <a:p>
            <a:pPr>
              <a:buFontTx/>
              <a:buNone/>
            </a:pPr>
            <a:endParaRPr lang="en-US" altLang="en-US" sz="1800" dirty="0"/>
          </a:p>
        </p:txBody>
      </p:sp>
      <p:pic>
        <p:nvPicPr>
          <p:cNvPr id="3" name="Picture 2">
            <a:extLst>
              <a:ext uri="{FF2B5EF4-FFF2-40B4-BE49-F238E27FC236}">
                <a16:creationId xmlns:a16="http://schemas.microsoft.com/office/drawing/2014/main" id="{DDF97E6B-DDB8-4C46-9F27-A6CCE883E7F5}"/>
              </a:ext>
            </a:extLst>
          </p:cNvPr>
          <p:cNvPicPr>
            <a:picLocks noChangeAspect="1"/>
          </p:cNvPicPr>
          <p:nvPr/>
        </p:nvPicPr>
        <p:blipFill>
          <a:blip r:embed="rId4"/>
          <a:stretch>
            <a:fillRect/>
          </a:stretch>
        </p:blipFill>
        <p:spPr>
          <a:xfrm>
            <a:off x="838200" y="2034641"/>
            <a:ext cx="857036" cy="1167399"/>
          </a:xfrm>
          <a:prstGeom prst="rect">
            <a:avLst/>
          </a:prstGeom>
        </p:spPr>
      </p:pic>
      <p:pic>
        <p:nvPicPr>
          <p:cNvPr id="5" name="Picture 4">
            <a:extLst>
              <a:ext uri="{FF2B5EF4-FFF2-40B4-BE49-F238E27FC236}">
                <a16:creationId xmlns:a16="http://schemas.microsoft.com/office/drawing/2014/main" id="{D97AB2F7-E326-4837-B8ED-56680EDBB2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1" y="3476970"/>
            <a:ext cx="977394" cy="1103751"/>
          </a:xfrm>
          <a:prstGeom prst="rect">
            <a:avLst/>
          </a:prstGeom>
        </p:spPr>
      </p:pic>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6"/>
          <a:stretch>
            <a:fillRect/>
          </a:stretch>
        </p:blipFill>
        <p:spPr>
          <a:xfrm>
            <a:off x="6096000" y="2034641"/>
            <a:ext cx="1013717" cy="1013717"/>
          </a:xfrm>
          <a:prstGeom prst="rect">
            <a:avLst/>
          </a:prstGeom>
        </p:spPr>
      </p:pic>
      <p:pic>
        <p:nvPicPr>
          <p:cNvPr id="13" name="Picture 12">
            <a:extLst>
              <a:ext uri="{FF2B5EF4-FFF2-40B4-BE49-F238E27FC236}">
                <a16:creationId xmlns:a16="http://schemas.microsoft.com/office/drawing/2014/main" id="{711B1D4A-27B5-4489-ABD4-64527BCE16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662" y="3488247"/>
            <a:ext cx="832119" cy="1248959"/>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58042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Andrijana  Brekalo</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Andrijana.Brekalo@etsi.org</a:t>
            </a:r>
            <a:endParaRPr lang="en-US" altLang="en-US" sz="1800"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r>
              <a:rPr lang="en-US" dirty="0">
                <a:highlight>
                  <a:srgbClr val="FFFFFF"/>
                </a:highlight>
              </a:rPr>
              <a:t> - </a:t>
            </a:r>
            <a:r>
              <a:rPr lang="en-US" dirty="0"/>
              <a:t>Statistics</a:t>
            </a:r>
          </a:p>
        </p:txBody>
      </p:sp>
      <p:sp>
        <p:nvSpPr>
          <p:cNvPr id="3" name="Espace réservé du contenu 2"/>
          <p:cNvSpPr>
            <a:spLocks noGrp="1"/>
          </p:cNvSpPr>
          <p:nvPr>
            <p:ph idx="1"/>
          </p:nvPr>
        </p:nvSpPr>
        <p:spPr/>
        <p:txBody>
          <a:bodyPr/>
          <a:lstStyle/>
          <a:p>
            <a:r>
              <a:rPr lang="es-ES" sz="2400" dirty="0"/>
              <a:t>512 </a:t>
            </a:r>
            <a:r>
              <a:rPr lang="es-ES" sz="2400" dirty="0" err="1"/>
              <a:t>CRs</a:t>
            </a:r>
            <a:r>
              <a:rPr lang="es-ES" sz="2400" dirty="0"/>
              <a:t> </a:t>
            </a:r>
            <a:r>
              <a:rPr lang="es-ES" sz="2400" dirty="0" err="1"/>
              <a:t>were</a:t>
            </a:r>
            <a:r>
              <a:rPr lang="es-ES" sz="2400" dirty="0"/>
              <a:t> </a:t>
            </a:r>
            <a:r>
              <a:rPr lang="es-ES" sz="2400" dirty="0" err="1"/>
              <a:t>agreed</a:t>
            </a:r>
            <a:r>
              <a:rPr lang="es-ES" sz="2400" dirty="0"/>
              <a:t> for </a:t>
            </a:r>
            <a:r>
              <a:rPr lang="es-ES" sz="2400" dirty="0" err="1"/>
              <a:t>Release</a:t>
            </a:r>
            <a:r>
              <a:rPr lang="es-ES" sz="2400" dirty="0"/>
              <a:t> 17</a:t>
            </a:r>
          </a:p>
          <a:p>
            <a:r>
              <a:rPr lang="en-US" sz="2400" dirty="0"/>
              <a:t>139 </a:t>
            </a:r>
            <a:r>
              <a:rPr lang="en-US" sz="2400" dirty="0" err="1"/>
              <a:t>pCRs</a:t>
            </a:r>
            <a:r>
              <a:rPr lang="en-US" sz="2400" dirty="0"/>
              <a:t> were agreed for Release 17</a:t>
            </a:r>
          </a:p>
          <a:p>
            <a:r>
              <a:rPr lang="en-GB" sz="2400" dirty="0"/>
              <a:t> 2</a:t>
            </a:r>
            <a:r>
              <a:rPr lang="en-US" sz="2400" dirty="0"/>
              <a:t> new work items under CT1 lead were agreed</a:t>
            </a: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31886030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p:txBody>
          <a:bodyPr/>
          <a:lstStyle/>
          <a:p>
            <a:r>
              <a:rPr lang="en-GB" sz="2000" dirty="0">
                <a:effectLst/>
                <a:latin typeface="Arial" panose="020B0604020202020204" pitchFamily="34" charset="0"/>
                <a:ea typeface="Calibri" panose="020F0502020204030204" pitchFamily="34" charset="0"/>
                <a:cs typeface="Arial" panose="020B0604020202020204" pitchFamily="34" charset="0"/>
              </a:rPr>
              <a:t>New WID on CT aspects of Enhanced IMS to 5GC Integration Phase 2</a:t>
            </a:r>
            <a:endParaRPr lang="de-DE" sz="20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Arial" panose="020B0604020202020204" pitchFamily="34" charset="0"/>
              </a:rPr>
              <a:t>Proposal to create work item for Rel-17, the proposal was postponed</a:t>
            </a:r>
          </a:p>
          <a:p>
            <a:pPr marL="457200" lvl="1" indent="0">
              <a:buNone/>
            </a:pP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000" dirty="0">
                <a:latin typeface="Arial" panose="020B0604020202020204" pitchFamily="34" charset="0"/>
                <a:cs typeface="Arial" panose="020B0604020202020204" pitchFamily="34" charset="0"/>
              </a:rPr>
              <a:t>New WID on enhancement of RAN Slicing for NR</a:t>
            </a:r>
            <a:endParaRPr lang="de-DE" sz="2000" dirty="0">
              <a:latin typeface="Arial" panose="020B0604020202020204" pitchFamily="34" charset="0"/>
              <a:cs typeface="Arial" panose="020B0604020202020204" pitchFamily="34" charset="0"/>
            </a:endParaRPr>
          </a:p>
          <a:p>
            <a:pPr marL="800100" lvl="1" indent="-342900">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Arial" panose="020B0604020202020204" pitchFamily="34" charset="0"/>
              </a:rPr>
              <a:t>Proposal to create work item for Rel-17, the proposal </a:t>
            </a:r>
            <a:r>
              <a:rPr lang="en-GB" sz="1800">
                <a:effectLst/>
                <a:latin typeface="Calibri" panose="020F0502020204030204" pitchFamily="34" charset="0"/>
                <a:ea typeface="Calibri" panose="020F0502020204030204" pitchFamily="34" charset="0"/>
                <a:cs typeface="Arial" panose="020B0604020202020204" pitchFamily="34" charset="0"/>
              </a:rPr>
              <a:t>was postponed</a:t>
            </a:r>
          </a:p>
          <a:p>
            <a:pPr marL="457200" lvl="1" indent="0">
              <a:buNone/>
            </a:pP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000" dirty="0">
                <a:latin typeface="Arial" panose="020B0604020202020204" pitchFamily="34" charset="0"/>
                <a:cs typeface="Arial" panose="020B0604020202020204" pitchFamily="34" charset="0"/>
              </a:rPr>
              <a:t>Revised WID on CT aspects of the architectural enhancements for 5G multicast-broadcast services</a:t>
            </a:r>
            <a:endParaRPr lang="de-DE" sz="2000" dirty="0">
              <a:latin typeface="Arial" panose="020B0604020202020204" pitchFamily="34" charset="0"/>
              <a:cs typeface="Arial" panose="020B0604020202020204" pitchFamily="34" charset="0"/>
            </a:endParaRPr>
          </a:p>
          <a:p>
            <a:pPr marL="800100" lvl="1" indent="-342900">
              <a:buFont typeface="Symbol" panose="05050102010706020507" pitchFamily="18" charset="2"/>
              <a:buChar char=""/>
            </a:pPr>
            <a:r>
              <a:rPr lang="en-GB" sz="1800" dirty="0">
                <a:latin typeface="Calibri" panose="020F0502020204030204" pitchFamily="34" charset="0"/>
                <a:cs typeface="Arial" panose="020B0604020202020204" pitchFamily="34" charset="0"/>
              </a:rPr>
              <a:t>Proposal to add a CT1 objective on “UE pre-configuration for broadcast service.” did not find consensus </a:t>
            </a:r>
          </a:p>
          <a:p>
            <a:pPr marL="800100" lvl="1" indent="-342900">
              <a:buFont typeface="Symbol" panose="05050102010706020507" pitchFamily="18" charset="2"/>
              <a:buChar char=""/>
            </a:pPr>
            <a:r>
              <a:rPr lang="en-GB" sz="1800" dirty="0">
                <a:latin typeface="Calibri" panose="020F0502020204030204" pitchFamily="34" charset="0"/>
                <a:cs typeface="Arial" panose="020B0604020202020204" pitchFamily="34" charset="0"/>
              </a:rPr>
              <a:t>A version of the WID without any additional CT1 objective was endorsed</a:t>
            </a:r>
            <a:endParaRPr lang="en-GB" altLang="zh-CN" sz="1800" dirty="0">
              <a:latin typeface="Calibri" panose="020F0502020204030204" pitchFamily="34" charset="0"/>
              <a:cs typeface="Arial" panose="020B0604020202020204" pitchFamily="34" charset="0"/>
            </a:endParaRPr>
          </a:p>
          <a:p>
            <a:endParaRPr lang="en-US" sz="2000" dirty="0"/>
          </a:p>
          <a:p>
            <a:endParaRPr lang="en-US" sz="2000" dirty="0"/>
          </a:p>
          <a:p>
            <a:endParaRPr lang="en-GB" sz="2400" dirty="0"/>
          </a:p>
          <a:p>
            <a:endParaRPr lang="en-US" dirty="0"/>
          </a:p>
          <a:p>
            <a:endParaRPr lang="en-US" sz="2400" dirty="0"/>
          </a:p>
          <a:p>
            <a:pPr marL="0" indent="0">
              <a:buNone/>
            </a:pPr>
            <a:endParaRPr lang="en-US" sz="2400" dirty="0"/>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p:txBody>
          <a:bodyPr/>
          <a:lstStyle/>
          <a:p>
            <a:r>
              <a:rPr lang="en-GB" sz="2000" dirty="0">
                <a:effectLst/>
                <a:latin typeface="Arial" panose="020B0604020202020204" pitchFamily="34" charset="0"/>
                <a:ea typeface="Calibri" panose="020F0502020204030204" pitchFamily="34" charset="0"/>
                <a:cs typeface="Arial" panose="020B0604020202020204" pitchFamily="34" charset="0"/>
              </a:rPr>
              <a:t> EDGEAPP</a:t>
            </a:r>
            <a:endParaRPr lang="de-DE" sz="20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buFont typeface="Symbol" panose="05050102010706020507" pitchFamily="18" charset="2"/>
              <a:buChar char=""/>
            </a:pPr>
            <a:r>
              <a:rPr lang="en-GB" sz="1800" dirty="0">
                <a:latin typeface="Calibri" panose="020F0502020204030204" pitchFamily="34" charset="0"/>
              </a:rPr>
              <a:t>CT1 had joint sessions with CT3 during the January and the February meetings</a:t>
            </a:r>
          </a:p>
          <a:p>
            <a:pPr marL="800100" lvl="1" indent="-342900">
              <a:buFont typeface="Symbol" panose="05050102010706020507" pitchFamily="18" charset="2"/>
              <a:buChar char=""/>
            </a:pPr>
            <a:r>
              <a:rPr lang="en-GB" sz="1800" dirty="0">
                <a:latin typeface="Calibri" panose="020F0502020204030204" pitchFamily="34" charset="0"/>
              </a:rPr>
              <a:t>Discussion on unification of Application Context Relocation related APIs over both EDGE-1 and EDGE-3 interfaces</a:t>
            </a:r>
          </a:p>
          <a:p>
            <a:pPr marL="800100" lvl="1" indent="-342900">
              <a:buFont typeface="Symbol" panose="05050102010706020507" pitchFamily="18" charset="2"/>
              <a:buChar char=""/>
            </a:pPr>
            <a:r>
              <a:rPr lang="en-GB" sz="1800" dirty="0">
                <a:latin typeface="Calibri" panose="020F0502020204030204" pitchFamily="34" charset="0"/>
              </a:rPr>
              <a:t>No conclusion </a:t>
            </a:r>
            <a:r>
              <a:rPr lang="en-GB" sz="1800">
                <a:latin typeface="Calibri" panose="020F0502020204030204" pitchFamily="34" charset="0"/>
              </a:rPr>
              <a:t>was reached on whether </a:t>
            </a:r>
            <a:r>
              <a:rPr lang="en-GB" sz="1800" dirty="0">
                <a:latin typeface="Calibri" panose="020F0502020204030204" pitchFamily="34" charset="0"/>
              </a:rPr>
              <a:t>or not to unify Application Context Relocation related APIs used on EDGE-1 and EDGE-3</a:t>
            </a:r>
          </a:p>
          <a:p>
            <a:endParaRPr lang="en-US" sz="2000" dirty="0"/>
          </a:p>
          <a:p>
            <a:endParaRPr lang="en-US" sz="2000" dirty="0"/>
          </a:p>
          <a:p>
            <a:endParaRPr lang="en-GB" sz="2400" dirty="0"/>
          </a:p>
          <a:p>
            <a:endParaRPr lang="en-US" dirty="0"/>
          </a:p>
          <a:p>
            <a:endParaRPr lang="en-US" sz="2400" dirty="0"/>
          </a:p>
          <a:p>
            <a:pPr marL="0" indent="0">
              <a:buNone/>
            </a:pPr>
            <a:endParaRPr lang="en-US" sz="2400" dirty="0"/>
          </a:p>
        </p:txBody>
      </p:sp>
    </p:spTree>
    <p:extLst>
      <p:ext uri="{BB962C8B-B14F-4D97-AF65-F5344CB8AC3E}">
        <p14:creationId xmlns:p14="http://schemas.microsoft.com/office/powerpoint/2010/main" val="410607119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 </a:t>
            </a:r>
            <a:endParaRPr lang="en-US" dirty="0">
              <a:highlight>
                <a:srgbClr val="FFFF00"/>
              </a:highlight>
            </a:endParaRPr>
          </a:p>
        </p:txBody>
      </p:sp>
      <p:sp>
        <p:nvSpPr>
          <p:cNvPr id="3" name="Espace réservé du contenu 2"/>
          <p:cNvSpPr>
            <a:spLocks noGrp="1"/>
          </p:cNvSpPr>
          <p:nvPr>
            <p:ph idx="1"/>
          </p:nvPr>
        </p:nvSpPr>
        <p:spPr/>
        <p:txBody>
          <a:bodyPr/>
          <a:lstStyle/>
          <a:p>
            <a:r>
              <a:rPr lang="en-GB" sz="2000" dirty="0"/>
              <a:t>Rel-17 work is on schedule for many work items. However, 16 work items require an exception sheet to allow that work continues in Q2. Quite some effort expected to complete those work items according schedule</a:t>
            </a:r>
          </a:p>
          <a:p>
            <a:r>
              <a:rPr lang="de-DE" sz="2000" dirty="0"/>
              <a:t> 2 </a:t>
            </a:r>
            <a:r>
              <a:rPr lang="en-GB" sz="2000" dirty="0"/>
              <a:t>newly created Rel-17 work items </a:t>
            </a:r>
          </a:p>
          <a:p>
            <a:r>
              <a:rPr lang="en-GB" sz="2000" dirty="0"/>
              <a:t>Dependencies on stage-2 work and late changes put risk on completion of stage-3 work</a:t>
            </a:r>
            <a:endParaRPr lang="en-GB" sz="1600" dirty="0"/>
          </a:p>
          <a:p>
            <a:pPr marL="0" indent="0">
              <a:buNone/>
            </a:pPr>
            <a:endParaRPr lang="en-US" sz="1600" dirty="0"/>
          </a:p>
        </p:txBody>
      </p:sp>
    </p:spTree>
    <p:extLst>
      <p:ext uri="{BB962C8B-B14F-4D97-AF65-F5344CB8AC3E}">
        <p14:creationId xmlns:p14="http://schemas.microsoft.com/office/powerpoint/2010/main" val="130197216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a:t>
            </a:r>
          </a:p>
        </p:txBody>
      </p:sp>
      <p:sp>
        <p:nvSpPr>
          <p:cNvPr id="3" name="Espace réservé du contenu 2"/>
          <p:cNvSpPr>
            <a:spLocks noGrp="1"/>
          </p:cNvSpPr>
          <p:nvPr>
            <p:ph idx="1"/>
          </p:nvPr>
        </p:nvSpPr>
        <p:spPr/>
        <p:txBody>
          <a:bodyPr/>
          <a:lstStyle/>
          <a:p>
            <a:r>
              <a:rPr lang="en-US" dirty="0"/>
              <a:t> </a:t>
            </a:r>
            <a:r>
              <a:rPr lang="de-DE" sz="2000" dirty="0"/>
              <a:t>n/a</a:t>
            </a:r>
            <a:endParaRPr lang="en-US" sz="20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en-GB" dirty="0">
                <a:highlight>
                  <a:srgbClr val="FFFFFF"/>
                </a:highlight>
              </a:rPr>
              <a:t>Experience with e-meeting </a:t>
            </a:r>
          </a:p>
        </p:txBody>
      </p:sp>
      <p:sp>
        <p:nvSpPr>
          <p:cNvPr id="3" name="Content Placeholder 2">
            <a:extLst>
              <a:ext uri="{FF2B5EF4-FFF2-40B4-BE49-F238E27FC236}">
                <a16:creationId xmlns:a16="http://schemas.microsoft.com/office/drawing/2014/main" id="{E2D65EBC-5EF6-444F-9CD6-5A81BF32804D}"/>
              </a:ext>
            </a:extLst>
          </p:cNvPr>
          <p:cNvSpPr>
            <a:spLocks noGrp="1"/>
          </p:cNvSpPr>
          <p:nvPr>
            <p:ph idx="1"/>
          </p:nvPr>
        </p:nvSpPr>
        <p:spPr/>
        <p:txBody>
          <a:bodyPr/>
          <a:lstStyle/>
          <a:p>
            <a:r>
              <a:rPr lang="de-DE" sz="2400" dirty="0"/>
              <a:t>High </a:t>
            </a:r>
            <a:r>
              <a:rPr lang="en-GB" sz="2400" dirty="0"/>
              <a:t>number of emails resulted in a very busy meeting:</a:t>
            </a:r>
          </a:p>
          <a:p>
            <a:pPr lvl="1"/>
            <a:r>
              <a:rPr lang="en-GB" sz="2000" dirty="0"/>
              <a:t>CT1#133bis-e roughly 3250 emails</a:t>
            </a:r>
          </a:p>
          <a:p>
            <a:pPr lvl="1"/>
            <a:r>
              <a:rPr lang="en-GB" sz="2000" dirty="0"/>
              <a:t>CT1#134-e roughly 4050 emails</a:t>
            </a:r>
          </a:p>
          <a:p>
            <a:r>
              <a:rPr lang="en-GB" sz="2400" dirty="0"/>
              <a:t> Conference calls </a:t>
            </a:r>
          </a:p>
          <a:p>
            <a:pPr lvl="1"/>
            <a:r>
              <a:rPr lang="en-GB" sz="2000" dirty="0"/>
              <a:t>Used </a:t>
            </a:r>
            <a:r>
              <a:rPr lang="en-GB" sz="2000" dirty="0" err="1"/>
              <a:t>GoTo</a:t>
            </a:r>
            <a:r>
              <a:rPr lang="en-GB" sz="2000" dirty="0"/>
              <a:t> Meeting</a:t>
            </a:r>
          </a:p>
          <a:p>
            <a:pPr lvl="1"/>
            <a:r>
              <a:rPr lang="en-GB" sz="2000" dirty="0"/>
              <a:t>Useful to find way forward </a:t>
            </a:r>
          </a:p>
          <a:p>
            <a:r>
              <a:rPr lang="en-GB" sz="2400" dirty="0"/>
              <a:t>Decision making over email not always </a:t>
            </a:r>
            <a:r>
              <a:rPr lang="de-DE" sz="2400" dirty="0"/>
              <a:t>easy</a:t>
            </a:r>
          </a:p>
          <a:p>
            <a:pPr lvl="1"/>
            <a:r>
              <a:rPr lang="en-GB" sz="2000" dirty="0"/>
              <a:t>sometimes slow (different </a:t>
            </a:r>
            <a:r>
              <a:rPr lang="en-GB" sz="2000" dirty="0" err="1"/>
              <a:t>timezones</a:t>
            </a:r>
            <a:r>
              <a:rPr lang="en-GB" sz="2000" dirty="0"/>
              <a:t>), no f2f offline discussion</a:t>
            </a:r>
          </a:p>
          <a:p>
            <a:pPr lvl="1"/>
            <a:r>
              <a:rPr lang="en-US" sz="2000" dirty="0"/>
              <a:t>as a consequence, complex topics are more easily shifted out of the meeting</a:t>
            </a:r>
            <a:endParaRPr lang="de-DE" sz="2000" dirty="0"/>
          </a:p>
        </p:txBody>
      </p:sp>
    </p:spTree>
    <p:extLst>
      <p:ext uri="{BB962C8B-B14F-4D97-AF65-F5344CB8AC3E}">
        <p14:creationId xmlns:p14="http://schemas.microsoft.com/office/powerpoint/2010/main" val="236612057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err="1">
                <a:highlight>
                  <a:srgbClr val="FFFFFF"/>
                </a:highlight>
              </a:rPr>
              <a:t>Some</a:t>
            </a:r>
            <a:r>
              <a:rPr lang="de-DE" dirty="0"/>
              <a:t> </a:t>
            </a:r>
            <a:r>
              <a:rPr lang="de-DE" dirty="0" err="1"/>
              <a:t>stats</a:t>
            </a:r>
            <a:r>
              <a:rPr lang="de-DE" dirty="0"/>
              <a:t>, </a:t>
            </a:r>
            <a:r>
              <a:rPr lang="de-DE" dirty="0" err="1"/>
              <a:t>agreed</a:t>
            </a:r>
            <a:r>
              <a:rPr lang="de-DE" dirty="0"/>
              <a:t> CRs/</a:t>
            </a:r>
            <a:r>
              <a:rPr lang="de-DE" dirty="0" err="1"/>
              <a:t>pCRs</a:t>
            </a:r>
            <a:endParaRPr lang="de-DE" dirty="0"/>
          </a:p>
        </p:txBody>
      </p:sp>
      <p:sp>
        <p:nvSpPr>
          <p:cNvPr id="6" name="Content Placeholder 2">
            <a:extLst>
              <a:ext uri="{FF2B5EF4-FFF2-40B4-BE49-F238E27FC236}">
                <a16:creationId xmlns:a16="http://schemas.microsoft.com/office/drawing/2014/main" id="{7DEDA0A1-7B78-4E72-9469-0595F17D68E7}"/>
              </a:ext>
            </a:extLst>
          </p:cNvPr>
          <p:cNvSpPr txBox="1">
            <a:spLocks/>
          </p:cNvSpPr>
          <p:nvPr/>
        </p:nvSpPr>
        <p:spPr bwMode="auto">
          <a:xfrm>
            <a:off x="8753475" y="2832168"/>
            <a:ext cx="2600325"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sp>
        <p:nvSpPr>
          <p:cNvPr id="10" name="Content Placeholder 2">
            <a:extLst>
              <a:ext uri="{FF2B5EF4-FFF2-40B4-BE49-F238E27FC236}">
                <a16:creationId xmlns:a16="http://schemas.microsoft.com/office/drawing/2014/main" id="{A627830A-2E0C-4870-98F2-A1F2CB4715C3}"/>
              </a:ext>
            </a:extLst>
          </p:cNvPr>
          <p:cNvSpPr txBox="1">
            <a:spLocks/>
          </p:cNvSpPr>
          <p:nvPr/>
        </p:nvSpPr>
        <p:spPr bwMode="auto">
          <a:xfrm>
            <a:off x="8753475" y="2496620"/>
            <a:ext cx="2600325" cy="366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sz="1600" dirty="0"/>
              <a:t>January 2020 meeting not show</a:t>
            </a:r>
            <a:r>
              <a:rPr lang="de-DE" sz="1600" dirty="0"/>
              <a:t>n, </a:t>
            </a:r>
            <a:r>
              <a:rPr lang="en-GB" sz="1600" dirty="0"/>
              <a:t>February and April 2020 had limited scope</a:t>
            </a:r>
          </a:p>
          <a:p>
            <a:pPr>
              <a:buFont typeface="Arial" panose="020B0604020202020204" pitchFamily="34" charset="0"/>
              <a:buChar char="•"/>
            </a:pPr>
            <a:r>
              <a:rPr lang="en-GB" sz="1600" dirty="0"/>
              <a:t>January/ April / October 2021 </a:t>
            </a:r>
            <a:r>
              <a:rPr lang="de-DE" sz="1600" dirty="0" err="1"/>
              <a:t>with</a:t>
            </a:r>
            <a:r>
              <a:rPr lang="de-DE" sz="1600" dirty="0"/>
              <a:t> limited </a:t>
            </a:r>
            <a:r>
              <a:rPr lang="de-DE" sz="1600" dirty="0" err="1"/>
              <a:t>scope</a:t>
            </a:r>
            <a:endParaRPr lang="de-DE" sz="1600" dirty="0"/>
          </a:p>
          <a:p>
            <a:pPr>
              <a:buFont typeface="Arial" panose="020B0604020202020204" pitchFamily="34" charset="0"/>
              <a:buChar char="•"/>
            </a:pPr>
            <a:r>
              <a:rPr lang="de-DE" sz="1600" dirty="0" err="1"/>
              <a:t>January</a:t>
            </a:r>
            <a:r>
              <a:rPr lang="de-DE" sz="1600" dirty="0"/>
              <a:t> 2022 </a:t>
            </a:r>
            <a:r>
              <a:rPr lang="de-DE" sz="1600" dirty="0" err="1"/>
              <a:t>with</a:t>
            </a:r>
            <a:r>
              <a:rPr lang="de-DE" sz="1600" dirty="0"/>
              <a:t> limited </a:t>
            </a:r>
            <a:r>
              <a:rPr lang="de-DE" sz="1600" dirty="0" err="1"/>
              <a:t>scope</a:t>
            </a:r>
            <a:endParaRPr lang="de-DE" sz="1600" dirty="0"/>
          </a:p>
        </p:txBody>
      </p:sp>
      <p:graphicFrame>
        <p:nvGraphicFramePr>
          <p:cNvPr id="7" name="Chart 6">
            <a:extLst>
              <a:ext uri="{FF2B5EF4-FFF2-40B4-BE49-F238E27FC236}">
                <a16:creationId xmlns:a16="http://schemas.microsoft.com/office/drawing/2014/main" id="{6FE72A25-FFB4-4676-8087-DD56B023B109}"/>
              </a:ext>
            </a:extLst>
          </p:cNvPr>
          <p:cNvGraphicFramePr>
            <a:graphicFrameLocks/>
          </p:cNvGraphicFramePr>
          <p:nvPr>
            <p:extLst>
              <p:ext uri="{D42A27DB-BD31-4B8C-83A1-F6EECF244321}">
                <p14:modId xmlns:p14="http://schemas.microsoft.com/office/powerpoint/2010/main" val="214883944"/>
              </p:ext>
            </p:extLst>
          </p:nvPr>
        </p:nvGraphicFramePr>
        <p:xfrm>
          <a:off x="297951" y="2057399"/>
          <a:ext cx="8084049" cy="41450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90780748"/>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Lena Chaponniere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Andrijana Brekalo for excellent support before, during and after the meetings</a:t>
            </a:r>
          </a:p>
          <a:p>
            <a:r>
              <a:rPr lang="en-US" altLang="ja-JP" sz="2600" dirty="0">
                <a:ea typeface="MS PGothic" panose="020B0600070205080204" pitchFamily="34" charset="-128"/>
              </a:rPr>
              <a:t>Most important the CT1 delegates for their dedication and hard work during very busy and demanding electronic meetings</a:t>
            </a:r>
            <a:endParaRPr lang="en-US" altLang="en-US" sz="2600" dirty="0">
              <a:ea typeface="MS PGothic" panose="020B0600070205080204" pitchFamily="34" charset="-128"/>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77382783"/>
              </p:ext>
            </p:extLst>
          </p:nvPr>
        </p:nvGraphicFramePr>
        <p:xfrm>
          <a:off x="800100" y="2016000"/>
          <a:ext cx="10467975" cy="398366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C1-220628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Spatial validity condition coding in PCO</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24.008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3298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TS/TR 24.501 CR 3895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C1-222059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PVS information request PCO parameter</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24.008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3301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23.501 CR 3510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C1-221827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"SRVCC handover cancelled, IMS session re-establishment required" indicator via NG-RAN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24.237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1303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23.216 CR 0373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C1-221820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Addition of new SDS Disposition Notification type for LMR Interworking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24.282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0298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29.582 CR .0016..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C1-221819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Addition of new SDS Disposition Notification type for LMR Interworking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24.282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0299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29.582 CR .0015..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C1-221973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UUAA and C2 pairing authorization at attach - UE procedure on receiving side</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24.301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3636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24.501 CR#4010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C1-221974</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UUAA and C2 pairing authorization at attach - UE procedure on sending side</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24.301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3637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24501 CR #4010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C1-221860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Re-activate N1 mode capability upon re-attach procedure - EPS</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24.301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3639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24.368 CR 0062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C1-221943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Removing the ENs of E-UTRA capability handling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24.301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3729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31.102 CR 3729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C1-221861</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Re-activate N1 mode capability upon re-attach procedure - Alt. 4</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24.368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0062</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Core: TS 24.301 CR 3639</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 </a:t>
            </a:r>
            <a:endParaRPr lang="en-US" dirty="0">
              <a:highlight>
                <a:srgbClr val="00FF00"/>
              </a:highlight>
            </a:endParaRPr>
          </a:p>
        </p:txBody>
      </p:sp>
    </p:spTree>
    <p:extLst>
      <p:ext uri="{BB962C8B-B14F-4D97-AF65-F5344CB8AC3E}">
        <p14:creationId xmlns:p14="http://schemas.microsoft.com/office/powerpoint/2010/main" val="359429552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CT1#133-bis-e (electronic)</a:t>
            </a:r>
          </a:p>
          <a:p>
            <a:pPr lvl="1"/>
            <a:r>
              <a:rPr lang="en-US" dirty="0"/>
              <a:t>CT1#134-e (electronic)</a:t>
            </a:r>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CT1#135-e</a:t>
            </a:r>
          </a:p>
          <a:p>
            <a:pPr lvl="2"/>
            <a:r>
              <a:rPr lang="en-US" altLang="fr-FR" dirty="0"/>
              <a:t>begin      April 6</a:t>
            </a:r>
            <a:r>
              <a:rPr lang="en-US" altLang="fr-FR" baseline="30000" dirty="0"/>
              <a:t>th</a:t>
            </a:r>
            <a:r>
              <a:rPr lang="en-US" altLang="fr-FR" dirty="0"/>
              <a:t> 2022</a:t>
            </a:r>
          </a:p>
          <a:p>
            <a:pPr lvl="2"/>
            <a:r>
              <a:rPr lang="en-US" altLang="fr-FR" dirty="0"/>
              <a:t>end         April 12</a:t>
            </a:r>
            <a:r>
              <a:rPr lang="en-US" altLang="fr-FR" baseline="30000" dirty="0"/>
              <a:t>th</a:t>
            </a:r>
            <a:r>
              <a:rPr lang="en-US" altLang="fr-FR" dirty="0"/>
              <a:t> 2022</a:t>
            </a:r>
          </a:p>
          <a:p>
            <a:pPr lvl="1"/>
            <a:r>
              <a:rPr lang="en-US" altLang="fr-FR" dirty="0"/>
              <a:t>CT1#136-e</a:t>
            </a:r>
          </a:p>
          <a:p>
            <a:pPr lvl="2"/>
            <a:r>
              <a:rPr lang="en-US" altLang="fr-FR" dirty="0"/>
              <a:t>begin      May 12</a:t>
            </a:r>
            <a:r>
              <a:rPr lang="en-US" altLang="fr-FR" baseline="30000" dirty="0"/>
              <a:t>th</a:t>
            </a:r>
            <a:r>
              <a:rPr lang="en-US" altLang="fr-FR" dirty="0"/>
              <a:t> 2022</a:t>
            </a:r>
          </a:p>
          <a:p>
            <a:pPr lvl="2"/>
            <a:r>
              <a:rPr lang="en-US" altLang="fr-FR" dirty="0"/>
              <a:t>end         May  20</a:t>
            </a:r>
            <a:r>
              <a:rPr lang="en-US" altLang="fr-FR" baseline="30000" dirty="0"/>
              <a:t>th</a:t>
            </a:r>
            <a:r>
              <a:rPr lang="en-US" altLang="fr-FR" dirty="0"/>
              <a:t> 2022</a:t>
            </a:r>
          </a:p>
          <a:p>
            <a:pPr marL="914400" lvl="2" indent="0">
              <a:buNone/>
            </a:pPr>
            <a:r>
              <a:rPr lang="en-US" altLang="fr-FR" dirty="0"/>
              <a:t> 	</a:t>
            </a:r>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0452924"/>
              </p:ext>
            </p:extLst>
          </p:nvPr>
        </p:nvGraphicFramePr>
        <p:xfrm>
          <a:off x="800100" y="2016000"/>
          <a:ext cx="10467975" cy="398366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C1-222082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Enabling update of SOR-SNPN-SI in a PLMN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3839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23.122 CR 0858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C1-220790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Anonymous SUCI</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3847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23.003 CR 0626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C1-221124</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Update for multicast session release</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3856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23.247 CR 0079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C1-221971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Adding missing UUAA-SM text</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3865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24.501 CR#4010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C1-221826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Spatial validity condition coding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3895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TS/TR 24.008 CR 3298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C1-221952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Failure case for 5G SRVCC</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3981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23.216 CR 0373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C1-221108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Providing PVS information for obtaining credentials for NSSAA or PDU session authentication and authorization procedure in SNPN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3986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23.501 CR 3513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C1-222048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UE requesting PVS information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3987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23.501 CR 3510</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C1-222041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Providing PVS addresses for obtaining SO-SNPN credentials when registered for non-onboarding services in SNPN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24.501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3988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23.501 CR 3526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C1-221906</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HPLMN control in roaming area</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24.501</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4066</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Core: TS/TR 23.122 CR 0870</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(II) </a:t>
            </a:r>
            <a:endParaRPr lang="en-US" dirty="0">
              <a:highlight>
                <a:srgbClr val="00FF00"/>
              </a:highlight>
            </a:endParaRPr>
          </a:p>
        </p:txBody>
      </p:sp>
    </p:spTree>
    <p:extLst>
      <p:ext uri="{BB962C8B-B14F-4D97-AF65-F5344CB8AC3E}">
        <p14:creationId xmlns:p14="http://schemas.microsoft.com/office/powerpoint/2010/main" val="363703642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76455879"/>
              </p:ext>
            </p:extLst>
          </p:nvPr>
        </p:nvGraphicFramePr>
        <p:xfrm>
          <a:off x="800100" y="2016000"/>
          <a:ext cx="10467975" cy="3981255"/>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C1-221818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Correction to Disposition Notification handling when LMR system temporarily disables Disposition Notification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29.582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0015</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24.282 CR 0299.</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C1-221817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Correction to Disposition Notification handling when LMR system temporarily disables Disposition Notification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29.582</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0016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Core: TS 24.282 CR 0298.</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C1-221898</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Paging Subgrouping updates in Registration and UE Configuration Update procedure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24.501</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3896</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Core: TS/TR 23.501 CR 3319</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endParaRPr lang="de-DE"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endParaRPr lang="de-DE"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(III) </a:t>
            </a:r>
            <a:endParaRPr lang="en-US" dirty="0">
              <a:highlight>
                <a:srgbClr val="00FF00"/>
              </a:highlight>
            </a:endParaRPr>
          </a:p>
        </p:txBody>
      </p:sp>
    </p:spTree>
    <p:extLst>
      <p:ext uri="{BB962C8B-B14F-4D97-AF65-F5344CB8AC3E}">
        <p14:creationId xmlns:p14="http://schemas.microsoft.com/office/powerpoint/2010/main" val="425711941"/>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Leis</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peter.leis@nokia.com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9" y="1825625"/>
            <a:ext cx="5392920" cy="4351338"/>
          </a:xfrm>
        </p:spPr>
        <p:txBody>
          <a:bodyPr/>
          <a:lstStyle/>
          <a:p>
            <a:r>
              <a:rPr lang="en-US" sz="2400" dirty="0">
                <a:highlight>
                  <a:srgbClr val="FFFFFF"/>
                </a:highlight>
              </a:rPr>
              <a:t>Number of handled documents</a:t>
            </a:r>
          </a:p>
          <a:p>
            <a:pPr lvl="1"/>
            <a:r>
              <a:rPr lang="en-US" altLang="fr-FR" sz="1800" dirty="0">
                <a:highlight>
                  <a:srgbClr val="FFFFFF"/>
                </a:highlight>
              </a:rPr>
              <a:t>CT1#133bis-e: 834</a:t>
            </a:r>
          </a:p>
          <a:p>
            <a:pPr lvl="1"/>
            <a:r>
              <a:rPr lang="en-US" altLang="fr-FR" sz="1800" dirty="0">
                <a:highlight>
                  <a:srgbClr val="FFFFFF"/>
                </a:highlight>
              </a:rPr>
              <a:t>CT1#134-e: 1103</a:t>
            </a:r>
          </a:p>
          <a:p>
            <a:r>
              <a:rPr lang="en-US" sz="2400" dirty="0">
                <a:highlight>
                  <a:srgbClr val="FFFFFF"/>
                </a:highlight>
              </a:rPr>
              <a:t>Agreed CRs </a:t>
            </a:r>
          </a:p>
          <a:p>
            <a:pPr lvl="1"/>
            <a:r>
              <a:rPr lang="en-US" altLang="fr-FR" sz="1800" dirty="0">
                <a:highlight>
                  <a:srgbClr val="FFFFFF"/>
                </a:highlight>
              </a:rPr>
              <a:t>CT1#133bis-e:</a:t>
            </a:r>
            <a:r>
              <a:rPr lang="en-US" sz="1800" dirty="0">
                <a:highlight>
                  <a:srgbClr val="FFFFFF"/>
                </a:highlight>
              </a:rPr>
              <a:t> Cat B/C/F 201</a:t>
            </a:r>
          </a:p>
          <a:p>
            <a:pPr lvl="1"/>
            <a:r>
              <a:rPr lang="en-US" sz="1800" dirty="0">
                <a:highlight>
                  <a:srgbClr val="FFFFFF"/>
                </a:highlight>
              </a:rPr>
              <a:t>CT1-134-e: Cat B/C/F 323</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CT1#133bis-e: 73</a:t>
            </a:r>
          </a:p>
          <a:p>
            <a:pPr lvl="1"/>
            <a:r>
              <a:rPr lang="en-US" sz="1800" dirty="0">
                <a:highlight>
                  <a:srgbClr val="FFFFFF"/>
                </a:highlight>
              </a:rPr>
              <a:t>CT1#134-e: 66</a:t>
            </a:r>
          </a:p>
          <a:p>
            <a:r>
              <a:rPr lang="en-US" sz="2400" dirty="0">
                <a:highlight>
                  <a:srgbClr val="FFFFFF"/>
                </a:highlight>
              </a:rPr>
              <a:t>Attendances</a:t>
            </a:r>
          </a:p>
          <a:p>
            <a:pPr lvl="1"/>
            <a:r>
              <a:rPr lang="en-US" altLang="fr-FR" sz="1800" dirty="0">
                <a:highlight>
                  <a:srgbClr val="FFFFFF"/>
                </a:highlight>
              </a:rPr>
              <a:t>CT1#133bis-e: 138  registered</a:t>
            </a:r>
          </a:p>
          <a:p>
            <a:pPr lvl="1"/>
            <a:r>
              <a:rPr lang="en-US" altLang="fr-FR" sz="1800" dirty="0">
                <a:highlight>
                  <a:srgbClr val="FFFFFF"/>
                </a:highlight>
              </a:rPr>
              <a:t>CT1#134-e: 183 registered</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CT1#133bis-e had reduced scope (only Rel-17, protocol enhancement work items and earlier releases not in scope)</a:t>
            </a:r>
          </a:p>
          <a:p>
            <a:pPr lvl="1"/>
            <a:r>
              <a:rPr lang="en-US" altLang="fr-FR" sz="2000" dirty="0"/>
              <a:t>CT1#134-e had full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2825751267"/>
              </p:ext>
            </p:extLst>
          </p:nvPr>
        </p:nvGraphicFramePr>
        <p:xfrm>
          <a:off x="209550" y="2282827"/>
          <a:ext cx="11341319" cy="3704232"/>
        </p:xfrm>
        <a:graphic>
          <a:graphicData uri="http://schemas.openxmlformats.org/drawingml/2006/table">
            <a:tbl>
              <a:tblPr firstRow="1" firstCol="1" bandRow="1"/>
              <a:tblGrid>
                <a:gridCol w="1403351">
                  <a:extLst>
                    <a:ext uri="{9D8B030D-6E8A-4147-A177-3AD203B41FA5}">
                      <a16:colId xmlns:a16="http://schemas.microsoft.com/office/drawing/2014/main" val="20000"/>
                    </a:ext>
                  </a:extLst>
                </a:gridCol>
                <a:gridCol w="4056780">
                  <a:extLst>
                    <a:ext uri="{9D8B030D-6E8A-4147-A177-3AD203B41FA5}">
                      <a16:colId xmlns:a16="http://schemas.microsoft.com/office/drawing/2014/main" val="20001"/>
                    </a:ext>
                  </a:extLst>
                </a:gridCol>
                <a:gridCol w="1362012">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925658">
                <a:tc>
                  <a:txBody>
                    <a:bodyPr/>
                    <a:lstStyle/>
                    <a:p>
                      <a:pPr algn="l" fontAlgn="b"/>
                      <a:r>
                        <a:rPr lang="de-DE" sz="1050" b="0" i="0" u="none" strike="noStrike" kern="1200" dirty="0">
                          <a:solidFill>
                            <a:srgbClr val="000000"/>
                          </a:solidFill>
                          <a:effectLst/>
                          <a:latin typeface="Arial" panose="020B0604020202020204" pitchFamily="34" charset="0"/>
                          <a:ea typeface="+mn-ea"/>
                          <a:cs typeface="+mn-cs"/>
                        </a:rPr>
                        <a:t>CP-220307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GB" sz="1050" b="0" i="0" u="none" strike="noStrike" kern="1200" dirty="0">
                          <a:solidFill>
                            <a:srgbClr val="000000"/>
                          </a:solidFill>
                          <a:effectLst/>
                          <a:latin typeface="Arial" panose="020B0604020202020204" pitchFamily="34" charset="0"/>
                          <a:ea typeface="+mn-ea"/>
                          <a:cs typeface="+mn-cs"/>
                        </a:rPr>
                        <a:t>CT aspects of AKMA TLS protocol profiles</a:t>
                      </a:r>
                      <a:endParaRPr lang="en-US" sz="105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5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50" b="0" i="0" u="none" strike="noStrike" kern="1200" dirty="0">
                          <a:solidFill>
                            <a:srgbClr val="000000"/>
                          </a:solidFill>
                          <a:effectLst/>
                          <a:latin typeface="Arial" panose="020B0604020202020204" pitchFamily="34" charset="0"/>
                          <a:ea typeface="+mn-ea"/>
                          <a:cs typeface="+mn-cs"/>
                        </a:rPr>
                        <a:t>provide an AKMA based profile of the TLS similar to GBA profiles that are currently specified in TS 24.109 to enable the use of these protocols with AKMA derived keys.</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1050" b="0" i="0" u="none" strike="noStrike" kern="1200" dirty="0">
                          <a:solidFill>
                            <a:srgbClr val="000000"/>
                          </a:solidFill>
                          <a:effectLst/>
                          <a:latin typeface="Arial" panose="020B0604020202020204" pitchFamily="34" charset="0"/>
                          <a:ea typeface="+mn-ea"/>
                          <a:cs typeface="+mn-cs"/>
                        </a:rPr>
                        <a:t>once a GBA based profile for TLS 1.3 is added to TS 24.109 as part of the </a:t>
                      </a:r>
                      <a:r>
                        <a:rPr lang="en-US" sz="1050" b="0" i="0" u="none" strike="noStrike" kern="1200" dirty="0" err="1">
                          <a:solidFill>
                            <a:srgbClr val="000000"/>
                          </a:solidFill>
                          <a:effectLst/>
                          <a:latin typeface="Arial" panose="020B0604020202020204" pitchFamily="34" charset="0"/>
                          <a:ea typeface="+mn-ea"/>
                          <a:cs typeface="+mn-cs"/>
                        </a:rPr>
                        <a:t>eCryptPr</a:t>
                      </a:r>
                      <a:r>
                        <a:rPr lang="en-US" sz="1050" b="0" i="0" u="none" strike="noStrike" kern="1200" dirty="0">
                          <a:solidFill>
                            <a:srgbClr val="000000"/>
                          </a:solidFill>
                          <a:effectLst/>
                          <a:latin typeface="Arial" panose="020B0604020202020204" pitchFamily="34" charset="0"/>
                          <a:ea typeface="+mn-ea"/>
                          <a:cs typeface="+mn-cs"/>
                        </a:rPr>
                        <a:t> Work Item, add an AKMA based profile for TLS 1.3.</a:t>
                      </a:r>
                    </a:p>
                    <a:p>
                      <a:pPr marL="0" marR="0" lvl="0" indent="0" algn="l" defTabSz="914400" rtl="0" eaLnBrk="1" fontAlgn="auto" latinLnBrk="0" hangingPunct="0">
                        <a:lnSpc>
                          <a:spcPct val="100000"/>
                        </a:lnSpc>
                        <a:spcBef>
                          <a:spcPts val="0"/>
                        </a:spcBef>
                        <a:spcAft>
                          <a:spcPts val="0"/>
                        </a:spcAft>
                        <a:buClrTx/>
                        <a:buSzTx/>
                        <a:buFontTx/>
                        <a:buNone/>
                        <a:tabLst/>
                        <a:defRPr/>
                      </a:pPr>
                      <a:endParaRPr lang="fr-FR" sz="1050" b="0" i="0" u="none" strike="noStrike" kern="1200" dirty="0">
                        <a:solidFill>
                          <a:srgbClr val="000000"/>
                        </a:solidFill>
                        <a:effectLst/>
                        <a:highlight>
                          <a:srgbClr val="FFFF00"/>
                        </a:highlight>
                        <a:latin typeface="Arial" panose="020B0604020202020204" pitchFamily="34" charset="0"/>
                        <a:ea typeface="+mn-ea"/>
                        <a:cs typeface="+mn-cs"/>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fr-FR" sz="1050" b="0" i="0" u="none" strike="noStrike" kern="1200" dirty="0">
                          <a:solidFill>
                            <a:srgbClr val="000000"/>
                          </a:solidFill>
                          <a:effectLst/>
                          <a:highlight>
                            <a:srgbClr val="FFFF00"/>
                          </a:highlight>
                          <a:latin typeface="Arial" panose="020B0604020202020204" pitchFamily="34" charset="0"/>
                          <a:ea typeface="+mn-ea"/>
                          <a:cs typeface="+mn-cs"/>
                        </a:rPr>
                        <a:t>80%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complete</a:t>
                      </a:r>
                      <a:r>
                        <a:rPr lang="fr-FR" sz="1050" b="0" i="0" u="none" strike="noStrike" kern="1200" dirty="0">
                          <a:solidFill>
                            <a:srgbClr val="000000"/>
                          </a:solidFill>
                          <a:effectLst/>
                          <a:highlight>
                            <a:srgbClr val="FFFF00"/>
                          </a:highlight>
                          <a:latin typeface="Arial" panose="020B0604020202020204" pitchFamily="34" charset="0"/>
                          <a:ea typeface="+mn-ea"/>
                          <a:cs typeface="+mn-cs"/>
                        </a:rPr>
                        <a:t>, exception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sheet</a:t>
                      </a:r>
                      <a:r>
                        <a:rPr lang="fr-FR" sz="1050" b="0" i="0" u="none" strike="noStrike" kern="1200" dirty="0">
                          <a:solidFill>
                            <a:srgbClr val="000000"/>
                          </a:solidFill>
                          <a:effectLst/>
                          <a:highlight>
                            <a:srgbClr val="FFFF00"/>
                          </a:highlight>
                          <a:latin typeface="Arial" panose="020B0604020202020204" pitchFamily="34" charset="0"/>
                          <a:ea typeface="+mn-ea"/>
                          <a:cs typeface="+mn-cs"/>
                        </a:rPr>
                        <a:t>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provided</a:t>
                      </a:r>
                      <a:r>
                        <a:rPr lang="fr-FR" sz="1050" b="0" i="0" u="none" strike="noStrike" kern="1200" dirty="0">
                          <a:solidFill>
                            <a:srgbClr val="000000"/>
                          </a:solidFill>
                          <a:effectLst/>
                          <a:highlight>
                            <a:srgbClr val="FFFF00"/>
                          </a:highlight>
                          <a:latin typeface="Arial" panose="020B0604020202020204" pitchFamily="34" charset="0"/>
                          <a:ea typeface="+mn-ea"/>
                          <a:cs typeface="+mn-cs"/>
                        </a:rPr>
                        <a:t> to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plenary</a:t>
                      </a:r>
                      <a:endParaRPr lang="fr-FR" sz="1050" b="0" i="0" u="none" strike="noStrike" kern="1200" dirty="0">
                        <a:solidFill>
                          <a:srgbClr val="000000"/>
                        </a:solidFill>
                        <a:effectLst/>
                        <a:highlight>
                          <a:srgbClr val="FFFF00"/>
                        </a:highligh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919361">
                <a:tc>
                  <a:txBody>
                    <a:bodyPr/>
                    <a:lstStyle/>
                    <a:p>
                      <a:pPr algn="l" fontAlgn="b"/>
                      <a:r>
                        <a:rPr lang="de-DE" sz="1050" b="0" i="0" u="none" strike="noStrike" kern="1200" dirty="0">
                          <a:solidFill>
                            <a:srgbClr val="000000"/>
                          </a:solidFill>
                          <a:effectLst/>
                          <a:latin typeface="Arial" panose="020B0604020202020204" pitchFamily="34" charset="0"/>
                          <a:ea typeface="+mn-ea"/>
                          <a:cs typeface="+mn-cs"/>
                        </a:rPr>
                        <a:t>CP-220302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50" b="0" i="0" u="none" strike="noStrike" kern="1200" dirty="0">
                          <a:solidFill>
                            <a:srgbClr val="000000"/>
                          </a:solidFill>
                          <a:effectLst/>
                          <a:latin typeface="Arial" panose="020B0604020202020204" pitchFamily="34" charset="0"/>
                          <a:ea typeface="+mn-ea"/>
                          <a:cs typeface="+mn-cs"/>
                        </a:rPr>
                        <a:t>CT aspects for modifying </a:t>
                      </a:r>
                      <a:r>
                        <a:rPr lang="en-GB" sz="1050" b="0" i="0" u="none" strike="noStrike" kern="1200" dirty="0" err="1">
                          <a:solidFill>
                            <a:srgbClr val="000000"/>
                          </a:solidFill>
                          <a:effectLst/>
                          <a:latin typeface="Arial" panose="020B0604020202020204" pitchFamily="34" charset="0"/>
                          <a:ea typeface="+mn-ea"/>
                          <a:cs typeface="+mn-cs"/>
                        </a:rPr>
                        <a:t>PASSporT</a:t>
                      </a:r>
                      <a:r>
                        <a:rPr lang="en-GB" sz="1050" b="0" i="0" u="none" strike="noStrike" kern="1200" dirty="0">
                          <a:solidFill>
                            <a:srgbClr val="000000"/>
                          </a:solidFill>
                          <a:effectLst/>
                          <a:latin typeface="Arial" panose="020B0604020202020204" pitchFamily="34" charset="0"/>
                          <a:ea typeface="+mn-ea"/>
                          <a:cs typeface="+mn-cs"/>
                        </a:rPr>
                        <a:t> signing</a:t>
                      </a:r>
                      <a:endParaRPr lang="de-DE" sz="1050" b="0" i="0" u="none" strike="noStrike" kern="1200" dirty="0">
                        <a:solidFill>
                          <a:srgbClr val="000000"/>
                        </a:solidFill>
                        <a:effectLst/>
                        <a:latin typeface="Arial" panose="020B0604020202020204" pitchFamily="34" charset="0"/>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50" b="0" i="0" u="none" strike="noStrike" kern="1200" dirty="0">
                          <a:solidFill>
                            <a:srgbClr val="000000"/>
                          </a:solidFill>
                          <a:effectLst/>
                          <a:latin typeface="Arial" panose="020B0604020202020204" pitchFamily="34" charset="0"/>
                          <a:ea typeface="+mn-ea"/>
                          <a:cs typeface="+mn-cs"/>
                        </a:rPr>
                        <a:t>Comcast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50" b="0" i="0" u="none" strike="noStrike" kern="1200" dirty="0">
                          <a:solidFill>
                            <a:srgbClr val="000000"/>
                          </a:solidFill>
                          <a:effectLst/>
                          <a:latin typeface="Arial" panose="020B0604020202020204" pitchFamily="34" charset="0"/>
                          <a:ea typeface="+mn-ea"/>
                          <a:cs typeface="+mn-cs"/>
                        </a:rPr>
                        <a:t>Enable the signing of multiple </a:t>
                      </a:r>
                      <a:r>
                        <a:rPr lang="en-US" sz="1050" b="0" i="0" u="none" strike="noStrike" kern="1200" dirty="0" err="1">
                          <a:solidFill>
                            <a:srgbClr val="000000"/>
                          </a:solidFill>
                          <a:effectLst/>
                          <a:latin typeface="Arial" panose="020B0604020202020204" pitchFamily="34" charset="0"/>
                          <a:ea typeface="+mn-ea"/>
                          <a:cs typeface="+mn-cs"/>
                        </a:rPr>
                        <a:t>PASSporT</a:t>
                      </a:r>
                      <a:r>
                        <a:rPr lang="en-US" sz="1050" b="0" i="0" u="none" strike="noStrike" kern="1200" dirty="0">
                          <a:solidFill>
                            <a:srgbClr val="000000"/>
                          </a:solidFill>
                          <a:effectLst/>
                          <a:latin typeface="Arial" panose="020B0604020202020204" pitchFamily="34" charset="0"/>
                          <a:ea typeface="+mn-ea"/>
                          <a:cs typeface="+mn-cs"/>
                        </a:rPr>
                        <a:t> types using the same signing resource;</a:t>
                      </a:r>
                      <a:br>
                        <a:rPr lang="en-US" sz="1050" b="0" i="0" u="none" strike="noStrike" kern="1200" dirty="0">
                          <a:solidFill>
                            <a:srgbClr val="000000"/>
                          </a:solidFill>
                          <a:effectLst/>
                          <a:latin typeface="Arial" panose="020B0604020202020204" pitchFamily="34" charset="0"/>
                          <a:ea typeface="+mn-ea"/>
                          <a:cs typeface="+mn-cs"/>
                        </a:rPr>
                      </a:br>
                      <a:r>
                        <a:rPr lang="en-US" sz="1050" b="0" i="0" u="none" strike="noStrike" kern="1200" dirty="0">
                          <a:solidFill>
                            <a:srgbClr val="000000"/>
                          </a:solidFill>
                          <a:effectLst/>
                          <a:latin typeface="Arial" panose="020B0604020202020204" pitchFamily="34" charset="0"/>
                          <a:ea typeface="+mn-ea"/>
                          <a:cs typeface="+mn-cs"/>
                        </a:rPr>
                        <a:t>Update the verification response so that it conveys information about all errors encountered during verification process and allows correlating each error to the corresponding </a:t>
                      </a:r>
                      <a:r>
                        <a:rPr lang="en-US" sz="1050" b="0" i="0" u="none" strike="noStrike" kern="1200" dirty="0" err="1">
                          <a:solidFill>
                            <a:srgbClr val="000000"/>
                          </a:solidFill>
                          <a:effectLst/>
                          <a:latin typeface="Arial" panose="020B0604020202020204" pitchFamily="34" charset="0"/>
                          <a:ea typeface="+mn-ea"/>
                          <a:cs typeface="+mn-cs"/>
                        </a:rPr>
                        <a:t>PASSporT</a:t>
                      </a:r>
                      <a:r>
                        <a:rPr lang="en-US" sz="1050" b="0" i="0" u="none" strike="noStrike" kern="1200" dirty="0">
                          <a:solidFill>
                            <a:srgbClr val="000000"/>
                          </a:solidFill>
                          <a:effectLst/>
                          <a:latin typeface="Arial" panose="020B0604020202020204" pitchFamily="34" charset="0"/>
                          <a:ea typeface="+mn-ea"/>
                          <a:cs typeface="+mn-cs"/>
                        </a:rPr>
                        <a:t>.</a:t>
                      </a:r>
                    </a:p>
                    <a:p>
                      <a:pPr marL="0" marR="0" lvl="0" indent="0" algn="l" defTabSz="914400" rtl="0" eaLnBrk="1" fontAlgn="auto" latinLnBrk="0" hangingPunct="0">
                        <a:lnSpc>
                          <a:spcPct val="100000"/>
                        </a:lnSpc>
                        <a:spcBef>
                          <a:spcPts val="0"/>
                        </a:spcBef>
                        <a:spcAft>
                          <a:spcPts val="1200"/>
                        </a:spcAft>
                        <a:buClrTx/>
                        <a:buSzTx/>
                        <a:buFontTx/>
                        <a:buNone/>
                        <a:tabLst/>
                        <a:defRPr/>
                      </a:pPr>
                      <a:r>
                        <a:rPr lang="fr-FR" sz="1050" b="0" i="0" u="none" strike="noStrike" kern="1200" dirty="0">
                          <a:solidFill>
                            <a:srgbClr val="000000"/>
                          </a:solidFill>
                          <a:effectLst/>
                          <a:highlight>
                            <a:srgbClr val="FFFF00"/>
                          </a:highlight>
                          <a:latin typeface="Arial" panose="020B0604020202020204" pitchFamily="34" charset="0"/>
                          <a:ea typeface="+mn-ea"/>
                          <a:cs typeface="+mn-cs"/>
                        </a:rPr>
                        <a:t>0%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complete</a:t>
                      </a:r>
                      <a:r>
                        <a:rPr lang="fr-FR" sz="1050" b="0" i="0" u="none" strike="noStrike" kern="1200" dirty="0">
                          <a:solidFill>
                            <a:srgbClr val="000000"/>
                          </a:solidFill>
                          <a:effectLst/>
                          <a:highlight>
                            <a:srgbClr val="FFFF00"/>
                          </a:highlight>
                          <a:latin typeface="Arial" panose="020B0604020202020204" pitchFamily="34" charset="0"/>
                          <a:ea typeface="+mn-ea"/>
                          <a:cs typeface="+mn-cs"/>
                        </a:rPr>
                        <a:t>, exception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sheet</a:t>
                      </a:r>
                      <a:r>
                        <a:rPr lang="fr-FR" sz="1050" b="0" i="0" u="none" strike="noStrike" kern="1200" dirty="0">
                          <a:solidFill>
                            <a:srgbClr val="000000"/>
                          </a:solidFill>
                          <a:effectLst/>
                          <a:highlight>
                            <a:srgbClr val="FFFF00"/>
                          </a:highlight>
                          <a:latin typeface="Arial" panose="020B0604020202020204" pitchFamily="34" charset="0"/>
                          <a:ea typeface="+mn-ea"/>
                          <a:cs typeface="+mn-cs"/>
                        </a:rPr>
                        <a:t>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provided</a:t>
                      </a:r>
                      <a:r>
                        <a:rPr lang="fr-FR" sz="1050" b="0" i="0" u="none" strike="noStrike" kern="1200" dirty="0">
                          <a:solidFill>
                            <a:srgbClr val="000000"/>
                          </a:solidFill>
                          <a:effectLst/>
                          <a:highlight>
                            <a:srgbClr val="FFFF00"/>
                          </a:highlight>
                          <a:latin typeface="Arial" panose="020B0604020202020204" pitchFamily="34" charset="0"/>
                          <a:ea typeface="+mn-ea"/>
                          <a:cs typeface="+mn-cs"/>
                        </a:rPr>
                        <a:t> to </a:t>
                      </a:r>
                      <a:r>
                        <a:rPr lang="fr-FR" sz="1050" b="0" i="0" u="none" strike="noStrike" kern="1200" dirty="0" err="1">
                          <a:solidFill>
                            <a:srgbClr val="000000"/>
                          </a:solidFill>
                          <a:effectLst/>
                          <a:highlight>
                            <a:srgbClr val="FFFF00"/>
                          </a:highlight>
                          <a:latin typeface="Arial" panose="020B0604020202020204" pitchFamily="34" charset="0"/>
                          <a:ea typeface="+mn-ea"/>
                          <a:cs typeface="+mn-cs"/>
                        </a:rPr>
                        <a:t>plenary</a:t>
                      </a:r>
                      <a:endParaRPr lang="fr-FR" sz="1050" b="0" i="0" u="none" strike="noStrike" kern="1200" dirty="0">
                        <a:solidFill>
                          <a:srgbClr val="000000"/>
                        </a:solidFill>
                        <a:effectLst/>
                        <a:highlight>
                          <a:srgbClr val="FFFF00"/>
                        </a:highligh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223758">
                <a:tc>
                  <a:txBody>
                    <a:bodyPr/>
                    <a:lstStyle/>
                    <a:p>
                      <a:pPr algn="l" fontAlgn="b"/>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endParaRPr lang="en-US" sz="105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5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fr-FR" sz="1050" b="0" i="0" u="none" strike="noStrike" kern="1200" dirty="0">
                        <a:solidFill>
                          <a:srgbClr val="000000"/>
                        </a:solidFill>
                        <a:effectLst/>
                        <a:highlight>
                          <a:srgbClr val="FFFF00"/>
                        </a:highligh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80425026"/>
                  </a:ext>
                </a:extLst>
              </a:tr>
              <a:tr h="205384">
                <a:tc>
                  <a:txBody>
                    <a:bodyPr/>
                    <a:lstStyle/>
                    <a:p>
                      <a:pPr algn="l" fontAlgn="b"/>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50" b="0" i="0" u="none" strike="noStrike" kern="1200" dirty="0">
                        <a:solidFill>
                          <a:srgbClr val="000000"/>
                        </a:solidFill>
                        <a:effectLst/>
                        <a:latin typeface="Arial" panose="020B0604020202020204" pitchFamily="34" charset="0"/>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5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50" b="0" i="0" u="none" strike="noStrike" kern="1200" dirty="0">
                        <a:solidFill>
                          <a:srgbClr val="000000"/>
                        </a:solidFill>
                        <a:effectLst/>
                        <a:highlight>
                          <a:srgbClr val="FFFF00"/>
                        </a:highligh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205384">
                <a:tc>
                  <a:txBody>
                    <a:bodyPr/>
                    <a:lstStyle/>
                    <a:p>
                      <a:pPr algn="l" fontAlgn="b"/>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endParaRPr lang="en-US" sz="1000" b="0" i="0" u="none" strike="noStrike" kern="1200" dirty="0">
                        <a:solidFill>
                          <a:srgbClr val="000000"/>
                        </a:solidFill>
                        <a:effectLst/>
                        <a:highlight>
                          <a:srgbClr val="00FF00"/>
                        </a:highligh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205384">
                <a:tc>
                  <a:txBody>
                    <a:bodyPr/>
                    <a:lstStyle/>
                    <a:p>
                      <a:pPr algn="l" fontAlgn="b"/>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205384">
                <a:tc>
                  <a:txBody>
                    <a:bodyPr/>
                    <a:lstStyle/>
                    <a:p>
                      <a:pPr algn="l" fontAlgn="b"/>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5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205384">
                <a:tc>
                  <a:txBody>
                    <a:bodyPr/>
                    <a:lstStyle/>
                    <a:p>
                      <a:pPr algn="l" fontAlgn="b"/>
                      <a:endParaRPr lang="de-DE" sz="1100" b="0" i="0" u="none" strike="noStrike" dirty="0">
                        <a:solidFill>
                          <a:srgbClr val="000000"/>
                        </a:solidFill>
                        <a:effectLst/>
                        <a:highlight>
                          <a:srgbClr val="FFFF00"/>
                        </a:highlight>
                        <a:latin typeface="Calibri" panose="020F050202020403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487487977"/>
              </p:ext>
            </p:extLst>
          </p:nvPr>
        </p:nvGraphicFramePr>
        <p:xfrm>
          <a:off x="209550" y="2282825"/>
          <a:ext cx="11341319" cy="3432163"/>
        </p:xfrm>
        <a:graphic>
          <a:graphicData uri="http://schemas.openxmlformats.org/drawingml/2006/table">
            <a:tbl>
              <a:tblPr firstRow="1" firstCol="1" bandRow="1"/>
              <a:tblGrid>
                <a:gridCol w="1403351">
                  <a:extLst>
                    <a:ext uri="{9D8B030D-6E8A-4147-A177-3AD203B41FA5}">
                      <a16:colId xmlns:a16="http://schemas.microsoft.com/office/drawing/2014/main" val="20000"/>
                    </a:ext>
                  </a:extLst>
                </a:gridCol>
                <a:gridCol w="4056780">
                  <a:extLst>
                    <a:ext uri="{9D8B030D-6E8A-4147-A177-3AD203B41FA5}">
                      <a16:colId xmlns:a16="http://schemas.microsoft.com/office/drawing/2014/main" val="20001"/>
                    </a:ext>
                  </a:extLst>
                </a:gridCol>
                <a:gridCol w="1362012">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r>
                        <a:rPr lang="de-DE" sz="1400" b="0" i="0" kern="1200" dirty="0">
                          <a:solidFill>
                            <a:schemeClr val="tx1"/>
                          </a:solidFill>
                          <a:effectLst/>
                          <a:latin typeface="+mn-lt"/>
                          <a:ea typeface="+mn-ea"/>
                          <a:cs typeface="+mn-cs"/>
                          <a:hlinkClick r:id="rId2"/>
                        </a:rPr>
                        <a:t>CP-220301</a:t>
                      </a:r>
                      <a:endParaRPr lang="de-DE" sz="8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effectLst/>
                          <a:latin typeface="Arial" panose="020B0604020202020204" pitchFamily="34" charset="0"/>
                          <a:ea typeface="Times New Roman" panose="02020603050405020304" pitchFamily="18" charset="0"/>
                          <a:cs typeface="Arial" panose="020B0604020202020204" pitchFamily="34" charset="0"/>
                        </a:rPr>
                        <a:t>Revision of WID on Mission Critical system migration and interconnection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a:effectLst/>
                          <a:latin typeface="Calibri" panose="020F0502020204030204" pitchFamily="34" charset="0"/>
                          <a:ea typeface="Calibri" panose="020F0502020204030204" pitchFamily="34" charset="0"/>
                        </a:rPr>
                        <a:t>Motorola Solutions</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Revised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r>
                        <a:rPr lang="de-DE" sz="1400" b="0" i="0" kern="1200" dirty="0">
                          <a:solidFill>
                            <a:schemeClr val="tx1"/>
                          </a:solidFill>
                          <a:effectLst/>
                          <a:latin typeface="+mn-lt"/>
                          <a:ea typeface="+mn-ea"/>
                          <a:cs typeface="+mn-cs"/>
                          <a:hlinkClick r:id="rId3"/>
                        </a:rPr>
                        <a:t>CP-220303</a:t>
                      </a:r>
                      <a:endParaRPr lang="de-DE" sz="8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Revised WID on CT Aspects of Application Layer Support for Uncrewed Aerial Systems (UAS)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err="1">
                          <a:effectLst/>
                          <a:latin typeface="Calibri" panose="020F0502020204030204" pitchFamily="34" charset="0"/>
                          <a:ea typeface="Calibri" panose="020F0502020204030204" pitchFamily="34" charset="0"/>
                        </a:rPr>
                        <a:t>Huawei</a:t>
                      </a:r>
                      <a:endParaRPr lang="de-DE" sz="10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Revised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408507">
                <a:tc>
                  <a:txBody>
                    <a:bodyPr/>
                    <a:lstStyle/>
                    <a:p>
                      <a:r>
                        <a:rPr lang="de-DE" sz="1400" b="0" i="0" kern="1200" dirty="0">
                          <a:solidFill>
                            <a:schemeClr val="tx1"/>
                          </a:solidFill>
                          <a:effectLst/>
                          <a:latin typeface="+mn-lt"/>
                          <a:ea typeface="+mn-ea"/>
                          <a:cs typeface="+mn-cs"/>
                          <a:hlinkClick r:id="rId4"/>
                        </a:rPr>
                        <a:t>CP-220304</a:t>
                      </a:r>
                      <a:endParaRPr lang="de-DE" sz="8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Revised_WID</a:t>
                      </a:r>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on NR Reduced Capability Devices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a:effectLst/>
                          <a:latin typeface="Calibri" panose="020F0502020204030204" pitchFamily="34" charset="0"/>
                          <a:ea typeface="Calibri" panose="020F0502020204030204" pitchFamily="34" charset="0"/>
                        </a:rPr>
                        <a:t>Chinas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Revised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80425026"/>
                  </a:ext>
                </a:extLst>
              </a:tr>
              <a:tr h="374962">
                <a:tc>
                  <a:txBody>
                    <a:bodyPr/>
                    <a:lstStyle/>
                    <a:p>
                      <a:r>
                        <a:rPr lang="de-DE" sz="1400" b="0" i="0" kern="1200" dirty="0">
                          <a:solidFill>
                            <a:schemeClr val="tx1"/>
                          </a:solidFill>
                          <a:effectLst/>
                          <a:latin typeface="+mn-lt"/>
                          <a:ea typeface="+mn-ea"/>
                          <a:cs typeface="+mn-cs"/>
                          <a:hlinkClick r:id="rId5"/>
                        </a:rPr>
                        <a:t>CP-220305</a:t>
                      </a:r>
                      <a:endParaRPr lang="de-DE" sz="8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Revised WID on CT aspects of architecture enhancements for 3GPP support of advanced V2X services -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Revised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374962">
                <a:tc>
                  <a:txBody>
                    <a:bodyPr/>
                    <a:lstStyle/>
                    <a:p>
                      <a:r>
                        <a:rPr lang="de-DE" sz="1400" b="0" i="0" kern="1200" dirty="0">
                          <a:solidFill>
                            <a:schemeClr val="tx1"/>
                          </a:solidFill>
                          <a:effectLst/>
                          <a:latin typeface="+mn-lt"/>
                          <a:ea typeface="+mn-ea"/>
                          <a:cs typeface="+mn-cs"/>
                          <a:hlinkClick r:id="rId6"/>
                        </a:rPr>
                        <a:t>CP-220311</a:t>
                      </a:r>
                      <a:endParaRPr lang="de-DE" sz="8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rgbClr val="000000"/>
                          </a:solidFill>
                          <a:effectLst/>
                          <a:latin typeface="Arial" panose="020B0604020202020204" pitchFamily="34" charset="0"/>
                          <a:ea typeface="+mn-ea"/>
                          <a:cs typeface="Arial" panose="020B0604020202020204" pitchFamily="34" charset="0"/>
                        </a:rPr>
                        <a:t>Revised WID on CT aspects of Enhancement for Proximity based Services in 5GS</a:t>
                      </a:r>
                      <a:endParaRPr lang="de-DE" sz="1000" kern="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chemeClr val="tx1"/>
                          </a:solidFill>
                          <a:effectLst/>
                          <a:latin typeface="Calibri" panose="020F0502020204030204" pitchFamily="34" charset="0"/>
                          <a:ea typeface="Calibri" panose="020F0502020204030204" pitchFamily="34" charset="0"/>
                          <a:cs typeface="+mn-cs"/>
                        </a:rPr>
                        <a:t>CATT</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err="1">
                          <a:effectLst/>
                          <a:latin typeface="Calibri" panose="020F0502020204030204" pitchFamily="34" charset="0"/>
                          <a:ea typeface="Calibri" panose="020F0502020204030204" pitchFamily="34" charset="0"/>
                        </a:rPr>
                        <a:t>Revised</a:t>
                      </a:r>
                      <a:r>
                        <a:rPr lang="de-DE" sz="1000" dirty="0">
                          <a:effectLst/>
                          <a:latin typeface="Calibri" panose="020F0502020204030204" pitchFamily="34" charset="0"/>
                          <a:ea typeface="Calibri" panose="020F0502020204030204" pitchFamily="34" charset="0"/>
                        </a:rPr>
                        <a:t> </a:t>
                      </a:r>
                      <a:r>
                        <a:rPr lang="de-DE" sz="1000" dirty="0" err="1">
                          <a:effectLst/>
                          <a:latin typeface="Calibri" panose="020F0502020204030204" pitchFamily="34" charset="0"/>
                          <a:ea typeface="Calibri" panose="020F0502020204030204" pitchFamily="34" charset="0"/>
                        </a:rPr>
                        <a:t>work</a:t>
                      </a:r>
                      <a:r>
                        <a:rPr lang="de-DE" sz="1000" dirty="0">
                          <a:effectLst/>
                          <a:latin typeface="Calibri" panose="020F0502020204030204" pitchFamily="34" charset="0"/>
                          <a:ea typeface="Calibri" panose="020F0502020204030204" pitchFamily="34" charset="0"/>
                        </a:rPr>
                        <a:t> </a:t>
                      </a:r>
                      <a:r>
                        <a:rPr lang="de-DE" sz="1000" dirty="0" err="1">
                          <a:effectLst/>
                          <a:latin typeface="Calibri" panose="020F0502020204030204" pitchFamily="34" charset="0"/>
                          <a:ea typeface="Calibri" panose="020F0502020204030204" pitchFamily="34" charset="0"/>
                        </a:rPr>
                        <a:t>itemd</a:t>
                      </a:r>
                      <a:endParaRPr lang="de-DE" sz="10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374962">
                <a:tc>
                  <a:txBody>
                    <a:bodyPr/>
                    <a:lstStyle/>
                    <a:p>
                      <a:pPr algn="l" fontAlgn="b"/>
                      <a:r>
                        <a:rPr lang="de-DE" sz="1400" b="0" i="0" kern="1200" dirty="0">
                          <a:solidFill>
                            <a:schemeClr val="tx1"/>
                          </a:solidFill>
                          <a:effectLst/>
                          <a:latin typeface="+mn-lt"/>
                          <a:ea typeface="+mn-ea"/>
                          <a:cs typeface="+mn-cs"/>
                          <a:hlinkClick r:id="rId7"/>
                        </a:rPr>
                        <a:t>CP-220309</a:t>
                      </a:r>
                      <a:endParaRPr lang="de-DE" sz="8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chemeClr val="tx1"/>
                          </a:solidFill>
                          <a:effectLst/>
                          <a:latin typeface="Calibri" panose="020F0502020204030204" pitchFamily="34" charset="0"/>
                          <a:ea typeface="+mn-ea"/>
                          <a:cs typeface="+mn-cs"/>
                        </a:rPr>
                        <a:t>Revised WID on CT aspects of Enhanced support of Non-Public Networks</a:t>
                      </a:r>
                      <a:endParaRPr lang="de-DE" sz="1000" kern="1200" dirty="0">
                        <a:solidFill>
                          <a:schemeClr val="tx1"/>
                        </a:solidFill>
                        <a:effectLst/>
                        <a:latin typeface="Calibri" panose="020F050202020403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chemeClr val="tx1"/>
                          </a:solidFill>
                          <a:effectLst/>
                          <a:latin typeface="Calibri" panose="020F0502020204030204" pitchFamily="34" charset="0"/>
                          <a:ea typeface="Calibri" panose="020F0502020204030204" pitchFamily="34" charset="0"/>
                          <a:cs typeface="+mn-cs"/>
                        </a:rPr>
                        <a:t>Ericsson</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err="1">
                          <a:effectLst/>
                          <a:latin typeface="Calibri" panose="020F0502020204030204" pitchFamily="34" charset="0"/>
                          <a:ea typeface="Calibri" panose="020F0502020204030204" pitchFamily="34" charset="0"/>
                        </a:rPr>
                        <a:t>Revised</a:t>
                      </a:r>
                      <a:r>
                        <a:rPr lang="de-DE" sz="1000" dirty="0">
                          <a:effectLst/>
                          <a:latin typeface="Calibri" panose="020F0502020204030204" pitchFamily="34" charset="0"/>
                          <a:ea typeface="Calibri" panose="020F0502020204030204" pitchFamily="34" charset="0"/>
                        </a:rPr>
                        <a:t> </a:t>
                      </a:r>
                      <a:r>
                        <a:rPr lang="de-DE" sz="1000" dirty="0" err="1">
                          <a:effectLst/>
                          <a:latin typeface="Calibri" panose="020F0502020204030204" pitchFamily="34" charset="0"/>
                          <a:ea typeface="Calibri" panose="020F0502020204030204" pitchFamily="34" charset="0"/>
                        </a:rPr>
                        <a:t>work</a:t>
                      </a:r>
                      <a:r>
                        <a:rPr lang="de-DE" sz="1000" dirty="0">
                          <a:effectLst/>
                          <a:latin typeface="Calibri" panose="020F0502020204030204" pitchFamily="34" charset="0"/>
                          <a:ea typeface="Calibri" panose="020F0502020204030204" pitchFamily="34" charset="0"/>
                        </a:rPr>
                        <a:t> item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374962">
                <a:tc>
                  <a:txBody>
                    <a:bodyPr/>
                    <a:lstStyle/>
                    <a:p>
                      <a:pPr algn="l" fontAlgn="b"/>
                      <a:r>
                        <a:rPr lang="de-DE" sz="1400" b="0" i="0" kern="1200" dirty="0">
                          <a:solidFill>
                            <a:schemeClr val="tx1"/>
                          </a:solidFill>
                          <a:effectLst/>
                          <a:latin typeface="+mn-lt"/>
                          <a:ea typeface="+mn-ea"/>
                          <a:cs typeface="+mn-cs"/>
                          <a:hlinkClick r:id="rId8"/>
                        </a:rPr>
                        <a:t>CP-220310</a:t>
                      </a:r>
                      <a:endParaRPr lang="de-DE" sz="8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chemeClr val="tx1"/>
                          </a:solidFill>
                          <a:effectLst/>
                          <a:latin typeface="Calibri" panose="020F0502020204030204" pitchFamily="34" charset="0"/>
                          <a:ea typeface="+mn-ea"/>
                          <a:cs typeface="+mn-cs"/>
                        </a:rPr>
                        <a:t>Revised WID on CT aspects of Support for Minimization of service Interruption</a:t>
                      </a:r>
                      <a:endParaRPr lang="de-DE" sz="1000" kern="1200" dirty="0">
                        <a:solidFill>
                          <a:schemeClr val="tx1"/>
                        </a:solidFill>
                        <a:effectLst/>
                        <a:latin typeface="Calibri" panose="020F050202020403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a:solidFill>
                            <a:schemeClr val="tx1"/>
                          </a:solidFill>
                          <a:effectLst/>
                          <a:latin typeface="Calibri" panose="020F0502020204030204" pitchFamily="34" charset="0"/>
                          <a:ea typeface="Calibri" panose="020F0502020204030204" pitchFamily="34" charset="0"/>
                          <a:cs typeface="+mn-cs"/>
                        </a:rPr>
                        <a:t>LG Electronics</a:t>
                      </a:r>
                      <a:endParaRPr lang="de-DE" sz="1000" kern="1200" dirty="0">
                        <a:solidFill>
                          <a:schemeClr val="tx1"/>
                        </a:solidFill>
                        <a:effectLst/>
                        <a:latin typeface="Calibri" panose="020F050202020403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dirty="0" err="1">
                          <a:effectLst/>
                          <a:latin typeface="Calibri" panose="020F0502020204030204" pitchFamily="34" charset="0"/>
                          <a:ea typeface="Calibri" panose="020F0502020204030204" pitchFamily="34" charset="0"/>
                        </a:rPr>
                        <a:t>Revised</a:t>
                      </a:r>
                      <a:r>
                        <a:rPr lang="de-DE" sz="1000" dirty="0">
                          <a:effectLst/>
                          <a:latin typeface="Calibri" panose="020F0502020204030204" pitchFamily="34" charset="0"/>
                          <a:ea typeface="Calibri" panose="020F0502020204030204" pitchFamily="34" charset="0"/>
                        </a:rPr>
                        <a:t> </a:t>
                      </a:r>
                      <a:r>
                        <a:rPr lang="de-DE" sz="1000" dirty="0" err="1">
                          <a:effectLst/>
                          <a:latin typeface="Calibri" panose="020F0502020204030204" pitchFamily="34" charset="0"/>
                          <a:ea typeface="Calibri" panose="020F0502020204030204" pitchFamily="34" charset="0"/>
                        </a:rPr>
                        <a:t>work</a:t>
                      </a:r>
                      <a:r>
                        <a:rPr lang="de-DE" sz="1000" dirty="0">
                          <a:effectLst/>
                          <a:latin typeface="Calibri" panose="020F0502020204030204" pitchFamily="34" charset="0"/>
                          <a:ea typeface="Calibri" panose="020F0502020204030204" pitchFamily="34" charset="0"/>
                        </a:rPr>
                        <a:t> item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374962">
                <a:tc>
                  <a:txBody>
                    <a:bodyPr/>
                    <a:lstStyle/>
                    <a:p>
                      <a:pPr algn="l" fontAlgn="b"/>
                      <a:endParaRPr lang="de-DE" sz="1100" b="0" i="0" u="none" strike="noStrike" dirty="0">
                        <a:solidFill>
                          <a:srgbClr val="000000"/>
                        </a:solidFill>
                        <a:effectLst/>
                        <a:highlight>
                          <a:srgbClr val="FFFF00"/>
                        </a:highlight>
                        <a:latin typeface="Calibri" panose="020F050202020403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Calibri" panose="020F050202020403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Calibri" panose="020F050202020403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bl>
          </a:graphicData>
        </a:graphic>
      </p:graphicFrame>
    </p:spTree>
    <p:extLst>
      <p:ext uri="{BB962C8B-B14F-4D97-AF65-F5344CB8AC3E}">
        <p14:creationId xmlns:p14="http://schemas.microsoft.com/office/powerpoint/2010/main" val="294616838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Rel-17</a:t>
            </a:r>
          </a:p>
        </p:txBody>
      </p:sp>
      <p:graphicFrame>
        <p:nvGraphicFramePr>
          <p:cNvPr id="4" name="Tableau 3"/>
          <p:cNvGraphicFramePr>
            <a:graphicFrameLocks noGrp="1"/>
          </p:cNvGraphicFramePr>
          <p:nvPr>
            <p:extLst>
              <p:ext uri="{D42A27DB-BD31-4B8C-83A1-F6EECF244321}">
                <p14:modId xmlns:p14="http://schemas.microsoft.com/office/powerpoint/2010/main" val="1741985104"/>
              </p:ext>
            </p:extLst>
          </p:nvPr>
        </p:nvGraphicFramePr>
        <p:xfrm>
          <a:off x="784312" y="2126071"/>
          <a:ext cx="10188488" cy="2917057"/>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264704">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en-US" sz="1400" kern="1200" dirty="0">
                          <a:solidFill>
                            <a:srgbClr val="000000"/>
                          </a:solidFill>
                          <a:effectLst/>
                          <a:latin typeface="Arial"/>
                          <a:cs typeface="+mn-cs"/>
                        </a:rPr>
                        <a:t> Protocol enhancements of Mission Critical Services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MCProtoc17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80%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CP-202193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400" i="0" kern="1200" dirty="0">
                          <a:solidFill>
                            <a:srgbClr val="000000"/>
                          </a:solidFill>
                          <a:effectLst/>
                          <a:latin typeface="Arial"/>
                          <a:cs typeface="+mn-cs"/>
                        </a:rPr>
                        <a:t> Mission Critical system migration and interconnection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dirty="0">
                          <a:solidFill>
                            <a:srgbClr val="000000"/>
                          </a:solidFill>
                          <a:effectLst/>
                          <a:latin typeface="Arial" panose="020B0604020202020204" pitchFamily="34" charset="0"/>
                        </a:rPr>
                        <a:t>MCSMI_CT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err="1">
                          <a:solidFill>
                            <a:srgbClr val="000000"/>
                          </a:solidFill>
                          <a:effectLst/>
                          <a:latin typeface="Arial" panose="020B0604020202020204" pitchFamily="34" charset="0"/>
                        </a:rPr>
                        <a:t>Dec</a:t>
                      </a:r>
                      <a:r>
                        <a:rPr lang="de-DE" sz="1200" b="0" i="0" u="none" strike="noStrike" dirty="0">
                          <a:solidFill>
                            <a:srgbClr val="000000"/>
                          </a:solidFill>
                          <a:effectLst/>
                          <a:latin typeface="Arial" panose="020B0604020202020204" pitchFamily="34" charset="0"/>
                        </a:rPr>
                        <a:t> 2018</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endParaRPr lang="de-DE" sz="1200" b="0" i="1"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90%</a:t>
                      </a:r>
                      <a:br>
                        <a:rPr lang="de-DE" sz="1200" b="0" i="0" u="none" strike="noStrike" dirty="0">
                          <a:solidFill>
                            <a:schemeClr val="tx1"/>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30%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CP-190143</a:t>
                      </a:r>
                    </a:p>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400" i="1" kern="1200" dirty="0">
                          <a:solidFill>
                            <a:srgbClr val="000000"/>
                          </a:solidFill>
                          <a:effectLst/>
                          <a:highlight>
                            <a:srgbClr val="FFFFFF"/>
                          </a:highlight>
                          <a:latin typeface="Arial"/>
                          <a:ea typeface="+mn-ea"/>
                          <a:cs typeface="+mn-cs"/>
                        </a:rPr>
                        <a:t> </a:t>
                      </a:r>
                      <a:r>
                        <a:rPr lang="en-US" sz="1400" i="0" kern="1200" dirty="0">
                          <a:solidFill>
                            <a:srgbClr val="000000"/>
                          </a:solidFill>
                          <a:effectLst/>
                          <a:highlight>
                            <a:srgbClr val="FFFFFF"/>
                          </a:highlight>
                          <a:latin typeface="Arial"/>
                          <a:ea typeface="+mn-ea"/>
                          <a:cs typeface="+mn-cs"/>
                        </a:rPr>
                        <a:t>Stage-3 of </a:t>
                      </a:r>
                      <a:r>
                        <a:rPr lang="en-US" sz="1400" i="0" kern="1200" dirty="0" err="1">
                          <a:solidFill>
                            <a:srgbClr val="000000"/>
                          </a:solidFill>
                          <a:effectLst/>
                          <a:highlight>
                            <a:srgbClr val="FFFFFF"/>
                          </a:highlight>
                          <a:latin typeface="Arial"/>
                          <a:ea typeface="+mn-ea"/>
                          <a:cs typeface="+mn-cs"/>
                        </a:rPr>
                        <a:t>MuDe</a:t>
                      </a:r>
                      <a:endParaRPr lang="en-US" sz="1400" i="0" kern="1200" dirty="0">
                        <a:solidFill>
                          <a:srgbClr val="000000"/>
                        </a:solidFill>
                        <a:effectLst/>
                        <a:highlight>
                          <a:srgbClr val="FFFFFF"/>
                        </a:highlight>
                        <a:latin typeface="Arial"/>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dirty="0" err="1">
                          <a:solidFill>
                            <a:srgbClr val="000000"/>
                          </a:solidFill>
                          <a:effectLst/>
                          <a:highlight>
                            <a:srgbClr val="FFFFFF"/>
                          </a:highlight>
                          <a:latin typeface="Arial" panose="020B0604020202020204" pitchFamily="34" charset="0"/>
                        </a:rPr>
                        <a:t>MuDe</a:t>
                      </a:r>
                      <a:endParaRPr lang="de-DE" sz="1200" b="0" i="0" u="none" strike="noStrike" dirty="0">
                        <a:solidFill>
                          <a:srgbClr val="000000"/>
                        </a:solidFill>
                        <a:effectLst/>
                        <a:highlight>
                          <a:srgbClr val="FFFFFF"/>
                        </a:highligh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highlight>
                            <a:srgbClr val="FFFFFF"/>
                          </a:highligh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highlight>
                            <a:srgbClr val="FFFFFF"/>
                          </a:highlight>
                          <a:latin typeface="Arial" panose="020B0604020202020204" pitchFamily="34" charset="0"/>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kern="1200" dirty="0">
                          <a:solidFill>
                            <a:schemeClr val="tx1"/>
                          </a:solidFill>
                          <a:effectLst/>
                          <a:highlight>
                            <a:srgbClr val="FFFFFF"/>
                          </a:highlight>
                          <a:latin typeface="Arial" panose="020B0604020202020204" pitchFamily="34" charset="0"/>
                          <a:ea typeface="+mn-ea"/>
                          <a:cs typeface="+mn-cs"/>
                        </a:rPr>
                        <a:t>100</a:t>
                      </a:r>
                      <a:r>
                        <a:rPr lang="de-DE" sz="1200" b="0" i="1" u="none" strike="noStrike" kern="1200" dirty="0">
                          <a:solidFill>
                            <a:schemeClr val="tx1"/>
                          </a:solidFill>
                          <a:effectLst/>
                          <a:highlight>
                            <a:srgbClr val="FFFFFF"/>
                          </a:highlight>
                          <a:latin typeface="Arial" panose="020B0604020202020204" pitchFamily="34" charset="0"/>
                          <a:ea typeface="+mn-ea"/>
                          <a:cs typeface="+mn-cs"/>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de-DE" sz="1200" b="0" i="0" u="none" strike="noStrike" kern="1200" dirty="0">
                          <a:solidFill>
                            <a:srgbClr val="000000"/>
                          </a:solidFill>
                          <a:effectLst/>
                          <a:highlight>
                            <a:srgbClr val="FFFFFF"/>
                          </a:highlight>
                          <a:latin typeface="Arial" panose="020B0604020202020204" pitchFamily="34" charset="0"/>
                          <a:ea typeface="+mn-ea"/>
                          <a:cs typeface="+mn-cs"/>
                        </a:rPr>
                        <a:t>CP-211162</a:t>
                      </a:r>
                    </a:p>
                    <a:p>
                      <a:pPr algn="r" fontAlgn="ctr"/>
                      <a:endParaRPr lang="de-DE" sz="1200" b="0" i="0" u="none" strike="noStrike" kern="1200" dirty="0">
                        <a:solidFill>
                          <a:srgbClr val="000000"/>
                        </a:solidFill>
                        <a:effectLst/>
                        <a:highlight>
                          <a:srgbClr val="FFFFFF"/>
                        </a:highligh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2697">
                <a:tc>
                  <a:txBody>
                    <a:bodyPr/>
                    <a:lstStyle/>
                    <a:p>
                      <a:pPr algn="l" fontAlgn="t"/>
                      <a:r>
                        <a:rPr lang="en-US" sz="1400" i="1" kern="1200" dirty="0">
                          <a:solidFill>
                            <a:srgbClr val="000000"/>
                          </a:solidFill>
                          <a:effectLst/>
                          <a:latin typeface="Arial"/>
                          <a:cs typeface="+mn-cs"/>
                        </a:rPr>
                        <a:t> </a:t>
                      </a:r>
                      <a:r>
                        <a:rPr lang="en-US" sz="1400" i="0" kern="1200" dirty="0">
                          <a:solidFill>
                            <a:srgbClr val="000000"/>
                          </a:solidFill>
                          <a:effectLst/>
                          <a:latin typeface="Arial"/>
                          <a:cs typeface="+mn-cs"/>
                        </a:rPr>
                        <a:t>CT1 aspects of MPS2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MPS2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chemeClr val="tx1"/>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95%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CP-201207</a:t>
                      </a:r>
                    </a:p>
                    <a:p>
                      <a:pPr algn="r" fontAlgn="ctr"/>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400643">
                <a:tc>
                  <a:txBody>
                    <a:bodyPr/>
                    <a:lstStyle/>
                    <a:p>
                      <a:pPr algn="l" fontAlgn="t"/>
                      <a:r>
                        <a:rPr lang="en-US" sz="1400" i="1" kern="1200" dirty="0">
                          <a:solidFill>
                            <a:srgbClr val="000000"/>
                          </a:solidFill>
                          <a:effectLst/>
                          <a:latin typeface="Arial"/>
                          <a:cs typeface="+mn-cs"/>
                        </a:rPr>
                        <a:t> </a:t>
                      </a:r>
                      <a:r>
                        <a:rPr lang="en-US" sz="1400" i="0" kern="1200" dirty="0">
                          <a:solidFill>
                            <a:srgbClr val="000000"/>
                          </a:solidFill>
                          <a:effectLst/>
                          <a:latin typeface="Arial"/>
                          <a:cs typeface="+mn-cs"/>
                        </a:rPr>
                        <a:t>Stage 3 of </a:t>
                      </a:r>
                      <a:r>
                        <a:rPr lang="en-US" sz="1400" i="0" kern="1200" dirty="0" err="1">
                          <a:solidFill>
                            <a:srgbClr val="000000"/>
                          </a:solidFill>
                          <a:effectLst/>
                          <a:latin typeface="Arial"/>
                          <a:cs typeface="+mn-cs"/>
                        </a:rPr>
                        <a:t>eCPSOR_CON</a:t>
                      </a:r>
                      <a:endParaRPr lang="en-US" sz="1400" i="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err="1">
                          <a:solidFill>
                            <a:srgbClr val="000000"/>
                          </a:solidFill>
                          <a:effectLst/>
                          <a:latin typeface="Arial" panose="020B0604020202020204" pitchFamily="34" charset="0"/>
                        </a:rPr>
                        <a:t>eCPSOR_CON</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92%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CP-210148</a:t>
                      </a:r>
                    </a:p>
                    <a:p>
                      <a:pPr algn="r" fontAlgn="ctr"/>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algn="l" fontAlgn="t"/>
                      <a:r>
                        <a:rPr lang="en-US" sz="1400" kern="1200" dirty="0">
                          <a:solidFill>
                            <a:srgbClr val="000000"/>
                          </a:solidFill>
                          <a:effectLst/>
                          <a:latin typeface="Arial"/>
                          <a:cs typeface="+mn-cs"/>
                        </a:rPr>
                        <a:t> Stage-3 5GS NAS protocol development 17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5GProtoc17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p>
                    <a:p>
                      <a:pPr algn="ctr" fontAlgn="t"/>
                      <a:r>
                        <a:rPr lang="de-DE" sz="1200" b="0" i="0" u="none" strike="noStrike" kern="1200" dirty="0">
                          <a:solidFill>
                            <a:schemeClr val="tx1"/>
                          </a:solidFill>
                          <a:effectLst/>
                          <a:latin typeface="Arial" panose="020B0604020202020204" pitchFamily="34" charset="0"/>
                          <a:ea typeface="+mn-ea"/>
                          <a:cs typeface="+mn-cs"/>
                        </a:rPr>
                        <a:t>80%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CP-201163</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96218358"/>
                  </a:ext>
                </a:extLst>
              </a:tr>
              <a:tr h="340128">
                <a:tc>
                  <a:txBody>
                    <a:bodyPr/>
                    <a:lstStyle/>
                    <a:p>
                      <a:pPr algn="l" fontAlgn="t"/>
                      <a:r>
                        <a:rPr lang="de-DE" sz="1400" kern="1200" dirty="0">
                          <a:solidFill>
                            <a:srgbClr val="000000"/>
                          </a:solidFill>
                          <a:effectLst/>
                          <a:latin typeface="Arial"/>
                          <a:ea typeface="+mn-ea"/>
                          <a:cs typeface="+mn-cs"/>
                        </a:rPr>
                        <a:t> Stage-3 SAE Protocol Development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SAES17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90%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r>
                        <a:rPr lang="de-DE" sz="1200" b="0" i="0" u="none" strike="noStrike" kern="1200" dirty="0">
                          <a:solidFill>
                            <a:srgbClr val="000000"/>
                          </a:solidFill>
                          <a:effectLst/>
                          <a:latin typeface="Arial" panose="020B0604020202020204" pitchFamily="34" charset="0"/>
                          <a:ea typeface="+mn-ea"/>
                          <a:cs typeface="+mn-cs"/>
                        </a:rPr>
                        <a:t>CP-201165</a:t>
                      </a:r>
                    </a:p>
                    <a:p>
                      <a:pPr marL="0" algn="r" defTabSz="914400" rtl="0" eaLnBrk="1" fontAlgn="ctr" latinLnBrk="0" hangingPunct="1"/>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73374635"/>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7392381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Rel-17</a:t>
            </a:r>
          </a:p>
        </p:txBody>
      </p:sp>
      <p:graphicFrame>
        <p:nvGraphicFramePr>
          <p:cNvPr id="4" name="Tableau 3"/>
          <p:cNvGraphicFramePr>
            <a:graphicFrameLocks noGrp="1"/>
          </p:cNvGraphicFramePr>
          <p:nvPr>
            <p:extLst>
              <p:ext uri="{D42A27DB-BD31-4B8C-83A1-F6EECF244321}">
                <p14:modId xmlns:p14="http://schemas.microsoft.com/office/powerpoint/2010/main" val="587653222"/>
              </p:ext>
            </p:extLst>
          </p:nvPr>
        </p:nvGraphicFramePr>
        <p:xfrm>
          <a:off x="784312" y="2126071"/>
          <a:ext cx="10188488" cy="2987584"/>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2804">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3055">
                <a:tc>
                  <a:txBody>
                    <a:bodyPr/>
                    <a:lstStyle/>
                    <a:p>
                      <a:pPr algn="l" fontAlgn="t"/>
                      <a:r>
                        <a:rPr lang="en-US" sz="1400" kern="1200" dirty="0">
                          <a:solidFill>
                            <a:srgbClr val="000000"/>
                          </a:solidFill>
                          <a:effectLst/>
                          <a:latin typeface="Arial"/>
                          <a:cs typeface="+mn-cs"/>
                        </a:rPr>
                        <a:t> IMS Stage-3 IETF Protocol Alignment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IMSProtoc17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p>
                      <a:pPr algn="ctr" fontAlgn="t"/>
                      <a:r>
                        <a:rPr lang="de-DE" sz="1200" b="0" i="0" u="none" strike="noStrike" dirty="0">
                          <a:solidFill>
                            <a:schemeClr val="tx1"/>
                          </a:solidFill>
                          <a:effectLst/>
                          <a:latin typeface="Arial" panose="020B0604020202020204" pitchFamily="34" charset="0"/>
                        </a:rPr>
                        <a:t>80</a:t>
                      </a:r>
                      <a:r>
                        <a:rPr lang="de-DE" sz="1200" b="0" i="0" u="none" strike="noStrike" kern="1200" dirty="0">
                          <a:solidFill>
                            <a:schemeClr val="tx1"/>
                          </a:solidFill>
                          <a:effectLst/>
                          <a:latin typeface="Arial" panose="020B0604020202020204" pitchFamily="34" charset="0"/>
                          <a:ea typeface="+mn-ea"/>
                          <a:cs typeface="+mn-cs"/>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CP-201167</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400" kern="1200" dirty="0">
                          <a:solidFill>
                            <a:srgbClr val="000000"/>
                          </a:solidFill>
                          <a:effectLst/>
                          <a:latin typeface="Arial"/>
                          <a:cs typeface="+mn-cs"/>
                        </a:rPr>
                        <a:t> Study on enhanced IMS to 5GC Integration Phase 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FS_eIMS5G2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br>
                        <a:rPr lang="de-DE" sz="1200" b="0" i="0" u="none" strike="noStrike" kern="1200" dirty="0">
                          <a:solidFill>
                            <a:schemeClr val="tx1"/>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90%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CP-201168</a:t>
                      </a:r>
                    </a:p>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400" kern="1200" dirty="0">
                          <a:solidFill>
                            <a:srgbClr val="000000"/>
                          </a:solidFill>
                          <a:effectLst/>
                          <a:latin typeface="Arial"/>
                          <a:ea typeface="+mn-ea"/>
                          <a:cs typeface="+mn-cs"/>
                        </a:rPr>
                        <a:t> CT aspects of Enhancements to Mission Critical Data</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eMCData3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97%</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65%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CP-201177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en-US" sz="1400" kern="1200" dirty="0">
                          <a:solidFill>
                            <a:srgbClr val="000000"/>
                          </a:solidFill>
                          <a:effectLst/>
                          <a:latin typeface="Arial"/>
                          <a:cs typeface="+mn-cs"/>
                        </a:rPr>
                        <a:t> Enhancements to LMR interworking</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en-US" sz="1200" kern="1200" dirty="0" err="1">
                          <a:solidFill>
                            <a:srgbClr val="000000"/>
                          </a:solidFill>
                          <a:effectLst/>
                          <a:latin typeface="Arial"/>
                          <a:cs typeface="+mn-cs"/>
                        </a:rPr>
                        <a:t>eMCCI_CT</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 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br>
                        <a:rPr lang="de-DE" sz="1200" b="0" i="0" u="none" strike="noStrike" kern="1200" dirty="0">
                          <a:solidFill>
                            <a:schemeClr val="tx1"/>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65%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CP-202241</a:t>
                      </a:r>
                    </a:p>
                    <a:p>
                      <a:pPr algn="r" fontAlgn="ctr"/>
                      <a:endParaRPr lang="de-DE" sz="1200" b="0" i="1"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52697">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 CT aspects of Enhanced Mission Critical Push-to-talk architecture</a:t>
                      </a:r>
                      <a:endParaRPr lang="en-US" sz="140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en-US" sz="1200" kern="1200" dirty="0">
                          <a:solidFill>
                            <a:srgbClr val="000000"/>
                          </a:solidFill>
                          <a:effectLst/>
                          <a:latin typeface="Arial"/>
                          <a:ea typeface="+mn-ea"/>
                          <a:cs typeface="+mn-cs"/>
                        </a:rPr>
                        <a:t>enh3MCPTT-CT</a:t>
                      </a:r>
                      <a:endParaRPr lang="de-DE" sz="1200" kern="1200" dirty="0">
                        <a:solidFill>
                          <a:srgbClr val="000000"/>
                        </a:solidFill>
                        <a:effectLst/>
                        <a:latin typeface="Arial"/>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kern="1200" dirty="0">
                          <a:solidFill>
                            <a:srgbClr val="000000"/>
                          </a:solidFill>
                          <a:effectLst/>
                          <a:latin typeface="Arial"/>
                          <a:ea typeface="+mn-ea"/>
                          <a:cs typeface="+mn-cs"/>
                        </a:rPr>
                        <a:t>Sept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kern="1200" dirty="0">
                          <a:solidFill>
                            <a:srgbClr val="000000"/>
                          </a:solidFill>
                          <a:effectLst/>
                          <a:latin typeface="Arial"/>
                          <a:ea typeface="+mn-ea"/>
                          <a:cs typeface="+mn-cs"/>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kern="1200" dirty="0">
                          <a:solidFill>
                            <a:srgbClr val="FF0000"/>
                          </a:solidFill>
                          <a:effectLst/>
                          <a:latin typeface="Arial"/>
                          <a:ea typeface="+mn-ea"/>
                          <a:cs typeface="+mn-cs"/>
                        </a:rPr>
                        <a:t>100%</a:t>
                      </a:r>
                    </a:p>
                    <a:p>
                      <a:pPr algn="ctr" fontAlgn="t"/>
                      <a:r>
                        <a:rPr lang="de-DE" sz="1200" kern="1200" dirty="0">
                          <a:solidFill>
                            <a:srgbClr val="000000"/>
                          </a:solidFill>
                          <a:effectLst/>
                          <a:latin typeface="Arial"/>
                          <a:ea typeface="+mn-ea"/>
                          <a:cs typeface="+mn-cs"/>
                        </a:rPr>
                        <a:t>48%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kern="1200" dirty="0">
                          <a:solidFill>
                            <a:srgbClr val="000000"/>
                          </a:solidFill>
                          <a:effectLst/>
                          <a:latin typeface="Arial"/>
                          <a:ea typeface="+mn-ea"/>
                          <a:cs typeface="+mn-cs"/>
                        </a:rPr>
                        <a:t>CP-202188</a:t>
                      </a:r>
                    </a:p>
                    <a:p>
                      <a:pPr algn="r" fontAlgn="t"/>
                      <a:endParaRPr lang="de-DE" sz="1200" kern="1200" dirty="0">
                        <a:solidFill>
                          <a:srgbClr val="000000"/>
                        </a:solidFill>
                        <a:effectLst/>
                        <a:latin typeface="Arial"/>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558736290"/>
                  </a:ext>
                </a:extLst>
              </a:tr>
              <a:tr h="203015">
                <a:tc>
                  <a:txBody>
                    <a:bodyPr/>
                    <a:lstStyle/>
                    <a:p>
                      <a:pPr algn="l" fontAlgn="b"/>
                      <a:r>
                        <a:rPr lang="en-US" sz="1400" b="0" i="0" u="none" strike="noStrike" kern="1200" dirty="0">
                          <a:solidFill>
                            <a:srgbClr val="000000"/>
                          </a:solidFill>
                          <a:effectLst/>
                          <a:latin typeface="Arial" panose="020B0604020202020204" pitchFamily="34" charset="0"/>
                          <a:ea typeface="+mn-ea"/>
                          <a:cs typeface="+mn-cs"/>
                        </a:rPr>
                        <a:t> CT aspects of 5GC architecture for satellite networks</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b"/>
                      <a:r>
                        <a:rPr lang="de-DE" sz="1200" kern="1200" dirty="0">
                          <a:solidFill>
                            <a:srgbClr val="000000"/>
                          </a:solidFill>
                          <a:effectLst/>
                          <a:latin typeface="Arial"/>
                          <a:ea typeface="+mn-ea"/>
                          <a:cs typeface="+mn-cs"/>
                        </a:rPr>
                        <a:t>5GSAT_ARCH-CT</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85%</a:t>
                      </a:r>
                    </a:p>
                    <a:p>
                      <a:pPr algn="ctr" fontAlgn="t"/>
                      <a:r>
                        <a:rPr lang="de-DE" sz="1200" b="0" i="0" u="none" strike="noStrike" kern="1200" dirty="0">
                          <a:solidFill>
                            <a:schemeClr val="tx1"/>
                          </a:solidFill>
                          <a:effectLst/>
                          <a:latin typeface="Arial" panose="020B0604020202020204" pitchFamily="34" charset="0"/>
                          <a:ea typeface="+mn-ea"/>
                          <a:cs typeface="+mn-cs"/>
                        </a:rPr>
                        <a:t>75%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b"/>
                      <a:r>
                        <a:rPr lang="de-DE" sz="1200" b="0" i="0" u="none" strike="noStrike" kern="1200" dirty="0">
                          <a:solidFill>
                            <a:srgbClr val="000000"/>
                          </a:solidFill>
                          <a:effectLst/>
                          <a:latin typeface="Arial" panose="020B0604020202020204" pitchFamily="34" charset="0"/>
                          <a:ea typeface="+mn-ea"/>
                          <a:cs typeface="+mn-cs"/>
                        </a:rPr>
                        <a:t>CP-210149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96218358"/>
                  </a:ext>
                </a:extLst>
              </a:tr>
              <a:tr h="352697">
                <a:tc>
                  <a:txBody>
                    <a:bodyPr/>
                    <a:lstStyle/>
                    <a:p>
                      <a:pPr algn="l" fontAlgn="b"/>
                      <a:r>
                        <a:rPr lang="en-US" sz="1400" b="0" i="0" u="none" strike="noStrike" kern="1200" dirty="0">
                          <a:solidFill>
                            <a:srgbClr val="000000"/>
                          </a:solidFill>
                          <a:effectLst/>
                          <a:latin typeface="Arial" panose="020B0604020202020204" pitchFamily="34" charset="0"/>
                          <a:ea typeface="+mn-ea"/>
                          <a:cs typeface="+mn-cs"/>
                        </a:rPr>
                        <a:t> Enhancements to Mobile Communication System for Railways (MONASTERY) Phase 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b"/>
                      <a:r>
                        <a:rPr lang="de-DE" sz="1200" kern="1200" dirty="0">
                          <a:solidFill>
                            <a:srgbClr val="000000"/>
                          </a:solidFill>
                          <a:effectLst/>
                          <a:latin typeface="Arial"/>
                          <a:ea typeface="+mn-ea"/>
                          <a:cs typeface="+mn-cs"/>
                        </a:rPr>
                        <a:t>eMONASTERY2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80%</a:t>
                      </a:r>
                      <a:br>
                        <a:rPr lang="de-DE" sz="1200" b="0" i="0" u="none" strike="noStrike" kern="1200" dirty="0">
                          <a:solidFill>
                            <a:srgbClr val="FF0000"/>
                          </a:solidFill>
                          <a:effectLst/>
                          <a:latin typeface="Arial" panose="020B0604020202020204" pitchFamily="34" charset="0"/>
                          <a:ea typeface="+mn-ea"/>
                          <a:cs typeface="+mn-cs"/>
                        </a:rPr>
                      </a:br>
                      <a:r>
                        <a:rPr lang="de-DE" sz="1200" b="0" i="0" u="none" strike="noStrike" kern="1200" dirty="0">
                          <a:solidFill>
                            <a:schemeClr val="tx1"/>
                          </a:solidFill>
                          <a:effectLst/>
                          <a:latin typeface="Arial" panose="020B0604020202020204" pitchFamily="34" charset="0"/>
                          <a:ea typeface="+mn-ea"/>
                          <a:cs typeface="+mn-cs"/>
                        </a:rPr>
                        <a:t>70%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b" latinLnBrk="0" hangingPunct="1"/>
                      <a:r>
                        <a:rPr lang="de-DE" sz="1200" b="0" i="0" u="none" strike="noStrike" kern="1200" dirty="0">
                          <a:solidFill>
                            <a:srgbClr val="000000"/>
                          </a:solidFill>
                          <a:effectLst/>
                          <a:latin typeface="Arial" panose="020B0604020202020204" pitchFamily="34" charset="0"/>
                          <a:ea typeface="+mn-ea"/>
                          <a:cs typeface="+mn-cs"/>
                        </a:rPr>
                        <a:t>CP-210145</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01216674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Rel-17</a:t>
            </a:r>
          </a:p>
        </p:txBody>
      </p:sp>
      <p:graphicFrame>
        <p:nvGraphicFramePr>
          <p:cNvPr id="4" name="Tableau 3"/>
          <p:cNvGraphicFramePr>
            <a:graphicFrameLocks noGrp="1"/>
          </p:cNvGraphicFramePr>
          <p:nvPr>
            <p:extLst>
              <p:ext uri="{D42A27DB-BD31-4B8C-83A1-F6EECF244321}">
                <p14:modId xmlns:p14="http://schemas.microsoft.com/office/powerpoint/2010/main" val="2785431342"/>
              </p:ext>
            </p:extLst>
          </p:nvPr>
        </p:nvGraphicFramePr>
        <p:xfrm>
          <a:off x="784312" y="2126071"/>
          <a:ext cx="10188488" cy="3043011"/>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3631">
                <a:tc>
                  <a:txBody>
                    <a:bodyPr/>
                    <a:lstStyle/>
                    <a:p>
                      <a:pPr algn="l" fontAlgn="t"/>
                      <a:r>
                        <a:rPr lang="en-US" sz="1400" kern="1200" dirty="0">
                          <a:solidFill>
                            <a:srgbClr val="000000"/>
                          </a:solidFill>
                          <a:effectLst/>
                          <a:latin typeface="Arial"/>
                          <a:cs typeface="+mn-cs"/>
                        </a:rPr>
                        <a:t>CT1 aspects of PAP/CHAP protocols usage in 5GS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dirty="0">
                          <a:solidFill>
                            <a:srgbClr val="000000"/>
                          </a:solidFill>
                          <a:effectLst/>
                          <a:latin typeface="Arial" panose="020B0604020202020204" pitchFamily="34" charset="0"/>
                        </a:rPr>
                        <a:t>PAP_CHAP</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 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CP-201167</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2697">
                <a:tc>
                  <a:txBody>
                    <a:bodyPr/>
                    <a:lstStyle/>
                    <a:p>
                      <a:pPr algn="l" fontAlgn="t"/>
                      <a:r>
                        <a:rPr lang="en-US" sz="1400" kern="1200" dirty="0">
                          <a:solidFill>
                            <a:srgbClr val="000000"/>
                          </a:solidFill>
                          <a:effectLst/>
                          <a:latin typeface="Arial"/>
                          <a:cs typeface="+mn-cs"/>
                        </a:rPr>
                        <a:t>CT1 aspects of AKMA</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AKMA-CT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highlight>
                            <a:srgbClr val="FFFFFF"/>
                          </a:highlight>
                          <a:latin typeface="Arial" panose="020B0604020202020204" pitchFamily="34" charset="0"/>
                        </a:rPr>
                        <a:t>100%</a:t>
                      </a:r>
                      <a:br>
                        <a:rPr lang="de-DE" sz="1200" b="0" i="0" u="none" strike="noStrike" dirty="0">
                          <a:solidFill>
                            <a:srgbClr val="FF0000"/>
                          </a:solidFill>
                          <a:effectLst/>
                          <a:highlight>
                            <a:srgbClr val="FFFFFF"/>
                          </a:highlight>
                          <a:latin typeface="Arial" panose="020B0604020202020204" pitchFamily="34" charset="0"/>
                        </a:rPr>
                      </a:br>
                      <a:r>
                        <a:rPr lang="de-DE" sz="1200" b="0" i="0" u="none" strike="noStrike" dirty="0">
                          <a:solidFill>
                            <a:schemeClr val="tx1"/>
                          </a:solidFill>
                          <a:effectLst/>
                          <a:highlight>
                            <a:srgbClr val="FFFFFF"/>
                          </a:highlight>
                          <a:latin typeface="Arial" panose="020B0604020202020204" pitchFamily="34" charset="0"/>
                        </a:rPr>
                        <a:t>97%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CP-201168</a:t>
                      </a:r>
                    </a:p>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400" i="1" kern="1200" dirty="0">
                          <a:solidFill>
                            <a:srgbClr val="000000"/>
                          </a:solidFill>
                          <a:effectLst/>
                          <a:latin typeface="Arial"/>
                          <a:ea typeface="+mn-ea"/>
                          <a:cs typeface="+mn-cs"/>
                        </a:rPr>
                        <a:t> </a:t>
                      </a:r>
                      <a:r>
                        <a:rPr lang="en-US" sz="1400" i="0" kern="1200" dirty="0">
                          <a:solidFill>
                            <a:srgbClr val="000000"/>
                          </a:solidFill>
                          <a:effectLst/>
                          <a:latin typeface="Arial"/>
                          <a:ea typeface="+mn-ea"/>
                          <a:cs typeface="+mn-cs"/>
                        </a:rPr>
                        <a:t>CT1 aspects of SMS_SBI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SMS_SBI</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June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highlight>
                            <a:srgbClr val="FFFFFF"/>
                          </a:highlight>
                          <a:latin typeface="Arial" panose="020B0604020202020204" pitchFamily="34" charset="0"/>
                          <a:ea typeface="+mn-ea"/>
                          <a:cs typeface="+mn-cs"/>
                        </a:rPr>
                        <a:t>100%</a:t>
                      </a:r>
                    </a:p>
                    <a:p>
                      <a:pPr algn="ctr" fontAlgn="t"/>
                      <a:r>
                        <a:rPr lang="de-DE" sz="1200" b="0" i="0" u="none" strike="noStrike" kern="1200" dirty="0">
                          <a:solidFill>
                            <a:schemeClr val="tx1"/>
                          </a:solidFill>
                          <a:effectLst/>
                          <a:highlight>
                            <a:srgbClr val="FFFFFF"/>
                          </a:highlight>
                          <a:latin typeface="Arial" panose="020B0604020202020204" pitchFamily="34" charset="0"/>
                          <a:ea typeface="+mn-ea"/>
                          <a:cs typeface="+mn-cs"/>
                        </a:rPr>
                        <a:t>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CP-201177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en-US" sz="1400" i="0" kern="1200" dirty="0">
                          <a:solidFill>
                            <a:srgbClr val="000000"/>
                          </a:solidFill>
                          <a:effectLst/>
                          <a:latin typeface="Arial"/>
                          <a:cs typeface="+mn-cs"/>
                        </a:rPr>
                        <a:t>CT aspects for Enabling </a:t>
                      </a:r>
                      <a:r>
                        <a:rPr lang="en-US" sz="1400" i="0" kern="1200" dirty="0">
                          <a:solidFill>
                            <a:srgbClr val="000000"/>
                          </a:solidFill>
                          <a:effectLst/>
                          <a:latin typeface="Arial"/>
                          <a:ea typeface="+mn-ea"/>
                          <a:cs typeface="+mn-cs"/>
                        </a:rPr>
                        <a:t>Edge</a:t>
                      </a:r>
                      <a:r>
                        <a:rPr lang="en-US" sz="1400" i="0" kern="1200" dirty="0">
                          <a:solidFill>
                            <a:srgbClr val="000000"/>
                          </a:solidFill>
                          <a:effectLst/>
                          <a:latin typeface="Arial"/>
                          <a:cs typeface="+mn-cs"/>
                        </a:rPr>
                        <a:t> </a:t>
                      </a:r>
                      <a:r>
                        <a:rPr lang="en-US" sz="1400" i="0" kern="1200" dirty="0">
                          <a:solidFill>
                            <a:srgbClr val="000000"/>
                          </a:solidFill>
                          <a:effectLst/>
                          <a:latin typeface="Arial"/>
                          <a:ea typeface="+mn-ea"/>
                          <a:cs typeface="+mn-cs"/>
                        </a:rPr>
                        <a:t>Applications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t"/>
                      <a:r>
                        <a:rPr lang="de-DE" sz="1200" b="0" i="0" u="none" strike="noStrike" dirty="0">
                          <a:solidFill>
                            <a:srgbClr val="000000"/>
                          </a:solidFill>
                          <a:effectLst/>
                          <a:latin typeface="Arial" panose="020B0604020202020204" pitchFamily="34" charset="0"/>
                        </a:rPr>
                        <a:t>EDGEAPP</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err="1">
                          <a:solidFill>
                            <a:srgbClr val="000000"/>
                          </a:solidFill>
                          <a:effectLst/>
                          <a:latin typeface="Arial" panose="020B0604020202020204" pitchFamily="34" charset="0"/>
                        </a:rPr>
                        <a:t>Dec</a:t>
                      </a:r>
                      <a:r>
                        <a:rPr lang="de-DE" sz="1200" b="0" i="0" u="none" strike="noStrike" dirty="0">
                          <a:solidFill>
                            <a:srgbClr val="000000"/>
                          </a:solidFill>
                          <a:effectLst/>
                          <a:latin typeface="Arial" panose="020B0604020202020204" pitchFamily="34" charset="0"/>
                        </a:rPr>
                        <a: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Sept 2021</a:t>
                      </a:r>
                    </a:p>
                    <a:p>
                      <a:pPr algn="r" fontAlgn="t"/>
                      <a:endParaRPr lang="de-DE" sz="1200" b="0" i="0"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highlight>
                            <a:srgbClr val="FFFFFF"/>
                          </a:highlight>
                          <a:latin typeface="Arial" panose="020B0604020202020204" pitchFamily="34" charset="0"/>
                          <a:ea typeface="+mn-ea"/>
                          <a:cs typeface="+mn-cs"/>
                        </a:rPr>
                        <a:t>85%</a:t>
                      </a:r>
                      <a:br>
                        <a:rPr lang="de-DE" sz="1200" b="0" i="0" u="none" strike="noStrike" kern="1200" dirty="0">
                          <a:solidFill>
                            <a:srgbClr val="FF0000"/>
                          </a:solidFill>
                          <a:effectLst/>
                          <a:highlight>
                            <a:srgbClr val="FFFFFF"/>
                          </a:highlight>
                          <a:latin typeface="Arial" panose="020B0604020202020204" pitchFamily="34" charset="0"/>
                          <a:ea typeface="+mn-ea"/>
                          <a:cs typeface="+mn-cs"/>
                        </a:rPr>
                      </a:br>
                      <a:r>
                        <a:rPr lang="de-DE" sz="1200" b="0" i="0" u="none" strike="noStrike" kern="1200" dirty="0">
                          <a:solidFill>
                            <a:schemeClr val="tx1"/>
                          </a:solidFill>
                          <a:effectLst/>
                          <a:highlight>
                            <a:srgbClr val="FFFFFF"/>
                          </a:highlight>
                          <a:latin typeface="Arial" panose="020B0604020202020204" pitchFamily="34" charset="0"/>
                          <a:ea typeface="+mn-ea"/>
                          <a:cs typeface="+mn-cs"/>
                        </a:rPr>
                        <a:t>68%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CP-203106</a:t>
                      </a:r>
                      <a:endParaRPr lang="de-DE" sz="1200" b="0" i="1" u="none" strike="noStrike" kern="1200" dirty="0">
                        <a:solidFill>
                          <a:srgbClr val="000000"/>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8446">
                <a:tc>
                  <a:txBody>
                    <a:bodyPr/>
                    <a:lstStyle/>
                    <a:p>
                      <a:pPr algn="l" fontAlgn="b"/>
                      <a:r>
                        <a:rPr lang="en-US" sz="1400" kern="1200" dirty="0">
                          <a:solidFill>
                            <a:srgbClr val="000000"/>
                          </a:solidFill>
                          <a:effectLst/>
                          <a:latin typeface="Arial"/>
                          <a:ea typeface="+mn-ea"/>
                          <a:cs typeface="+mn-cs"/>
                        </a:rPr>
                        <a:t>SID - Study on the CT aspects of Support for Minimization of service Interruption</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dirty="0">
                          <a:solidFill>
                            <a:srgbClr val="000000"/>
                          </a:solidFill>
                          <a:effectLst/>
                          <a:latin typeface="Arial" panose="020B0604020202020204" pitchFamily="34" charset="0"/>
                        </a:rPr>
                        <a:t>FS_MINT-CT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err="1">
                          <a:solidFill>
                            <a:srgbClr val="000000"/>
                          </a:solidFill>
                          <a:effectLst/>
                          <a:latin typeface="Arial" panose="020B0604020202020204" pitchFamily="34" charset="0"/>
                        </a:rPr>
                        <a:t>Dec</a:t>
                      </a:r>
                      <a:r>
                        <a:rPr lang="de-DE" sz="1200" b="0" i="0" u="none" strike="noStrike" dirty="0">
                          <a:solidFill>
                            <a:srgbClr val="000000"/>
                          </a:solidFill>
                          <a:effectLst/>
                          <a:latin typeface="Arial" panose="020B0604020202020204" pitchFamily="34" charset="0"/>
                        </a:rPr>
                        <a: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June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kern="1200" dirty="0">
                          <a:solidFill>
                            <a:schemeClr val="tx1"/>
                          </a:solidFill>
                          <a:effectLst/>
                          <a:latin typeface="Arial" panose="020B0604020202020204" pitchFamily="34" charset="0"/>
                          <a:ea typeface="+mn-ea"/>
                          <a:cs typeface="+mn-cs"/>
                        </a:rPr>
                        <a:t>100%</a:t>
                      </a:r>
                      <a:br>
                        <a:rPr lang="de-DE" sz="1200" b="0" i="0" u="none" strike="noStrike" kern="1200" dirty="0">
                          <a:solidFill>
                            <a:srgbClr val="FF0000"/>
                          </a:solidFill>
                          <a:effectLst/>
                          <a:latin typeface="Arial" panose="020B0604020202020204" pitchFamily="34" charset="0"/>
                          <a:ea typeface="+mn-ea"/>
                          <a:cs typeface="+mn-cs"/>
                        </a:rPr>
                      </a:br>
                      <a:endParaRPr lang="de-DE" sz="1200" b="0" i="0" u="none" strike="noStrike" kern="1200" dirty="0">
                        <a:solidFill>
                          <a:schemeClr val="tx1"/>
                        </a:solidFill>
                        <a:effectLst/>
                        <a:latin typeface="Arial" panose="020B0604020202020204" pitchFamily="34" charset="0"/>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CP-210144</a:t>
                      </a:r>
                      <a:endParaRPr lang="de-DE" sz="1200" b="0" i="1"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558736290"/>
                  </a:ext>
                </a:extLst>
              </a:tr>
              <a:tr h="352697">
                <a:tc>
                  <a:txBody>
                    <a:bodyPr/>
                    <a:lstStyle/>
                    <a:p>
                      <a:pPr algn="l" fontAlgn="b"/>
                      <a:r>
                        <a:rPr lang="en-US" sz="1400" b="0" i="0" u="none" strike="noStrike" kern="1200" dirty="0">
                          <a:solidFill>
                            <a:srgbClr val="000000"/>
                          </a:solidFill>
                          <a:effectLst/>
                          <a:latin typeface="Arial" panose="020B0604020202020204" pitchFamily="34" charset="0"/>
                          <a:ea typeface="+mn-ea"/>
                          <a:cs typeface="+mn-cs"/>
                        </a:rPr>
                        <a:t>Reliable Data Service Serialization Indication</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200" b="0" i="0" u="none" strike="noStrike" dirty="0">
                          <a:solidFill>
                            <a:srgbClr val="000000"/>
                          </a:solidFill>
                          <a:effectLst/>
                          <a:latin typeface="Calibri" panose="020F0502020204030204" pitchFamily="34" charset="0"/>
                        </a:rPr>
                        <a:t>RDSSI_CT</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err="1">
                          <a:solidFill>
                            <a:srgbClr val="000000"/>
                          </a:solidFill>
                          <a:effectLst/>
                          <a:latin typeface="Arial" panose="020B0604020202020204" pitchFamily="34" charset="0"/>
                        </a:rPr>
                        <a:t>Dec</a:t>
                      </a:r>
                      <a:r>
                        <a:rPr lang="de-DE" sz="1200" b="0" i="0" u="none" strike="noStrike" dirty="0">
                          <a:solidFill>
                            <a:srgbClr val="000000"/>
                          </a:solidFill>
                          <a:effectLst/>
                          <a:latin typeface="Arial" panose="020B0604020202020204" pitchFamily="34" charset="0"/>
                        </a:rPr>
                        <a:t> 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t"/>
                      <a:r>
                        <a:rPr lang="de-DE" sz="1200" b="0" i="0" u="none" strike="noStrike" dirty="0">
                          <a:solidFill>
                            <a:srgbClr val="000000"/>
                          </a:solidFill>
                          <a:effectLst/>
                          <a:latin typeface="Arial" panose="020B0604020202020204" pitchFamily="34" charset="0"/>
                        </a:rPr>
                        <a:t>Sept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b"/>
                      <a:r>
                        <a:rPr lang="de-DE" sz="1200" b="0" i="0" u="none" strike="noStrike" kern="1200" dirty="0">
                          <a:solidFill>
                            <a:srgbClr val="000000"/>
                          </a:solidFill>
                          <a:effectLst/>
                          <a:latin typeface="Arial" panose="020B0604020202020204" pitchFamily="34" charset="0"/>
                          <a:ea typeface="+mn-ea"/>
                          <a:cs typeface="+mn-cs"/>
                        </a:rPr>
                        <a:t>CP-203234</a:t>
                      </a:r>
                    </a:p>
                    <a:p>
                      <a:pPr algn="r" fontAlgn="b"/>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2896218358"/>
                  </a:ext>
                </a:extLst>
              </a:tr>
              <a:tr h="352697">
                <a:tc>
                  <a:txBody>
                    <a:bodyPr/>
                    <a:lstStyle/>
                    <a:p>
                      <a:pPr algn="l" fontAlgn="b"/>
                      <a:r>
                        <a:rPr lang="en-US" sz="1400" b="0" i="0" u="none" strike="noStrike" kern="1200" dirty="0">
                          <a:solidFill>
                            <a:srgbClr val="000000"/>
                          </a:solidFill>
                          <a:effectLst/>
                          <a:latin typeface="Arial" panose="020B0604020202020204" pitchFamily="34" charset="0"/>
                          <a:ea typeface="+mn-ea"/>
                          <a:cs typeface="+mn-cs"/>
                        </a:rPr>
                        <a:t>New WID on CT aspects of Access Traffic Steering, Switch and Splitting support in the 5G system architecture; Phase 2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b"/>
                      <a:r>
                        <a:rPr lang="de-DE" sz="1100" b="0" i="0" u="none" strike="noStrike" dirty="0">
                          <a:solidFill>
                            <a:srgbClr val="000000"/>
                          </a:solidFill>
                          <a:effectLst/>
                          <a:latin typeface="Calibri" panose="020F0502020204030204" pitchFamily="34" charset="0"/>
                        </a:rPr>
                        <a:t>ATSSS_Ph2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March 2022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96%</a:t>
                      </a:r>
                      <a:br>
                        <a:rPr lang="de-DE" sz="1200" b="0" i="0" u="none" strike="noStrike" dirty="0">
                          <a:solidFill>
                            <a:srgbClr val="FF0000"/>
                          </a:solidFill>
                          <a:effectLst/>
                          <a:latin typeface="Arial" panose="020B0604020202020204" pitchFamily="34" charset="0"/>
                        </a:rPr>
                      </a:br>
                      <a:r>
                        <a:rPr lang="de-DE" sz="1200" b="0" i="0" u="none" strike="noStrike" dirty="0">
                          <a:solidFill>
                            <a:schemeClr val="tx1"/>
                          </a:solidFill>
                          <a:effectLst/>
                          <a:latin typeface="Arial" panose="020B0604020202020204" pitchFamily="34" charset="0"/>
                        </a:rPr>
                        <a:t>95%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CP-210136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33965256"/>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65196" y="514649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a:t>
            </a:r>
            <a:r>
              <a:rPr lang="fi-FI" altLang="de-DE" sz="1000" dirty="0" err="1">
                <a:latin typeface="Arial" panose="020B0604020202020204" pitchFamily="34" charset="0"/>
              </a:rPr>
              <a:t>progress</a:t>
            </a:r>
            <a:r>
              <a:rPr lang="fi-FI" altLang="de-DE" sz="1000" dirty="0">
                <a:latin typeface="Arial" panose="020B0604020202020204" pitchFamily="34" charset="0"/>
              </a:rPr>
              <a:t> </a:t>
            </a:r>
            <a:r>
              <a:rPr lang="fi-FI" altLang="de-DE" sz="1000" dirty="0" err="1">
                <a:latin typeface="Arial" panose="020B0604020202020204" pitchFamily="34" charset="0"/>
              </a:rPr>
              <a:t>since</a:t>
            </a:r>
            <a:r>
              <a:rPr lang="fi-FI" altLang="de-DE" sz="1000" dirty="0">
                <a:latin typeface="Arial" panose="020B0604020202020204" pitchFamily="34" charset="0"/>
              </a:rPr>
              <a:t> </a:t>
            </a:r>
            <a:r>
              <a:rPr lang="fi-FI" altLang="de-DE" sz="1000" dirty="0" err="1">
                <a:latin typeface="Arial" panose="020B0604020202020204" pitchFamily="34" charset="0"/>
              </a:rPr>
              <a:t>the</a:t>
            </a:r>
            <a:r>
              <a:rPr lang="fi-FI" altLang="de-DE" sz="1000" dirty="0">
                <a:latin typeface="Arial" panose="020B0604020202020204" pitchFamily="34" charset="0"/>
              </a:rPr>
              <a:t> </a:t>
            </a:r>
            <a:r>
              <a:rPr lang="fi-FI" altLang="de-DE" sz="1000" dirty="0" err="1">
                <a:latin typeface="Arial" panose="020B0604020202020204" pitchFamily="34" charset="0"/>
              </a:rPr>
              <a:t>last</a:t>
            </a:r>
            <a:r>
              <a:rPr lang="fi-FI" altLang="de-DE" sz="1000" dirty="0">
                <a:latin typeface="Arial" panose="020B0604020202020204" pitchFamily="34" charset="0"/>
              </a:rPr>
              <a:t> </a:t>
            </a:r>
            <a:r>
              <a:rPr lang="fi-FI" altLang="de-DE" sz="1000" dirty="0" err="1">
                <a:latin typeface="Arial" panose="020B0604020202020204" pitchFamily="34" charset="0"/>
              </a:rPr>
              <a:t>plenary</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44009118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3116</Words>
  <Application>Microsoft Office PowerPoint</Application>
  <PresentationFormat>Widescreen</PresentationFormat>
  <Paragraphs>808</Paragraphs>
  <Slides>32</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32</vt:i4>
      </vt:variant>
    </vt:vector>
  </HeadingPairs>
  <TitlesOfParts>
    <vt:vector size="40" baseType="lpstr">
      <vt:lpstr>Arial</vt:lpstr>
      <vt:lpstr>Arial </vt:lpstr>
      <vt:lpstr>Calibri</vt:lpstr>
      <vt:lpstr>Calibri Light</vt:lpstr>
      <vt:lpstr>Symbol</vt:lpstr>
      <vt:lpstr>Times New Roman</vt:lpstr>
      <vt:lpstr>Office Theme</vt:lpstr>
      <vt:lpstr>Custom Design</vt:lpstr>
      <vt:lpstr>CT WG1 Status Report  to TSG CT#95e</vt:lpstr>
      <vt:lpstr>TSG CT WG1 Officials</vt:lpstr>
      <vt:lpstr>Meeting Calendar</vt:lpstr>
      <vt:lpstr>TSG CT WG1 Statistics</vt:lpstr>
      <vt:lpstr>New agreed  Study/Work Items led by CT1</vt:lpstr>
      <vt:lpstr>Revised  Study/Work Items led by CT1</vt:lpstr>
      <vt:lpstr>Work Plan Rel-17</vt:lpstr>
      <vt:lpstr>Work Plan Rel-17</vt:lpstr>
      <vt:lpstr>Work Plan Rel-17</vt:lpstr>
      <vt:lpstr>Work Plan Rel-17</vt:lpstr>
      <vt:lpstr>Work Plan Rel-17</vt:lpstr>
      <vt:lpstr>Work Plan Rel-17</vt:lpstr>
      <vt:lpstr>Work Plan Rel-17</vt:lpstr>
      <vt:lpstr>TS/TR sent to CT plenary</vt:lpstr>
      <vt:lpstr>Work Item Exception Sheets I)</vt:lpstr>
      <vt:lpstr>Work Item Exception Sheets II)</vt:lpstr>
      <vt:lpstr>Status of older releases</vt:lpstr>
      <vt:lpstr>Release 16 Status</vt:lpstr>
      <vt:lpstr>Backward Incompatible Changes</vt:lpstr>
      <vt:lpstr>Release 17 Status - Statistics</vt:lpstr>
      <vt:lpstr>For Information to CT</vt:lpstr>
      <vt:lpstr>For Information to CT</vt:lpstr>
      <vt:lpstr>Release 17 Status </vt:lpstr>
      <vt:lpstr>For Action to CT</vt:lpstr>
      <vt:lpstr>Experience with e-meeting </vt:lpstr>
      <vt:lpstr>Some stats, agreed CRs/pCRs</vt:lpstr>
      <vt:lpstr>Acknowledgement</vt:lpstr>
      <vt:lpstr>Annex</vt:lpstr>
      <vt:lpstr>CRs for conditional approval (I) </vt:lpstr>
      <vt:lpstr>CRs for conditional approval (II) </vt:lpstr>
      <vt:lpstr>CRs for conditional approval (III)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 User</cp:lastModifiedBy>
  <cp:revision>1140</cp:revision>
  <dcterms:created xsi:type="dcterms:W3CDTF">2010-02-05T13:52:04Z</dcterms:created>
  <dcterms:modified xsi:type="dcterms:W3CDTF">2022-03-07T14:40:49Z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