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9" d="100"/>
          <a:sy n="69" d="100"/>
        </p:scale>
        <p:origin x="78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CT#95-e</a:t>
            </a:r>
          </a:p>
          <a:p>
            <a:pPr eaLnBrk="1" hangingPunct="1">
              <a:defRPr/>
            </a:pPr>
            <a:r>
              <a:rPr lang="sv-SE" altLang="en-US" sz="1200" b="1" dirty="0">
                <a:latin typeface="Arial "/>
              </a:rPr>
              <a:t>Online – 14</a:t>
            </a:r>
            <a:r>
              <a:rPr lang="sv-SE" altLang="en-US" sz="1200" b="1" baseline="30000" dirty="0">
                <a:latin typeface="Arial "/>
              </a:rPr>
              <a:t>th</a:t>
            </a:r>
            <a:r>
              <a:rPr lang="sv-SE" altLang="en-US" sz="1200" b="1" dirty="0">
                <a:latin typeface="Arial "/>
              </a:rPr>
              <a:t> – 16</a:t>
            </a:r>
            <a:r>
              <a:rPr lang="sv-SE" altLang="en-US" sz="1200" b="1" baseline="30000" dirty="0">
                <a:latin typeface="Arial "/>
              </a:rPr>
              <a:t>th</a:t>
            </a:r>
            <a:r>
              <a:rPr lang="sv-SE" altLang="en-US" sz="1200" b="1" dirty="0">
                <a:latin typeface="Arial "/>
              </a:rPr>
              <a:t> March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CP-220351	</a:t>
            </a:r>
          </a:p>
        </p:txBody>
      </p:sp>
      <p:sp>
        <p:nvSpPr>
          <p:cNvPr id="2" name="MSIPCMContentMarking" descr="{&quot;HashCode&quot;:-309203560,&quot;Placement&quot;:&quot;Footer&quot;,&quot;Top&quot;:523.8,&quot;Left&quot;:435.058655,&quot;SlideWidth&quot;:960,&quot;SlideHeight&quot;:540}">
            <a:extLst>
              <a:ext uri="{FF2B5EF4-FFF2-40B4-BE49-F238E27FC236}">
                <a16:creationId xmlns:a16="http://schemas.microsoft.com/office/drawing/2014/main" id="{69994014-95E2-4BE2-B305-AA1C8D85097B}"/>
              </a:ext>
            </a:extLst>
          </p:cNvPr>
          <p:cNvSpPr txBox="1"/>
          <p:nvPr userDrawn="1"/>
        </p:nvSpPr>
        <p:spPr>
          <a:xfrm>
            <a:off x="5525245" y="6652260"/>
            <a:ext cx="1141510" cy="205740"/>
          </a:xfrm>
          <a:prstGeom prst="rect">
            <a:avLst/>
          </a:prstGeom>
          <a:noFill/>
        </p:spPr>
        <p:txBody>
          <a:bodyPr vert="horz" wrap="square" lIns="0" tIns="0" rIns="0" bIns="0" rtlCol="0" anchor="ctr" anchorCtr="1">
            <a:spAutoFit/>
          </a:bodyPr>
          <a:lstStyle/>
          <a:p>
            <a:pPr algn="ctr">
              <a:spcBef>
                <a:spcPct val="0"/>
              </a:spcBef>
              <a:spcAft>
                <a:spcPct val="0"/>
              </a:spcAft>
            </a:pPr>
            <a:r>
              <a:rPr lang="fr-FR" sz="800">
                <a:solidFill>
                  <a:srgbClr val="ED7D31"/>
                </a:solidFill>
                <a:latin typeface="Helvetica 75 Bold" panose="020B0804020202020204" pitchFamily="34" charset="0"/>
              </a:rPr>
              <a:t>Orange Restricted</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5e/Agenda" TargetMode="External"/><Relationship Id="rId7" Type="http://schemas.openxmlformats.org/officeDocument/2006/relationships/hyperlink" Target="https://www.3gpp.org/ftp/tsg_ct/TSG_CT/TSGC_95e/Templates" TargetMode="External"/><Relationship Id="rId2" Type="http://schemas.openxmlformats.org/officeDocument/2006/relationships/hyperlink" Target="https://www.3gpp.org/ftp/tsg_ct/TSG_CT/TSGC_95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5e/Report" TargetMode="External"/><Relationship Id="rId5" Type="http://schemas.openxmlformats.org/officeDocument/2006/relationships/hyperlink" Target="https://www.3gpp.org/ftp/tsg_ct/TSG_CT/TSGC_95e/Inbox" TargetMode="External"/><Relationship Id="rId4" Type="http://schemas.openxmlformats.org/officeDocument/2006/relationships/hyperlink" Target="https://www.3gpp.org/ftp/tsg_ct/TSG_CT/TSGC_95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5e/Inbox/Drafts/CP-220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CT#95-e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Mon	28.02.2022 13:00 UTC</a:t>
            </a:r>
          </a:p>
          <a:p>
            <a:r>
              <a:rPr lang="fr-FR" sz="2400" dirty="0"/>
              <a:t> (2) </a:t>
            </a:r>
            <a:r>
              <a:rPr lang="fr-FR" sz="2400" dirty="0" err="1"/>
              <a:t>Comments</a:t>
            </a:r>
            <a:r>
              <a:rPr lang="fr-FR" sz="2400" dirty="0"/>
              <a:t> to agenda:	</a:t>
            </a:r>
            <a:r>
              <a:rPr lang="fr-FR" sz="2400" dirty="0" err="1"/>
              <a:t>Wed</a:t>
            </a:r>
            <a:r>
              <a:rPr lang="fr-FR" sz="2400" dirty="0"/>
              <a:t> 	02.03.2022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04.03.2022 22:30 UTC</a:t>
            </a:r>
          </a:p>
          <a:p>
            <a:r>
              <a:rPr lang="en-US" sz="2400" dirty="0"/>
              <a:t> (4) Initial comment phase:	</a:t>
            </a:r>
            <a:r>
              <a:rPr lang="fr-FR" sz="2400" dirty="0"/>
              <a:t>Mon 	14.03.2022 22:30 UTC</a:t>
            </a:r>
            <a:endParaRPr lang="en-US" sz="2400" dirty="0"/>
          </a:p>
          <a:p>
            <a:r>
              <a:rPr lang="en-US" sz="2400" dirty="0"/>
              <a:t> (5) Revisions submission: 	Tue	</a:t>
            </a:r>
            <a:r>
              <a:rPr lang="fr-FR" sz="2400" dirty="0"/>
              <a:t>15.03.2022 22:30 UTC</a:t>
            </a:r>
            <a:endParaRPr lang="en-US" sz="2400" dirty="0"/>
          </a:p>
          <a:p>
            <a:r>
              <a:rPr lang="en-US" sz="2400" dirty="0"/>
              <a:t> (6) Final comment phase :	Wed </a:t>
            </a:r>
            <a:r>
              <a:rPr lang="en-US" sz="2400"/>
              <a:t>	16.03.2022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(4) will be approved without further discussion.</a:t>
            </a:r>
          </a:p>
          <a:p>
            <a:r>
              <a:rPr lang="en-US" sz="2000" dirty="0"/>
              <a:t>Any comment raised before the initial comment phase deadline (4) will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a:t>
            </a:r>
          </a:p>
          <a:p>
            <a:r>
              <a:rPr lang="en-US" sz="2000" dirty="0"/>
              <a:t>Revised documents will have to be submitted on time (5)</a:t>
            </a:r>
          </a:p>
          <a:p>
            <a:r>
              <a:rPr lang="en-US" sz="2000" dirty="0"/>
              <a:t>After the final comment phase (6), decisions on the remaining documents will be taken by the CT chair, helped by the CT leadership, based on the output of the discussions on the CT email list </a:t>
            </a:r>
          </a:p>
          <a:p>
            <a:r>
              <a:rPr lang="en-GB" sz="2000" dirty="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[CT#95-e] [AI#2] [Agenda/DAD] [CP-220xxx] comment:</a:t>
            </a:r>
          </a:p>
          <a:p>
            <a:pPr lvl="1"/>
            <a:r>
              <a:rPr lang="fr-FR" sz="1400" dirty="0"/>
              <a:t>[CT#95-e] [AI#3] [CT report] [CP-220xxx] comment:</a:t>
            </a:r>
          </a:p>
          <a:p>
            <a:pPr lvl="1"/>
            <a:r>
              <a:rPr lang="fr-FR" sz="1400" dirty="0"/>
              <a:t>[CT#95-e] [AI#4.1] [LS In] [CP-220xxx] comment:</a:t>
            </a:r>
          </a:p>
          <a:p>
            <a:pPr lvl="1"/>
            <a:r>
              <a:rPr lang="fr-FR" sz="1400" dirty="0"/>
              <a:t>[CT#95-e] [AI#4.2] [LS Out] [CP-220xxx] comment:</a:t>
            </a:r>
          </a:p>
          <a:p>
            <a:pPr lvl="1"/>
            <a:r>
              <a:rPr lang="fr-FR" sz="1400" dirty="0"/>
              <a:t>[CT#95-e] [AI#5.x] [WG report] [CP-220xxx] comment:</a:t>
            </a:r>
          </a:p>
          <a:p>
            <a:pPr lvl="1"/>
            <a:r>
              <a:rPr lang="fr-FR" sz="1400" dirty="0"/>
              <a:t>[CT#95-e] [</a:t>
            </a:r>
            <a:r>
              <a:rPr lang="fr-FR" sz="1400" dirty="0" err="1"/>
              <a:t>AI#xx</a:t>
            </a:r>
            <a:r>
              <a:rPr lang="fr-FR" sz="1400" dirty="0"/>
              <a:t>] [CR pack] [CP-2203xxx] comment:</a:t>
            </a:r>
          </a:p>
          <a:p>
            <a:pPr lvl="1"/>
            <a:r>
              <a:rPr lang="fr-FR" sz="1400" dirty="0"/>
              <a:t>[CT#95-e] [</a:t>
            </a:r>
            <a:r>
              <a:rPr lang="fr-FR" sz="1400" dirty="0" err="1"/>
              <a:t>AI#xx</a:t>
            </a:r>
            <a:r>
              <a:rPr lang="fr-FR" sz="1400" dirty="0"/>
              <a:t>] [</a:t>
            </a:r>
            <a:r>
              <a:rPr lang="fr-FR" sz="1400" dirty="0" err="1"/>
              <a:t>Company</a:t>
            </a:r>
            <a:r>
              <a:rPr lang="fr-FR" sz="1400" dirty="0"/>
              <a:t> CR] [CP-220xxx] comment:</a:t>
            </a:r>
          </a:p>
          <a:p>
            <a:pPr lvl="1"/>
            <a:r>
              <a:rPr lang="fr-FR" sz="1400" dirty="0"/>
              <a:t>[CT#95-e] [AI#17.1] [Rel-17 Exception] [CP-220xxx] comment:</a:t>
            </a:r>
          </a:p>
          <a:p>
            <a:pPr lvl="1"/>
            <a:r>
              <a:rPr lang="fr-FR" sz="1400" dirty="0"/>
              <a:t>[CT#95-e] [AI#17.2] [New WID] [CP-220xxx] comment:</a:t>
            </a:r>
          </a:p>
          <a:p>
            <a:pPr lvl="1"/>
            <a:r>
              <a:rPr lang="fr-FR" sz="1400" dirty="0"/>
              <a:t>[CT#95-e] [AI#17.3] [</a:t>
            </a:r>
            <a:r>
              <a:rPr lang="fr-FR" sz="1400" dirty="0" err="1"/>
              <a:t>Revised</a:t>
            </a:r>
            <a:r>
              <a:rPr lang="fr-FR" sz="1400" dirty="0"/>
              <a:t> WID] [CP-220xxx] comment:</a:t>
            </a:r>
          </a:p>
          <a:p>
            <a:pPr lvl="1"/>
            <a:r>
              <a:rPr lang="fr-FR" sz="1400" dirty="0"/>
              <a:t>[CT#95-e] [AI#18.2] [</a:t>
            </a:r>
            <a:r>
              <a:rPr lang="fr-FR" sz="1400" dirty="0" err="1"/>
              <a:t>Specs</a:t>
            </a:r>
            <a:r>
              <a:rPr lang="fr-FR" sz="1400" dirty="0"/>
              <a:t> for info] [CP-220xxx] comment:</a:t>
            </a:r>
          </a:p>
          <a:p>
            <a:pPr lvl="1"/>
            <a:r>
              <a:rPr lang="fr-FR" sz="1400" dirty="0"/>
              <a:t>[CT#95-e] [AI#18.3] [</a:t>
            </a:r>
            <a:r>
              <a:rPr lang="fr-FR" sz="1400" dirty="0" err="1"/>
              <a:t>Specs</a:t>
            </a:r>
            <a:r>
              <a:rPr lang="fr-FR" sz="1400" dirty="0"/>
              <a:t> for </a:t>
            </a:r>
            <a:r>
              <a:rPr lang="fr-FR" sz="1400" dirty="0" err="1"/>
              <a:t>approval</a:t>
            </a:r>
            <a:r>
              <a:rPr lang="fr-FR" sz="1400" dirty="0"/>
              <a:t>] [CP-220xxx] comment:</a:t>
            </a:r>
          </a:p>
          <a:p>
            <a:pPr lvl="1"/>
            <a:r>
              <a:rPr lang="fr-FR" sz="1400" dirty="0"/>
              <a:t>[ [CT#95-e] [AI#19.3] [</a:t>
            </a:r>
            <a:r>
              <a:rPr lang="fr-FR" sz="1400" dirty="0" err="1"/>
              <a:t>ToR</a:t>
            </a:r>
            <a:r>
              <a:rPr lang="fr-FR" sz="1400" dirty="0"/>
              <a:t>] [CP-220xxx] comment:</a:t>
            </a:r>
          </a:p>
          <a:p>
            <a:pPr lvl="1"/>
            <a:r>
              <a:rPr lang="fr-FR" sz="1400" dirty="0"/>
              <a:t>[CT#95-e] [AI#20] [</a:t>
            </a:r>
            <a:r>
              <a:rPr lang="fr-FR" sz="1400" dirty="0" err="1"/>
              <a:t>Workplan</a:t>
            </a:r>
            <a:r>
              <a:rPr lang="fr-FR" sz="1400" dirty="0"/>
              <a:t>] [CP-220xxx] comment:</a:t>
            </a:r>
          </a:p>
          <a:p>
            <a:pPr lvl="1"/>
            <a:r>
              <a:rPr lang="fr-FR" sz="1400" dirty="0" err="1"/>
              <a:t>Others</a:t>
            </a:r>
            <a:r>
              <a:rPr lang="fr-FR" sz="1400" dirty="0"/>
              <a:t>:</a:t>
            </a:r>
          </a:p>
          <a:p>
            <a:pPr lvl="2"/>
            <a:r>
              <a:rPr lang="fr-FR" sz="1400" dirty="0"/>
              <a:t>[CT#94-e] [</a:t>
            </a:r>
            <a:r>
              <a:rPr lang="fr-FR" sz="1400" dirty="0" err="1"/>
              <a:t>AI#xx</a:t>
            </a:r>
            <a:r>
              <a:rPr lang="fr-FR" sz="1400" dirty="0"/>
              <a:t>] [</a:t>
            </a:r>
            <a:r>
              <a:rPr lang="fr-FR" sz="1400" i="1" dirty="0"/>
              <a:t>Agenda Item </a:t>
            </a:r>
            <a:r>
              <a:rPr lang="fr-FR" sz="1400" i="1" dirty="0" err="1"/>
              <a:t>Title</a:t>
            </a:r>
            <a:r>
              <a:rPr lang="fr-FR" sz="1400" dirty="0"/>
              <a:t>] [CP-220xxx] comment:</a:t>
            </a:r>
          </a:p>
          <a:p>
            <a:pPr lvl="2"/>
            <a:r>
              <a:rPr lang="fr-FR" sz="1400" dirty="0"/>
              <a:t>[CT#94-e]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sessions</a:t>
            </a:r>
          </a:p>
        </p:txBody>
      </p:sp>
      <p:sp>
        <p:nvSpPr>
          <p:cNvPr id="3" name="Espace réservé du contenu 2"/>
          <p:cNvSpPr>
            <a:spLocks noGrp="1"/>
          </p:cNvSpPr>
          <p:nvPr>
            <p:ph idx="1"/>
          </p:nvPr>
        </p:nvSpPr>
        <p:spPr/>
        <p:txBody>
          <a:bodyPr/>
          <a:lstStyle/>
          <a:p>
            <a:r>
              <a:rPr lang="fr-FR" dirty="0"/>
              <a:t>Dates:</a:t>
            </a:r>
          </a:p>
          <a:p>
            <a:pPr marL="914400" lvl="1" indent="-457200">
              <a:buFont typeface="+mj-lt"/>
              <a:buAutoNum type="arabicPeriod"/>
            </a:pPr>
            <a:r>
              <a:rPr lang="en-US" dirty="0"/>
              <a:t>Mon, Mar. 14:	</a:t>
            </a:r>
            <a:r>
              <a:rPr lang="fr-FR" dirty="0"/>
              <a:t>13h-15h UTC</a:t>
            </a:r>
          </a:p>
          <a:p>
            <a:pPr marL="914400" lvl="1" indent="-457200">
              <a:buFont typeface="+mj-lt"/>
              <a:buAutoNum type="arabicPeriod"/>
            </a:pPr>
            <a:r>
              <a:rPr lang="en-US" dirty="0"/>
              <a:t>Tue, Mar. 15:	</a:t>
            </a:r>
            <a:r>
              <a:rPr lang="fr-FR" dirty="0"/>
              <a:t>13h-15h UTC</a:t>
            </a:r>
          </a:p>
          <a:p>
            <a:pPr marL="914400" lvl="1" indent="-457200">
              <a:buFont typeface="+mj-lt"/>
              <a:buAutoNum type="arabicPeriod"/>
            </a:pPr>
            <a:r>
              <a:rPr lang="en-US" dirty="0"/>
              <a:t>Wed, Mar. 16:	</a:t>
            </a:r>
            <a:r>
              <a:rPr lang="fr-FR" dirty="0"/>
              <a:t>13h-15h UTC</a:t>
            </a:r>
          </a:p>
        </p:txBody>
      </p:sp>
      <p:graphicFrame>
        <p:nvGraphicFramePr>
          <p:cNvPr id="4" name="Tableau 3"/>
          <p:cNvGraphicFramePr>
            <a:graphicFrameLocks noGrp="1"/>
          </p:cNvGraphicFramePr>
          <p:nvPr>
            <p:extLst>
              <p:ext uri="{D42A27DB-BD31-4B8C-83A1-F6EECF244321}">
                <p14:modId xmlns:p14="http://schemas.microsoft.com/office/powerpoint/2010/main" val="2783936696"/>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06:00 - 08:00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09:00 - 11:00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13:00 - 15:00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14:00 - 16:00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18:30 - 20:30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21:00 - 23:00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00:00 - 02:00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a:t>Click </a:t>
            </a:r>
            <a:r>
              <a:rPr lang="en-US" sz="2400" dirty="0"/>
              <a:t>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and only operate audio.</a:t>
            </a:r>
          </a:p>
          <a:p>
            <a:r>
              <a:rPr lang="en-US" sz="2400" dirty="0"/>
              <a:t>Microsoft Teams “Raise your hand” feature will be used to control the floor.</a:t>
            </a:r>
            <a:r>
              <a:rPr lang="en-GB" sz="2400" dirty="0"/>
              <a:t> </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Sunday, March 13, 2022, 23h00 UTC</a:t>
            </a:r>
          </a:p>
          <a:p>
            <a:pPr lvl="1"/>
            <a:r>
              <a:rPr lang="en-US" sz="2000" dirty="0"/>
              <a:t>until Wednesday, March 16, 2022, 22h30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only be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endParaRPr lang="fr-FR" dirty="0"/>
          </a:p>
          <a:p>
            <a:pPr lvl="1"/>
            <a:r>
              <a:rPr lang="en-US" dirty="0"/>
              <a:t>Registration only open to 3GPP delegates</a:t>
            </a:r>
          </a:p>
          <a:p>
            <a:pPr lvl="1"/>
            <a:r>
              <a:rPr lang="en-US" dirty="0"/>
              <a:t>During technical discussion, comment received from unregistered delegates will not be taken into account</a:t>
            </a:r>
          </a:p>
          <a:p>
            <a:pPr lvl="1"/>
            <a:r>
              <a:rPr lang="en-US" dirty="0"/>
              <a:t>Every delegate has to check in online based on the link provided via email when you registered </a:t>
            </a:r>
          </a:p>
          <a:p>
            <a:r>
              <a:rPr lang="en-US" dirty="0"/>
              <a:t>Voting Rights:</a:t>
            </a:r>
          </a:p>
          <a:p>
            <a:pPr lvl="1"/>
            <a:r>
              <a:rPr lang="en-US" i="1" dirty="0"/>
              <a:t>Participation by Individual Member in fully electronic meetings is not considered for the accrual or loss of voting rights</a:t>
            </a:r>
            <a:r>
              <a:rPr lang="en-US" dirty="0"/>
              <a:t>.</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Agenda</a:t>
            </a:r>
          </a:p>
        </p:txBody>
      </p:sp>
      <p:sp>
        <p:nvSpPr>
          <p:cNvPr id="3" name="Espace réservé du contenu 2"/>
          <p:cNvSpPr>
            <a:spLocks noGrp="1"/>
          </p:cNvSpPr>
          <p:nvPr>
            <p:ph idx="1"/>
          </p:nvPr>
        </p:nvSpPr>
        <p:spPr/>
        <p:txBody>
          <a:bodyPr/>
          <a:lstStyle/>
          <a:p>
            <a:r>
              <a:rPr lang="en-US" sz="2000" dirty="0"/>
              <a:t>Full agenda</a:t>
            </a:r>
          </a:p>
          <a:p>
            <a:r>
              <a:rPr lang="en-US" sz="2000" dirty="0"/>
              <a:t>Highest Priority will be given to the following items</a:t>
            </a:r>
          </a:p>
          <a:p>
            <a:pPr lvl="1"/>
            <a:r>
              <a:rPr lang="en-US" sz="1800" dirty="0"/>
              <a:t>CT WG status Reports and Workplan update</a:t>
            </a:r>
          </a:p>
          <a:p>
            <a:pPr lvl="1"/>
            <a:r>
              <a:rPr lang="en-US" sz="1800" dirty="0"/>
              <a:t>New/revised Work Item and Study Item descriptions for Rel-17</a:t>
            </a:r>
          </a:p>
          <a:p>
            <a:pPr lvl="1"/>
            <a:r>
              <a:rPr lang="en-US" sz="1800" dirty="0"/>
              <a:t>Exception sheet</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 </a:t>
            </a:r>
          </a:p>
          <a:p>
            <a:r>
              <a:rPr lang="en-US" sz="2000" dirty="0"/>
              <a:t>Other items may be given with a lower priority, e.g.:</a:t>
            </a:r>
          </a:p>
          <a:p>
            <a:pPr lvl="1"/>
            <a:r>
              <a:rPr lang="fr-FR" sz="1800" dirty="0"/>
              <a:t>Rel-18 topics</a:t>
            </a:r>
          </a:p>
          <a:p>
            <a:pPr lvl="1"/>
            <a:r>
              <a:rPr lang="en-US" sz="1800" dirty="0"/>
              <a:t>CRs on pre-Rel-16</a:t>
            </a:r>
          </a:p>
          <a:p>
            <a:pPr lvl="1"/>
            <a:r>
              <a:rPr lang="en-US" sz="1800" dirty="0"/>
              <a:t>IETF status Reports</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2136308883"/>
              </p:ext>
            </p:extLst>
          </p:nvPr>
        </p:nvGraphicFramePr>
        <p:xfrm>
          <a:off x="2156334" y="1716638"/>
          <a:ext cx="9416966" cy="249936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800" dirty="0">
                          <a:hlinkClick r:id="rId2"/>
                        </a:rPr>
                        <a:t>https://www.3gpp.org/ftp/tsg_ct/TSG_CT/TSGC_95e</a:t>
                      </a:r>
                      <a:r>
                        <a:rPr lang="fr-FR" sz="28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CP-22&lt;</a:t>
            </a:r>
            <a:r>
              <a:rPr lang="en-GB" dirty="0" err="1"/>
              <a:t>originalTdocNbr</a:t>
            </a:r>
            <a:r>
              <a:rPr lang="en-GB" dirty="0"/>
              <a:t>&gt;_rev&lt;#&gt;</a:t>
            </a:r>
          </a:p>
          <a:p>
            <a:pPr lvl="1"/>
            <a:r>
              <a:rPr lang="en-GB" dirty="0"/>
              <a:t>E.g. CP-22</a:t>
            </a:r>
            <a:r>
              <a:rPr lang="en-US" dirty="0"/>
              <a:t>0002_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CP-22&lt;</a:t>
            </a:r>
            <a:r>
              <a:rPr lang="en-GB" dirty="0" err="1"/>
              <a:t>originalTdocNbr</a:t>
            </a:r>
            <a:r>
              <a:rPr lang="en-GB" dirty="0"/>
              <a:t>&gt;_rev&lt;#&gt;_&lt;nn&gt;</a:t>
            </a:r>
          </a:p>
          <a:p>
            <a:pPr lvl="1"/>
            <a:r>
              <a:rPr lang="en-GB" dirty="0"/>
              <a:t>E.g. CP-220002</a:t>
            </a:r>
            <a:r>
              <a:rPr lang="en-US" dirty="0"/>
              <a:t>_</a:t>
            </a:r>
            <a:r>
              <a:rPr lang="en-GB" dirty="0"/>
              <a:t>rev1_kk</a:t>
            </a:r>
            <a:r>
              <a:rPr lang="en-US" dirty="0"/>
              <a:t>.zip, </a:t>
            </a:r>
            <a:r>
              <a:rPr lang="en-GB" dirty="0"/>
              <a:t>CP-220002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CP-213002_rev1.zip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32348</TotalTime>
  <Words>1481</Words>
  <Application>Microsoft Office PowerPoint</Application>
  <PresentationFormat>Grand écran</PresentationFormat>
  <Paragraphs>185</Paragraphs>
  <Slides>15</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15</vt:i4>
      </vt:variant>
    </vt:vector>
  </HeadingPairs>
  <TitlesOfParts>
    <vt:vector size="22" baseType="lpstr">
      <vt:lpstr>Arial</vt:lpstr>
      <vt:lpstr>Arial </vt:lpstr>
      <vt:lpstr>Calibri</vt:lpstr>
      <vt:lpstr>Calibri Light</vt:lpstr>
      <vt:lpstr>Helvetica 75 Bold</vt:lpstr>
      <vt:lpstr>Times New Roman</vt:lpstr>
      <vt:lpstr>Office Theme</vt:lpstr>
      <vt:lpstr>CT#95-e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892</cp:revision>
  <dcterms:created xsi:type="dcterms:W3CDTF">2010-02-05T13:52:04Z</dcterms:created>
  <dcterms:modified xsi:type="dcterms:W3CDTF">2022-03-04T15:25:35Z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c818a6-e1a0-4a6e-a969-20d857c5dc62_Enabled">
    <vt:lpwstr>true</vt:lpwstr>
  </property>
  <property fmtid="{D5CDD505-2E9C-101B-9397-08002B2CF9AE}" pid="3" name="MSIP_Label_e6c818a6-e1a0-4a6e-a969-20d857c5dc62_SetDate">
    <vt:lpwstr>2022-03-04T15:25:35Z</vt:lpwstr>
  </property>
  <property fmtid="{D5CDD505-2E9C-101B-9397-08002B2CF9AE}" pid="4" name="MSIP_Label_e6c818a6-e1a0-4a6e-a969-20d857c5dc62_Method">
    <vt:lpwstr>Standard</vt:lpwstr>
  </property>
  <property fmtid="{D5CDD505-2E9C-101B-9397-08002B2CF9AE}" pid="5" name="MSIP_Label_e6c818a6-e1a0-4a6e-a969-20d857c5dc62_Name">
    <vt:lpwstr>Orange_restricted_internal.2</vt:lpwstr>
  </property>
  <property fmtid="{D5CDD505-2E9C-101B-9397-08002B2CF9AE}" pid="6" name="MSIP_Label_e6c818a6-e1a0-4a6e-a969-20d857c5dc62_SiteId">
    <vt:lpwstr>90c7a20a-f34b-40bf-bc48-b9253b6f5d20</vt:lpwstr>
  </property>
  <property fmtid="{D5CDD505-2E9C-101B-9397-08002B2CF9AE}" pid="7" name="MSIP_Label_e6c818a6-e1a0-4a6e-a969-20d857c5dc62_ActionId">
    <vt:lpwstr>77ee48b9-1f3b-4720-ae17-a4505ccb56a7</vt:lpwstr>
  </property>
  <property fmtid="{D5CDD505-2E9C-101B-9397-08002B2CF9AE}" pid="8" name="MSIP_Label_e6c818a6-e1a0-4a6e-a969-20d857c5dc62_ContentBits">
    <vt:lpwstr>2</vt:lpwstr>
  </property>
</Properties>
</file>