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5"/>
  </p:notesMasterIdLst>
  <p:handoutMasterIdLst>
    <p:handoutMasterId r:id="rId36"/>
  </p:handoutMasterIdLst>
  <p:sldIdLst>
    <p:sldId id="341" r:id="rId2"/>
    <p:sldId id="428" r:id="rId3"/>
    <p:sldId id="444" r:id="rId4"/>
    <p:sldId id="366" r:id="rId5"/>
    <p:sldId id="405" r:id="rId6"/>
    <p:sldId id="392" r:id="rId7"/>
    <p:sldId id="406" r:id="rId8"/>
    <p:sldId id="433" r:id="rId9"/>
    <p:sldId id="434" r:id="rId10"/>
    <p:sldId id="435" r:id="rId11"/>
    <p:sldId id="436" r:id="rId12"/>
    <p:sldId id="437" r:id="rId13"/>
    <p:sldId id="441" r:id="rId14"/>
    <p:sldId id="370" r:id="rId15"/>
    <p:sldId id="399" r:id="rId16"/>
    <p:sldId id="400" r:id="rId17"/>
    <p:sldId id="401" r:id="rId18"/>
    <p:sldId id="410" r:id="rId19"/>
    <p:sldId id="402" r:id="rId20"/>
    <p:sldId id="417" r:id="rId21"/>
    <p:sldId id="411" r:id="rId22"/>
    <p:sldId id="419" r:id="rId23"/>
    <p:sldId id="438" r:id="rId24"/>
    <p:sldId id="439" r:id="rId25"/>
    <p:sldId id="440" r:id="rId26"/>
    <p:sldId id="442" r:id="rId27"/>
    <p:sldId id="373" r:id="rId28"/>
    <p:sldId id="374" r:id="rId29"/>
    <p:sldId id="375" r:id="rId30"/>
    <p:sldId id="365" r:id="rId31"/>
    <p:sldId id="376" r:id="rId32"/>
    <p:sldId id="387" r:id="rId33"/>
    <p:sldId id="379" r:id="rId3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86410" autoAdjust="0"/>
  </p:normalViewPr>
  <p:slideViewPr>
    <p:cSldViewPr snapToGrid="0">
      <p:cViewPr varScale="1">
        <p:scale>
          <a:sx n="116" d="100"/>
          <a:sy n="116" d="100"/>
        </p:scale>
        <p:origin x="32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938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53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11763" y="84287"/>
            <a:ext cx="3076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3GPP TSG-CT Meeting #</a:t>
            </a:r>
            <a:r>
              <a:rPr lang="sv-SE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95e</a:t>
            </a:r>
            <a:endParaRPr lang="sv-SE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March 2022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CP-220015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.jpeg"/><Relationship Id="rId7" Type="http://schemas.openxmlformats.org/officeDocument/2006/relationships/hyperlink" Target="mailto:Achraf.KHSIBA@3gpp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7.jpeg"/><Relationship Id="rId5" Type="http://schemas.openxmlformats.org/officeDocument/2006/relationships/hyperlink" Target="mailto:n.tangudu@samsung.com" TargetMode="External"/><Relationship Id="rId10" Type="http://schemas.openxmlformats.org/officeDocument/2006/relationships/hyperlink" Target="mailto:Dongwook.Kim@etsi.org" TargetMode="External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41942" y="820051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CT#95e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31412" y="430113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Yali Yan</a:t>
            </a:r>
            <a:endParaRPr lang="en-GB" altLang="en-US" dirty="0"/>
          </a:p>
          <a:p>
            <a:pPr marL="0" indent="0" eaLnBrk="1" hangingPunct="1">
              <a:buNone/>
            </a:pPr>
            <a:r>
              <a:rPr lang="en-GB" altLang="de-DE" dirty="0"/>
              <a:t>TSG CT WG3 </a:t>
            </a:r>
            <a:r>
              <a:rPr lang="en-GB" altLang="de-DE" dirty="0" smtClean="0"/>
              <a:t>Chair</a:t>
            </a:r>
            <a:endParaRPr lang="en-GB" altLang="de-DE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– Non-CT3 </a:t>
            </a:r>
            <a:r>
              <a:rPr lang="en-US" altLang="zh-CN" dirty="0" smtClean="0"/>
              <a:t>Led                    (2/4</a:t>
            </a:r>
            <a:r>
              <a:rPr lang="en-US" altLang="zh-CN" dirty="0"/>
              <a:t>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68514"/>
              </p:ext>
            </p:extLst>
          </p:nvPr>
        </p:nvGraphicFramePr>
        <p:xfrm>
          <a:off x="198119" y="1762898"/>
          <a:ext cx="11194812" cy="3600271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16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68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33331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98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industrial IoT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IIoT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-&gt;98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CP-212267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308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Non-Public Networks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CP-220309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926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-&gt;96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CP-220096</a:t>
                      </a:r>
                      <a:endParaRPr lang="fr-FR" altLang="zh-CN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Support of Unmanned Aerial Systems Connectivity, Identification, and Tracking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CP-211333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448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5G 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eEDGE_5GC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CP-212265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  <a:tr h="5159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Location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Phase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5G_eLCS_ph2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CP-211090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59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Proximity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based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5G_ProSe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CP-220311</a:t>
                      </a:r>
                      <a:endParaRPr lang="fr-FR" altLang="zh-CN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0250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– Non-CT3 </a:t>
            </a:r>
            <a:r>
              <a:rPr lang="en-US" altLang="zh-CN" dirty="0" smtClean="0"/>
              <a:t>Led                     (3/4</a:t>
            </a:r>
            <a:r>
              <a:rPr lang="en-US" altLang="zh-CN" dirty="0"/>
              <a:t>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352176"/>
              </p:ext>
            </p:extLst>
          </p:nvPr>
        </p:nvGraphicFramePr>
        <p:xfrm>
          <a:off x="198119" y="1791370"/>
          <a:ext cx="11194812" cy="3488069"/>
        </p:xfrm>
        <a:graphic>
          <a:graphicData uri="http://schemas.openxmlformats.org/drawingml/2006/table">
            <a:tbl>
              <a:tblPr firstRow="1" firstCol="1" bandRow="1"/>
              <a:tblGrid>
                <a:gridCol w="51317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404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63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34559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3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BEst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PFCP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BEPoP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</a:t>
                      </a:r>
                      <a:r>
                        <a:rPr lang="fr-FR" altLang="zh-CN" sz="1600" i="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365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architecture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satellite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5GSAT_ARCH-CT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CP-211164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398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layer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V2X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eV2XAPP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63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Signed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Attestation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Priority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Emergency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Sessions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TEI17_SAPES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CP-210272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508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Application Layer Support for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Aerial Systems (UAS)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CP-220303</a:t>
                      </a:r>
                      <a:endParaRPr lang="fr-FR" altLang="zh-CN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  <a:tr h="58494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the architectural enhancements for 5G multicast-broadcast 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5MBS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-&gt;65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CP-220099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5548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– Non-CT3 </a:t>
            </a:r>
            <a:r>
              <a:rPr lang="en-US" altLang="zh-CN" dirty="0" smtClean="0"/>
              <a:t>Led                     (4/4</a:t>
            </a:r>
            <a:r>
              <a:rPr lang="en-US" altLang="zh-CN" dirty="0"/>
              <a:t>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933323"/>
              </p:ext>
            </p:extLst>
          </p:nvPr>
        </p:nvGraphicFramePr>
        <p:xfrm>
          <a:off x="198119" y="1786891"/>
          <a:ext cx="11194812" cy="3562876"/>
        </p:xfrm>
        <a:graphic>
          <a:graphicData uri="http://schemas.openxmlformats.org/drawingml/2006/table">
            <a:tbl>
              <a:tblPr firstRow="1" firstCol="1" bandRow="1"/>
              <a:tblGrid>
                <a:gridCol w="52553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63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68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269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5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 Service Enabler Architecture Layer for Verticals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-&gt;96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11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System enhancement for redundant PDU session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TEI17_SE_RPS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76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enabling MSGin5G Service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5GMARCH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CP-212268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4685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of 3GPP profiles for cryptographic algorithms and security protocols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eCryptPr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</a:t>
                      </a:r>
                      <a:r>
                        <a:rPr lang="fr-FR" altLang="zh-CN" sz="1600" i="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CP-213083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  <a:tr h="4892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US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altLang="zh-CN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CP-213273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62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Restoration of Profiles related to UDR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ReP_UDR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fr-FR" altLang="zh-CN" sz="1600" i="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CP-220100</a:t>
                      </a:r>
                      <a:endParaRPr lang="fr-FR" altLang="zh-CN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62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Architecture Enhancement for NR Reduced Capability Devices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ARCH_NR_REDCAP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CP-220304</a:t>
                      </a:r>
                      <a:endParaRPr lang="fr-FR" altLang="zh-CN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9218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 smtClean="0"/>
              <a:t>Exception sheet for work item</a:t>
            </a:r>
            <a:endParaRPr lang="en-US" dirty="0"/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xmlns="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26246"/>
              </p:ext>
            </p:extLst>
          </p:nvPr>
        </p:nvGraphicFramePr>
        <p:xfrm>
          <a:off x="381667" y="2006146"/>
          <a:ext cx="10830029" cy="1559256"/>
        </p:xfrm>
        <a:graphic>
          <a:graphicData uri="http://schemas.openxmlformats.org/drawingml/2006/table">
            <a:tbl>
              <a:tblPr firstRow="1" firstCol="1" bandRow="1"/>
              <a:tblGrid>
                <a:gridCol w="16522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649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600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452848">
                  <a:extLst>
                    <a:ext uri="{9D8B030D-6E8A-4147-A177-3AD203B41FA5}">
                      <a16:colId xmlns:a16="http://schemas.microsoft.com/office/drawing/2014/main" xmlns="" val="1391414016"/>
                    </a:ext>
                  </a:extLst>
                </a:gridCol>
              </a:tblGrid>
              <a:tr h="36196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Expected Completion Date 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27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CP-220164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Exception sheet for EDGEAPP WI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CT#96, June 2022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4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CP-220165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Exception Sheet for 5MBS WI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CT#96, June 2022</a:t>
                      </a:r>
                      <a:endParaRPr lang="zh-CN" altLang="en-US" sz="1400" kern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268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TS/TR sent to </a:t>
            </a:r>
            <a:r>
              <a:rPr lang="en-US" dirty="0" smtClean="0"/>
              <a:t>CT Plenary</a:t>
            </a:r>
            <a:endParaRPr lang="en-US" dirty="0"/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xmlns="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206106"/>
              </p:ext>
            </p:extLst>
          </p:nvPr>
        </p:nvGraphicFramePr>
        <p:xfrm>
          <a:off x="381667" y="2006146"/>
          <a:ext cx="10030959" cy="3894450"/>
        </p:xfrm>
        <a:graphic>
          <a:graphicData uri="http://schemas.openxmlformats.org/drawingml/2006/table">
            <a:tbl>
              <a:tblPr firstRow="1" firstCol="1" bandRow="1"/>
              <a:tblGrid>
                <a:gridCol w="13317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212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15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7081">
                  <a:extLst>
                    <a:ext uri="{9D8B030D-6E8A-4147-A177-3AD203B41FA5}">
                      <a16:colId xmlns:a16="http://schemas.microsoft.com/office/drawing/2014/main" xmlns="" val="1391414016"/>
                    </a:ext>
                  </a:extLst>
                </a:gridCol>
              </a:tblGrid>
              <a:tr h="14042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CP-220154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</a:t>
                      </a: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TR 23.700-11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CP-220155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</a:t>
                      </a: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29.534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CP-220156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</a:t>
                      </a: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29.255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Qualcomm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CP-220157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29.557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CATT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CP-220158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29.552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altLang="zh-CN" sz="1400" kern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CP-220159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29.574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altLang="zh-CN" sz="1400" kern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CP-220160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29.575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China Mobile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CP-220161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29.576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CP-220162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29.257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CP-220163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29.538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China Mobile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54" y="431794"/>
            <a:ext cx="10515600" cy="1325563"/>
          </a:xfrm>
        </p:spPr>
        <p:txBody>
          <a:bodyPr/>
          <a:lstStyle/>
          <a:p>
            <a:r>
              <a:rPr lang="es-ES" dirty="0"/>
              <a:t>Pre-</a:t>
            </a:r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591" y="2070174"/>
            <a:ext cx="10515600" cy="4245565"/>
          </a:xfrm>
        </p:spPr>
        <p:txBody>
          <a:bodyPr/>
          <a:lstStyle/>
          <a:p>
            <a:r>
              <a:rPr lang="es-ES" sz="2000" dirty="0" smtClean="0"/>
              <a:t>5 CRs (Cat. F) were agreed in Release 15, 3 CRs on </a:t>
            </a:r>
            <a:r>
              <a:rPr lang="es-ES" altLang="zh-CN" sz="2000" dirty="0" smtClean="0"/>
              <a:t>5GS_Ph1-CT, 1 CR on NAPS-CT WI and 1 CR on CAPIF-CT WI.</a:t>
            </a:r>
            <a:endParaRPr lang="es-ES" altLang="zh-CN" sz="2000" dirty="0"/>
          </a:p>
          <a:p>
            <a:r>
              <a:rPr lang="es-ES" sz="2000" dirty="0"/>
              <a:t>Corrections not considered as FASMO were moved to further </a:t>
            </a:r>
            <a:r>
              <a:rPr lang="es-ES" sz="2000" dirty="0" smtClean="0"/>
              <a:t>releases.</a:t>
            </a:r>
            <a:endParaRPr lang="es-ES" sz="2000" dirty="0"/>
          </a:p>
          <a:p>
            <a:pPr marL="914400" lvl="2" indent="0">
              <a:buNone/>
            </a:pPr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6350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40" y="43179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530" y="1935237"/>
            <a:ext cx="11002351" cy="4245565"/>
          </a:xfrm>
        </p:spPr>
        <p:txBody>
          <a:bodyPr/>
          <a:lstStyle/>
          <a:p>
            <a:r>
              <a:rPr lang="es-ES" sz="2000" dirty="0" smtClean="0"/>
              <a:t>18 CRs (Cat. </a:t>
            </a:r>
            <a:r>
              <a:rPr lang="es-ES" sz="2000" dirty="0"/>
              <a:t>F) </a:t>
            </a:r>
            <a:r>
              <a:rPr lang="es-ES" sz="2000" dirty="0" smtClean="0"/>
              <a:t>were agreed in </a:t>
            </a:r>
            <a:r>
              <a:rPr lang="es-ES" sz="2000" dirty="0"/>
              <a:t>Release </a:t>
            </a:r>
            <a:r>
              <a:rPr lang="es-ES" sz="2000" dirty="0" smtClean="0"/>
              <a:t>16.</a:t>
            </a:r>
          </a:p>
          <a:p>
            <a:r>
              <a:rPr lang="es-ES" altLang="zh-CN" sz="2000" dirty="0"/>
              <a:t>Contributions handled for work items, i.e. en5GPccSer, eNA, </a:t>
            </a:r>
            <a:r>
              <a:rPr lang="es-ES" altLang="zh-CN" sz="2000" dirty="0" smtClean="0"/>
              <a:t>5G_eSBA, 5G_eLCS, SBIProtoc16 and 5G_URLLC.</a:t>
            </a:r>
            <a:endParaRPr lang="es-ES" altLang="zh-CN" sz="2000" dirty="0"/>
          </a:p>
          <a:p>
            <a:r>
              <a:rPr lang="es-ES" altLang="zh-CN" sz="2000" dirty="0" smtClean="0"/>
              <a:t>Corrections </a:t>
            </a:r>
            <a:r>
              <a:rPr lang="es-ES" altLang="zh-CN" sz="2000" dirty="0"/>
              <a:t>not considered as FASMO were moved to further </a:t>
            </a:r>
            <a:r>
              <a:rPr lang="es-ES" altLang="zh-CN" sz="2000" dirty="0" smtClean="0"/>
              <a:t>releases</a:t>
            </a:r>
            <a:endParaRPr lang="es-ES" sz="20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30925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 -   General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245565"/>
          </a:xfrm>
        </p:spPr>
        <p:txBody>
          <a:bodyPr/>
          <a:lstStyle/>
          <a:p>
            <a:r>
              <a:rPr lang="es-ES" altLang="zh-CN" sz="2000" dirty="0" smtClean="0"/>
              <a:t>338 </a:t>
            </a:r>
            <a:r>
              <a:rPr lang="es-ES" altLang="zh-CN" sz="2000" dirty="0"/>
              <a:t>CRs (</a:t>
            </a:r>
            <a:r>
              <a:rPr lang="es-ES" altLang="zh-CN" sz="2000" dirty="0" smtClean="0"/>
              <a:t>Cat. F&amp;B) and 196 </a:t>
            </a:r>
            <a:r>
              <a:rPr lang="es-ES" altLang="zh-CN" sz="2000" dirty="0"/>
              <a:t>pCRs </a:t>
            </a:r>
            <a:r>
              <a:rPr lang="es-ES" altLang="zh-CN" sz="2000" dirty="0" smtClean="0"/>
              <a:t>were agreed </a:t>
            </a:r>
            <a:r>
              <a:rPr lang="es-ES" altLang="zh-CN" sz="2000" dirty="0"/>
              <a:t>in Release </a:t>
            </a:r>
            <a:r>
              <a:rPr lang="es-ES" altLang="zh-CN" sz="2000" dirty="0" smtClean="0"/>
              <a:t>17.</a:t>
            </a:r>
            <a:endParaRPr lang="es-ES" altLang="zh-CN" sz="2000" dirty="0"/>
          </a:p>
          <a:p>
            <a:r>
              <a:rPr lang="es-ES" altLang="zh-CN" sz="2000" dirty="0" smtClean="0"/>
              <a:t>Agreement and endorsement of </a:t>
            </a:r>
            <a:r>
              <a:rPr lang="es-ES" altLang="zh-CN" sz="2000" dirty="0"/>
              <a:t>WIDs:</a:t>
            </a:r>
          </a:p>
          <a:p>
            <a:pPr lvl="1"/>
            <a:r>
              <a:rPr lang="es-ES" altLang="zh-CN" sz="1800" dirty="0" smtClean="0"/>
              <a:t>4 </a:t>
            </a:r>
            <a:r>
              <a:rPr lang="es-ES" altLang="zh-CN" sz="1800" dirty="0"/>
              <a:t>revised WIDs </a:t>
            </a:r>
            <a:r>
              <a:rPr lang="es-ES" altLang="zh-CN" sz="1800" dirty="0" smtClean="0"/>
              <a:t>(NBI17</a:t>
            </a:r>
            <a:r>
              <a:rPr lang="es-ES" altLang="zh-CN" sz="1800" dirty="0"/>
              <a:t>, </a:t>
            </a:r>
            <a:r>
              <a:rPr lang="es-ES" altLang="zh-CN" sz="1800" dirty="0" smtClean="0"/>
              <a:t>TEI17_GEM, en5GPccSer17, EDGEAPP) </a:t>
            </a:r>
            <a:r>
              <a:rPr lang="es-ES" altLang="zh-CN" sz="1800" dirty="0"/>
              <a:t>were </a:t>
            </a:r>
            <a:r>
              <a:rPr lang="es-ES" altLang="zh-CN" sz="1800" dirty="0" smtClean="0"/>
              <a:t>agreed;</a:t>
            </a:r>
          </a:p>
          <a:p>
            <a:pPr lvl="1"/>
            <a:r>
              <a:rPr lang="es-ES" altLang="zh-CN" sz="1800" dirty="0"/>
              <a:t>6</a:t>
            </a:r>
            <a:r>
              <a:rPr lang="es-ES" altLang="zh-CN" sz="1800" dirty="0" smtClean="0"/>
              <a:t> </a:t>
            </a:r>
            <a:r>
              <a:rPr lang="es-ES" altLang="zh-CN" sz="1800" dirty="0"/>
              <a:t>revised WIDs </a:t>
            </a:r>
            <a:r>
              <a:rPr lang="es-ES" altLang="zh-CN" sz="1800" dirty="0" smtClean="0"/>
              <a:t>(5MBS, UASAPP</a:t>
            </a:r>
            <a:r>
              <a:rPr lang="es-ES" altLang="zh-CN" sz="1800" dirty="0"/>
              <a:t>, </a:t>
            </a:r>
            <a:r>
              <a:rPr lang="fr-FR" altLang="zh-CN" sz="1800" dirty="0" smtClean="0"/>
              <a:t>ARCH_NR_REDCAP, </a:t>
            </a:r>
            <a:r>
              <a:rPr lang="en-US" altLang="zh-CN" sz="1800" dirty="0" smtClean="0"/>
              <a:t>5G_ProSe, </a:t>
            </a:r>
            <a:r>
              <a:rPr lang="en-US" altLang="zh-CN" sz="1800" dirty="0"/>
              <a:t>eNS_Ph2</a:t>
            </a:r>
            <a:r>
              <a:rPr lang="es-ES" altLang="zh-CN" sz="1800" dirty="0" smtClean="0"/>
              <a:t> </a:t>
            </a:r>
            <a:r>
              <a:rPr lang="es-ES" altLang="zh-CN" sz="1800" dirty="0"/>
              <a:t>and eNPN) were </a:t>
            </a:r>
            <a:r>
              <a:rPr lang="es-ES" altLang="zh-CN" sz="1800" dirty="0" smtClean="0"/>
              <a:t>endorsed.</a:t>
            </a:r>
          </a:p>
          <a:p>
            <a:r>
              <a:rPr lang="es-ES" sz="2000" dirty="0" smtClean="0"/>
              <a:t>2 work items require exception </a:t>
            </a:r>
            <a:r>
              <a:rPr lang="es-ES" sz="2000" dirty="0"/>
              <a:t>sheets, i.e. EDGEAPP WI, 5MBS WI</a:t>
            </a:r>
          </a:p>
          <a:p>
            <a:r>
              <a:rPr lang="es-ES" sz="2000" dirty="0" smtClean="0"/>
              <a:t>12 new TSs under CT3 development, 10 of them are sent </a:t>
            </a:r>
            <a:r>
              <a:rPr lang="en-GB" altLang="zh-CN" sz="2000" dirty="0"/>
              <a:t>to </a:t>
            </a:r>
            <a:r>
              <a:rPr lang="en-GB" altLang="zh-CN" sz="2000" dirty="0" smtClean="0"/>
              <a:t>this CT </a:t>
            </a:r>
            <a:r>
              <a:rPr lang="en-GB" altLang="zh-CN" sz="2000" dirty="0"/>
              <a:t>Plenary for </a:t>
            </a:r>
            <a:r>
              <a:rPr lang="en-GB" altLang="zh-CN" sz="2000" dirty="0" smtClean="0"/>
              <a:t>Approval.</a:t>
            </a:r>
            <a:endParaRPr lang="es-ES" sz="2000" dirty="0" smtClean="0"/>
          </a:p>
          <a:p>
            <a:r>
              <a:rPr lang="es-ES" sz="2000" dirty="0" smtClean="0"/>
              <a:t>Significant </a:t>
            </a:r>
            <a:r>
              <a:rPr lang="es-ES" sz="2000" dirty="0"/>
              <a:t>work </a:t>
            </a:r>
            <a:r>
              <a:rPr lang="es-ES" sz="2000" dirty="0" smtClean="0"/>
              <a:t>on progressing Release 17 work items.</a:t>
            </a:r>
            <a:endParaRPr lang="es-ES" sz="2000" dirty="0"/>
          </a:p>
          <a:p>
            <a:r>
              <a:rPr lang="es-ES" sz="2000" dirty="0" smtClean="0"/>
              <a:t>Dependencies </a:t>
            </a:r>
            <a:r>
              <a:rPr lang="es-ES" sz="2000" dirty="0"/>
              <a:t>with ongoing Stage 2 work: potential work to be confirmed and </a:t>
            </a:r>
            <a:r>
              <a:rPr lang="es-ES" sz="2000" dirty="0" smtClean="0"/>
              <a:t>LS approved.</a:t>
            </a:r>
            <a:endParaRPr lang="es-ES" sz="2000" dirty="0"/>
          </a:p>
          <a:p>
            <a:r>
              <a:rPr lang="es-ES" sz="2000" dirty="0" smtClean="0"/>
              <a:t>Contributions </a:t>
            </a:r>
            <a:r>
              <a:rPr lang="es-ES" sz="2000" dirty="0"/>
              <a:t>expected in the upcoming </a:t>
            </a:r>
            <a:r>
              <a:rPr lang="es-ES" sz="2000" dirty="0" smtClean="0"/>
              <a:t>meetings to complete remaining work.</a:t>
            </a:r>
            <a:endParaRPr lang="es-ES" sz="2000" dirty="0"/>
          </a:p>
          <a:p>
            <a:r>
              <a:rPr lang="es-ES" sz="2000" dirty="0"/>
              <a:t>Work plans presented by companies for several WIs to describe impacts and plans for completion of the </a:t>
            </a:r>
            <a:r>
              <a:rPr lang="es-ES" sz="2000" dirty="0" smtClean="0"/>
              <a:t>work.</a:t>
            </a:r>
            <a:endParaRPr lang="es-ES" sz="2000" dirty="0"/>
          </a:p>
          <a:p>
            <a:pPr lvl="1"/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882506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0" y="393123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 –   CT3-led WIs     (1/3)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0A1EE2-1E33-4E67-AD8C-8F5C38890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530" y="1792673"/>
            <a:ext cx="11154540" cy="4575175"/>
          </a:xfrm>
        </p:spPr>
        <p:txBody>
          <a:bodyPr/>
          <a:lstStyle/>
          <a:p>
            <a:r>
              <a:rPr lang="es-ES" altLang="zh-CN" sz="2000" dirty="0" smtClean="0"/>
              <a:t>MPS2 [</a:t>
            </a:r>
            <a:r>
              <a:rPr lang="en-GB" altLang="zh-CN" sz="2000" i="1" dirty="0"/>
              <a:t>Stage 3 of Multimedia Priority Service (MPS) Phase 2</a:t>
            </a:r>
            <a:r>
              <a:rPr lang="es-ES" altLang="zh-CN" sz="2000" dirty="0" smtClean="0"/>
              <a:t>] </a:t>
            </a:r>
            <a:r>
              <a:rPr lang="es-ES" altLang="zh-CN" sz="2000" dirty="0"/>
              <a:t>with </a:t>
            </a:r>
            <a:r>
              <a:rPr lang="es-ES" altLang="zh-CN" sz="2000" dirty="0" smtClean="0"/>
              <a:t>100</a:t>
            </a:r>
            <a:r>
              <a:rPr lang="es-ES" altLang="zh-CN" sz="2000" dirty="0"/>
              <a:t>% completion</a:t>
            </a:r>
          </a:p>
          <a:p>
            <a:pPr lvl="1"/>
            <a:r>
              <a:rPr lang="es-ES" altLang="zh-CN" sz="1800" dirty="0" smtClean="0"/>
              <a:t>Correction on </a:t>
            </a:r>
            <a:r>
              <a:rPr lang="en-GB" altLang="zh-CN" sz="1800" dirty="0"/>
              <a:t>Invocation/Revocation of MPS for </a:t>
            </a:r>
            <a:r>
              <a:rPr lang="en-GB" altLang="zh-CN" sz="1800" dirty="0" smtClean="0"/>
              <a:t>DTS</a:t>
            </a:r>
            <a:endParaRPr lang="es-ES" altLang="zh-CN" sz="1800" dirty="0"/>
          </a:p>
          <a:p>
            <a:pPr marL="457200" lvl="1" indent="0">
              <a:buNone/>
            </a:pPr>
            <a:endParaRPr lang="es-ES" sz="1800" dirty="0" smtClean="0"/>
          </a:p>
          <a:p>
            <a:r>
              <a:rPr lang="es-ES" sz="2000" dirty="0" smtClean="0"/>
              <a:t>AKMA-CT [</a:t>
            </a:r>
            <a:r>
              <a:rPr lang="en-GB" altLang="zh-CN" sz="2000" i="1" dirty="0"/>
              <a:t>Authentication and key management for applications based on 3GPP credential in 5G</a:t>
            </a:r>
            <a:r>
              <a:rPr lang="es-ES" sz="2000" dirty="0" smtClean="0"/>
              <a:t>] with 100% completion</a:t>
            </a:r>
          </a:p>
          <a:p>
            <a:pPr lvl="1"/>
            <a:r>
              <a:rPr lang="en-US" sz="1800" dirty="0" smtClean="0"/>
              <a:t>Specify the error case of K</a:t>
            </a:r>
            <a:r>
              <a:rPr lang="en-US" sz="1800" baseline="-25000" dirty="0" smtClean="0"/>
              <a:t>AKMA</a:t>
            </a:r>
            <a:r>
              <a:rPr lang="en-US" sz="1800" dirty="0" smtClean="0"/>
              <a:t> key not present in the </a:t>
            </a:r>
            <a:r>
              <a:rPr lang="en-US" sz="1800" dirty="0" err="1" smtClean="0"/>
              <a:t>AAnF</a:t>
            </a:r>
            <a:r>
              <a:rPr lang="en-GB" altLang="zh-CN" sz="1800" dirty="0" smtClean="0"/>
              <a:t>.</a:t>
            </a:r>
          </a:p>
          <a:p>
            <a:pPr lvl="1"/>
            <a:endParaRPr lang="en-US" altLang="zh-CN" sz="1800" dirty="0" smtClean="0"/>
          </a:p>
          <a:p>
            <a:r>
              <a:rPr lang="es-ES" sz="2000" dirty="0" smtClean="0"/>
              <a:t>EDGEAPP [</a:t>
            </a:r>
            <a:r>
              <a:rPr lang="en-GB" altLang="zh-CN" sz="2000" i="1" dirty="0"/>
              <a:t>CT aspects for Enabling Edge Applications</a:t>
            </a:r>
            <a:r>
              <a:rPr lang="es-ES" sz="2000" dirty="0" smtClean="0"/>
              <a:t>] with 90% completion</a:t>
            </a: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GB" altLang="zh-CN" sz="1800" dirty="0" smtClean="0"/>
              <a:t>Extensive discussion on </a:t>
            </a:r>
            <a:r>
              <a:rPr lang="en-US" altLang="zh-CN" sz="1800" dirty="0" smtClean="0"/>
              <a:t>Application </a:t>
            </a:r>
            <a:r>
              <a:rPr lang="en-US" altLang="zh-CN" sz="1800" dirty="0"/>
              <a:t>Context Relocation (ACR</a:t>
            </a:r>
            <a:r>
              <a:rPr lang="en-US" altLang="zh-CN" sz="1800" dirty="0" smtClean="0"/>
              <a:t>) topic with three submitted solutions, during both joint email discussion procedure and one joint conference(held on 21</a:t>
            </a:r>
            <a:r>
              <a:rPr lang="en-US" altLang="zh-CN" sz="1800" baseline="30000" dirty="0" smtClean="0"/>
              <a:t>st</a:t>
            </a:r>
            <a:r>
              <a:rPr lang="en-US" altLang="zh-CN" sz="1800" dirty="0" smtClean="0"/>
              <a:t> Feb.) between CT3 and CT1. Still no agreement on unification of APIs. Discussion is expected to be continued in next meeting.</a:t>
            </a:r>
            <a:endParaRPr lang="en-GB" altLang="zh-CN" sz="1800" dirty="0" smtClean="0"/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1800" dirty="0" smtClean="0"/>
              <a:t>Progress on </a:t>
            </a:r>
            <a:r>
              <a:rPr lang="en-GB" altLang="zh-CN" sz="1800" dirty="0"/>
              <a:t>registration, service continuity and capability exposure aspects (several services for EES APIs &amp; ECS APIs</a:t>
            </a:r>
            <a:r>
              <a:rPr lang="en-GB" altLang="zh-CN" sz="1800" dirty="0" smtClean="0"/>
              <a:t>).</a:t>
            </a:r>
          </a:p>
          <a:p>
            <a:pPr lvl="1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7044037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171725" y="1718686"/>
            <a:ext cx="11567193" cy="469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 smtClean="0"/>
              <a:t>TEI17_DCAMP [</a:t>
            </a:r>
            <a:r>
              <a:rPr lang="en-GB" altLang="zh-CN" sz="2000" i="1" dirty="0"/>
              <a:t>CT aspects on Dynamically Changing AM Policies in the 5GC</a:t>
            </a:r>
            <a:r>
              <a:rPr lang="es-ES" sz="2000" dirty="0" smtClean="0"/>
              <a:t>] with 100% completion</a:t>
            </a:r>
            <a:endParaRPr lang="es-ES" sz="2000" dirty="0"/>
          </a:p>
          <a:p>
            <a:pPr lvl="1"/>
            <a:r>
              <a:rPr lang="en-US" altLang="zh-CN" sz="1800" dirty="0"/>
              <a:t>Definition of </a:t>
            </a:r>
            <a:r>
              <a:rPr lang="en-US" altLang="zh-CN" sz="1800" dirty="0" smtClean="0"/>
              <a:t>Service </a:t>
            </a:r>
            <a:r>
              <a:rPr lang="en-US" altLang="zh-CN" sz="1800" dirty="0"/>
              <a:t>Area </a:t>
            </a:r>
            <a:r>
              <a:rPr lang="en-US" altLang="zh-CN" sz="1800" dirty="0" smtClean="0"/>
              <a:t>Coverage which only includes the allowed ones.</a:t>
            </a:r>
          </a:p>
          <a:p>
            <a:pPr lvl="1"/>
            <a:r>
              <a:rPr lang="en-US" altLang="zh-CN" sz="1800" dirty="0"/>
              <a:t>Completion of subscription to notification of PCF </a:t>
            </a:r>
            <a:r>
              <a:rPr lang="en-US" altLang="zh-CN" sz="1800" dirty="0" smtClean="0"/>
              <a:t>registration.</a:t>
            </a:r>
          </a:p>
          <a:p>
            <a:pPr lvl="1"/>
            <a:r>
              <a:rPr lang="en-US" altLang="zh-CN" sz="1800" dirty="0"/>
              <a:t>Support of AF </a:t>
            </a:r>
            <a:r>
              <a:rPr lang="en-US" altLang="zh-CN" sz="1800" dirty="0" smtClean="0"/>
              <a:t>request </a:t>
            </a:r>
            <a:r>
              <a:rPr lang="en-US" altLang="zh-CN" sz="1800" dirty="0"/>
              <a:t>to </a:t>
            </a:r>
            <a:r>
              <a:rPr lang="en-US" altLang="zh-CN" sz="1800" dirty="0" smtClean="0"/>
              <a:t>influence AM policies.</a:t>
            </a:r>
            <a:endParaRPr lang="es-ES" sz="1800" dirty="0" smtClean="0"/>
          </a:p>
          <a:p>
            <a:pPr lvl="1"/>
            <a:r>
              <a:rPr lang="es-ES" altLang="zh-CN" sz="1800" dirty="0" smtClean="0"/>
              <a:t>TS </a:t>
            </a:r>
            <a:r>
              <a:rPr lang="es-ES" altLang="zh-CN" sz="1800" dirty="0"/>
              <a:t>29.534 is sent to the CT P</a:t>
            </a:r>
            <a:r>
              <a:rPr lang="es-ES" altLang="zh-CN" sz="1800" dirty="0" smtClean="0"/>
              <a:t>lenary </a:t>
            </a:r>
            <a:r>
              <a:rPr lang="es-ES" altLang="zh-CN" sz="1800" dirty="0"/>
              <a:t>for </a:t>
            </a:r>
            <a:r>
              <a:rPr lang="es-ES" altLang="zh-CN" sz="1800" dirty="0" smtClean="0"/>
              <a:t>Approval.</a:t>
            </a:r>
            <a:endParaRPr lang="es-ES" sz="1800" dirty="0" smtClean="0"/>
          </a:p>
          <a:p>
            <a:pPr marL="457200" lvl="1" indent="0">
              <a:buNone/>
            </a:pPr>
            <a:endParaRPr lang="en-US" altLang="zh-CN" sz="1800" dirty="0" smtClean="0"/>
          </a:p>
          <a:p>
            <a:r>
              <a:rPr lang="en-GB" altLang="zh-CN" sz="2000" dirty="0" smtClean="0"/>
              <a:t>eNA_Ph2 [</a:t>
            </a:r>
            <a:r>
              <a:rPr lang="en-GB" altLang="zh-CN" sz="2000" i="1" dirty="0"/>
              <a:t>Enablers for Network Automation for 5G - phase 2</a:t>
            </a:r>
            <a:r>
              <a:rPr lang="en-GB" altLang="zh-CN" sz="2000" dirty="0" smtClean="0"/>
              <a:t>] with 96% completion</a:t>
            </a:r>
            <a:endParaRPr lang="en-GB" altLang="zh-CN" sz="2000" dirty="0"/>
          </a:p>
          <a:p>
            <a:pPr lvl="1"/>
            <a:r>
              <a:rPr lang="en-GB" altLang="zh-CN" sz="1800" dirty="0" smtClean="0"/>
              <a:t>4 </a:t>
            </a:r>
            <a:r>
              <a:rPr lang="en-GB" altLang="zh-CN" sz="1800" dirty="0"/>
              <a:t>new TSs </a:t>
            </a:r>
            <a:r>
              <a:rPr lang="en-GB" altLang="zh-CN" sz="1800" dirty="0" smtClean="0"/>
              <a:t>(DCCF </a:t>
            </a:r>
            <a:r>
              <a:rPr lang="en-GB" altLang="zh-CN" sz="1800" dirty="0"/>
              <a:t>services, ADRF services, MFAF services, network data analytics signalling flows</a:t>
            </a:r>
            <a:r>
              <a:rPr lang="en-GB" altLang="zh-CN" sz="1800" dirty="0" smtClean="0"/>
              <a:t>) are sent to the CT Plenary for Approval, i.e. TS 29.552, TS 29.574, TS 29.575, TS 29.576.</a:t>
            </a:r>
            <a:endParaRPr lang="en-GB" altLang="zh-CN" sz="1800" dirty="0"/>
          </a:p>
          <a:p>
            <a:pPr lvl="1"/>
            <a:r>
              <a:rPr lang="en-US" altLang="zh-CN" sz="1800" dirty="0" smtClean="0"/>
              <a:t>Extension of existing </a:t>
            </a:r>
            <a:r>
              <a:rPr lang="en-US" altLang="zh-CN" sz="1800" dirty="0"/>
              <a:t>Analytics </a:t>
            </a:r>
            <a:r>
              <a:rPr lang="en-US" altLang="zh-CN" sz="1800" dirty="0" smtClean="0"/>
              <a:t>Ids related functionalities.</a:t>
            </a:r>
          </a:p>
          <a:p>
            <a:pPr lvl="1"/>
            <a:r>
              <a:rPr lang="en-US" altLang="zh-CN" sz="1800" dirty="0" smtClean="0"/>
              <a:t>Support of new Analytics Ids related </a:t>
            </a:r>
            <a:r>
              <a:rPr lang="en-US" altLang="zh-CN" sz="1800" dirty="0"/>
              <a:t>functionalities </a:t>
            </a:r>
            <a:r>
              <a:rPr lang="en-US" altLang="zh-CN" sz="1800" dirty="0" smtClean="0"/>
              <a:t>(</a:t>
            </a:r>
            <a:r>
              <a:rPr lang="en-US" altLang="zh-CN" sz="1800" dirty="0"/>
              <a:t>e.g</a:t>
            </a:r>
            <a:r>
              <a:rPr lang="en-US" altLang="zh-CN" sz="1800" dirty="0" smtClean="0"/>
              <a:t>. </a:t>
            </a:r>
            <a:r>
              <a:rPr lang="en-US" altLang="zh-CN" sz="1800" dirty="0"/>
              <a:t>WLAN </a:t>
            </a:r>
            <a:r>
              <a:rPr lang="en-US" altLang="zh-CN" sz="1800" dirty="0" smtClean="0"/>
              <a:t>information, </a:t>
            </a:r>
            <a:r>
              <a:rPr lang="en-US" altLang="zh-CN" sz="1800" dirty="0"/>
              <a:t>Redundant Transmission </a:t>
            </a:r>
            <a:r>
              <a:rPr lang="en-US" altLang="zh-CN" sz="1800" dirty="0" smtClean="0"/>
              <a:t>Experience,</a:t>
            </a:r>
            <a:r>
              <a:rPr lang="en-US" altLang="zh-CN" sz="1800" dirty="0"/>
              <a:t> Dispersion </a:t>
            </a:r>
            <a:r>
              <a:rPr lang="en-US" altLang="zh-CN" sz="1800" dirty="0" smtClean="0"/>
              <a:t>Analytics).</a:t>
            </a:r>
          </a:p>
          <a:p>
            <a:pPr lvl="1"/>
            <a:r>
              <a:rPr lang="en-US" altLang="zh-CN" sz="1800" dirty="0"/>
              <a:t>Support of Analytics </a:t>
            </a:r>
            <a:r>
              <a:rPr lang="en-US" altLang="zh-CN" sz="1800" dirty="0" smtClean="0"/>
              <a:t>Aggregation, Data Collection, Analytics Exposure etc.</a:t>
            </a:r>
            <a:endParaRPr lang="en-US" altLang="zh-CN" sz="1800" dirty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lvl="1"/>
            <a:endParaRPr lang="es-ES" sz="1800" dirty="0"/>
          </a:p>
          <a:p>
            <a:pPr lvl="1"/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0" y="393123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 –   CT3-led WIs     (2/3)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71699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 smtClean="0"/>
              <a:t>Outgoing TSG CT WG3 Officials</a:t>
            </a: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1993467" y="1979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xmlns="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2" y="1885679"/>
            <a:ext cx="1198573" cy="1635079"/>
          </a:xfrm>
          <a:prstGeom prst="rect">
            <a:avLst/>
          </a:prstGeom>
        </p:spPr>
      </p:pic>
      <p:pic>
        <p:nvPicPr>
          <p:cNvPr id="9" name="Picture 8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xmlns="" id="{99ACBFBF-4F21-490F-9F78-4DDF25A539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11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xmlns="" id="{8B07BF5F-4AFA-4A8B-9A03-4B35B048A8C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2"/>
          <a:stretch/>
        </p:blipFill>
        <p:spPr>
          <a:xfrm>
            <a:off x="5520588" y="2062247"/>
            <a:ext cx="1161535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762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396063" y="1813750"/>
            <a:ext cx="1139987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altLang="zh-CN" sz="2000" dirty="0"/>
              <a:t>TEI17_GEM [</a:t>
            </a:r>
            <a:r>
              <a:rPr lang="en-GB" altLang="zh-CN" sz="2000" i="1" dirty="0"/>
              <a:t>CT aspects on Dynamic Management of Group-based Event Monitoring</a:t>
            </a:r>
            <a:r>
              <a:rPr lang="es-ES" altLang="zh-CN" sz="2000" dirty="0"/>
              <a:t>] with 100% completion</a:t>
            </a:r>
          </a:p>
          <a:p>
            <a:pPr lvl="1"/>
            <a:r>
              <a:rPr lang="en-GB" altLang="zh-CN" sz="1800" dirty="0"/>
              <a:t>Support AF requested partial addition of new group members during event exposure subscription</a:t>
            </a:r>
            <a:r>
              <a:rPr lang="en-US" altLang="zh-CN" sz="1800" dirty="0"/>
              <a:t>.</a:t>
            </a:r>
          </a:p>
          <a:p>
            <a:endParaRPr lang="es-ES" sz="2000" dirty="0" smtClean="0"/>
          </a:p>
          <a:p>
            <a:r>
              <a:rPr lang="es-ES" sz="2000" dirty="0" smtClean="0"/>
              <a:t>NBI17 [</a:t>
            </a:r>
            <a:r>
              <a:rPr lang="en-GB" altLang="zh-CN" sz="2000" i="1" dirty="0"/>
              <a:t>Enhancements of 3GPP Northbound Interfaces and Application Layer APIs</a:t>
            </a:r>
            <a:r>
              <a:rPr lang="es-ES" sz="2000" dirty="0" smtClean="0"/>
              <a:t>] with 100% completion</a:t>
            </a:r>
            <a:endParaRPr lang="es-ES" sz="2000" dirty="0"/>
          </a:p>
          <a:p>
            <a:pPr lvl="1"/>
            <a:r>
              <a:rPr lang="es-ES" sz="1800" dirty="0" smtClean="0"/>
              <a:t>Support partial update method for </a:t>
            </a:r>
            <a:r>
              <a:rPr lang="es-ES" altLang="zh-CN" sz="1800" dirty="0"/>
              <a:t>several</a:t>
            </a:r>
            <a:r>
              <a:rPr lang="es-ES" sz="1800" dirty="0" smtClean="0"/>
              <a:t> APIs.</a:t>
            </a:r>
          </a:p>
          <a:p>
            <a:pPr lvl="1"/>
            <a:r>
              <a:rPr lang="es-ES" sz="1800" dirty="0" smtClean="0"/>
              <a:t>Other miscellaneous changes (</a:t>
            </a:r>
            <a:r>
              <a:rPr lang="es-ES" sz="1800" dirty="0"/>
              <a:t>e.g. </a:t>
            </a:r>
            <a:r>
              <a:rPr lang="es-ES" sz="1800" dirty="0" smtClean="0"/>
              <a:t>adding API specific data type tables, correction on description for attribute or HTTP operation, </a:t>
            </a:r>
            <a:r>
              <a:rPr lang="es-ES" sz="1800" dirty="0"/>
              <a:t>etc</a:t>
            </a:r>
            <a:r>
              <a:rPr lang="es-ES" sz="1800" dirty="0" smtClean="0"/>
              <a:t>.).</a:t>
            </a:r>
          </a:p>
          <a:p>
            <a:pPr lvl="1"/>
            <a:endParaRPr lang="es-ES" sz="1800" dirty="0" smtClean="0"/>
          </a:p>
          <a:p>
            <a:r>
              <a:rPr lang="es-ES" sz="2000" dirty="0" smtClean="0"/>
              <a:t>en5GPccSer17 [</a:t>
            </a:r>
            <a:r>
              <a:rPr lang="en-GB" altLang="zh-CN" sz="2000" i="1" dirty="0" smtClean="0"/>
              <a:t>Enhancement </a:t>
            </a:r>
            <a:r>
              <a:rPr lang="en-GB" altLang="zh-CN" sz="2000" i="1" dirty="0"/>
              <a:t>of 5G PCC related services in </a:t>
            </a:r>
            <a:r>
              <a:rPr lang="en-GB" altLang="zh-CN" sz="2000" i="1" dirty="0" smtClean="0"/>
              <a:t>Rel-17</a:t>
            </a:r>
            <a:r>
              <a:rPr lang="en-GB" altLang="zh-CN" sz="2000" dirty="0" smtClean="0"/>
              <a:t>]</a:t>
            </a:r>
            <a:r>
              <a:rPr lang="es-ES" sz="2000" dirty="0" smtClean="0"/>
              <a:t> with 100% completion</a:t>
            </a:r>
            <a:endParaRPr lang="es-ES" sz="2000" dirty="0"/>
          </a:p>
          <a:p>
            <a:pPr lvl="1"/>
            <a:r>
              <a:rPr lang="es-ES" sz="1800" dirty="0"/>
              <a:t>Contributions related to </a:t>
            </a:r>
            <a:r>
              <a:rPr lang="en-US" altLang="zh-CN" sz="1800" dirty="0"/>
              <a:t>interworking </a:t>
            </a:r>
            <a:r>
              <a:rPr lang="en-US" altLang="zh-CN" sz="1800" dirty="0" smtClean="0"/>
              <a:t>scenario, e.g. </a:t>
            </a:r>
            <a:r>
              <a:rPr lang="en-US" altLang="zh-CN" sz="1800" dirty="0" err="1"/>
              <a:t>QoS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mapping </a:t>
            </a:r>
            <a:r>
              <a:rPr lang="en-US" altLang="zh-CN" sz="1800" dirty="0"/>
              <a:t>at </a:t>
            </a:r>
            <a:r>
              <a:rPr lang="en-US" altLang="zh-CN" sz="1800" dirty="0" smtClean="0"/>
              <a:t>SMF+PGW-C, </a:t>
            </a:r>
            <a:r>
              <a:rPr lang="en-US" altLang="zh-CN" sz="1800" dirty="0"/>
              <a:t>UE-initiated resource modification</a:t>
            </a:r>
            <a:r>
              <a:rPr lang="es-ES" sz="1800" dirty="0" smtClean="0"/>
              <a:t>.</a:t>
            </a:r>
          </a:p>
          <a:p>
            <a:pPr lvl="1"/>
            <a:r>
              <a:rPr lang="en-US" altLang="zh-CN" sz="1800" dirty="0"/>
              <a:t>Support of AN-GW restoration</a:t>
            </a:r>
            <a:r>
              <a:rPr lang="en-US" altLang="zh-CN" sz="1800" dirty="0" smtClean="0"/>
              <a:t>.</a:t>
            </a:r>
            <a:endParaRPr lang="es-ES" sz="1800" dirty="0"/>
          </a:p>
          <a:p>
            <a:pPr marL="0" indent="0">
              <a:buNone/>
            </a:pPr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0" y="393123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 –   CT3-led WIs     (3/3)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027169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(1/6) </a:t>
            </a: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44912" y="1664101"/>
            <a:ext cx="11263347" cy="4604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altLang="zh-CN" sz="2000" dirty="0" smtClean="0"/>
              <a:t>FS_eIMS5G2 [</a:t>
            </a:r>
            <a:r>
              <a:rPr lang="en-US" altLang="zh-CN" sz="2000" i="1" dirty="0"/>
              <a:t>Study on enhanced IMS to 5GC Integration Phase 2</a:t>
            </a:r>
            <a:r>
              <a:rPr lang="es-ES" altLang="zh-CN" sz="2000" dirty="0" smtClean="0"/>
              <a:t>] </a:t>
            </a:r>
            <a:r>
              <a:rPr lang="es-ES" altLang="zh-CN" sz="2000" dirty="0"/>
              <a:t>with 100% completion</a:t>
            </a:r>
          </a:p>
          <a:p>
            <a:pPr lvl="1">
              <a:spcAft>
                <a:spcPts val="600"/>
              </a:spcAft>
            </a:pPr>
            <a:r>
              <a:rPr lang="es-ES" altLang="zh-CN" sz="1800" dirty="0" smtClean="0"/>
              <a:t>Completion of TR 23.700-11, which is sent to the CT Plenary for Approval.</a:t>
            </a:r>
            <a:endParaRPr lang="es-ES" sz="2000" dirty="0" smtClean="0"/>
          </a:p>
          <a:p>
            <a:r>
              <a:rPr lang="es-ES" sz="2000" dirty="0" smtClean="0"/>
              <a:t>IMSProtoc17 [</a:t>
            </a:r>
            <a:r>
              <a:rPr lang="en-US" altLang="zh-CN" sz="2000" i="1" dirty="0"/>
              <a:t>IMS Stage-3 IETF Protocol Alignment</a:t>
            </a:r>
            <a:r>
              <a:rPr lang="es-ES" sz="2000" dirty="0" smtClean="0"/>
              <a:t>] with 100% completion</a:t>
            </a:r>
            <a:endParaRPr lang="es-ES" sz="2000" dirty="0"/>
          </a:p>
          <a:p>
            <a:pPr lvl="1"/>
            <a:r>
              <a:rPr lang="es-ES" sz="1800" dirty="0"/>
              <a:t>No </a:t>
            </a:r>
            <a:r>
              <a:rPr lang="es-ES" sz="1800" dirty="0" smtClean="0"/>
              <a:t>contribution </a:t>
            </a:r>
            <a:r>
              <a:rPr lang="es-ES" sz="1800" dirty="0"/>
              <a:t>during this Plenary </a:t>
            </a:r>
            <a:r>
              <a:rPr lang="es-ES" sz="1800" dirty="0" smtClean="0"/>
              <a:t>cycle. </a:t>
            </a:r>
            <a:r>
              <a:rPr lang="es-ES" altLang="zh-CN" sz="1800" dirty="0" smtClean="0"/>
              <a:t>Progressive </a:t>
            </a:r>
            <a:r>
              <a:rPr lang="es-ES" altLang="zh-CN" sz="1800" dirty="0"/>
              <a:t>increase of the completion percentage per meeting</a:t>
            </a:r>
            <a:r>
              <a:rPr lang="es-ES" sz="1800" dirty="0" smtClean="0"/>
              <a:t>.</a:t>
            </a:r>
          </a:p>
          <a:p>
            <a:r>
              <a:rPr lang="es-ES" altLang="zh-CN" sz="2000" dirty="0"/>
              <a:t>SBIProtoc17 [</a:t>
            </a:r>
            <a:r>
              <a:rPr lang="en-US" altLang="zh-CN" sz="2000" i="1" dirty="0"/>
              <a:t>Service Based Interface Protocol Enhancement Release 17</a:t>
            </a:r>
            <a:r>
              <a:rPr lang="es-ES" altLang="zh-CN" sz="2000" dirty="0"/>
              <a:t>] with 100% completion</a:t>
            </a:r>
          </a:p>
          <a:p>
            <a:pPr lvl="1">
              <a:spcAft>
                <a:spcPts val="600"/>
              </a:spcAft>
            </a:pPr>
            <a:r>
              <a:rPr lang="es-ES" altLang="zh-CN" sz="1800" dirty="0"/>
              <a:t>Most CRs related to formatting of description fields, FQDN data type update</a:t>
            </a:r>
            <a:r>
              <a:rPr lang="es-ES" altLang="zh-CN" sz="1800" dirty="0" smtClean="0"/>
              <a:t>.</a:t>
            </a:r>
            <a:endParaRPr lang="es-ES" sz="1800" dirty="0" smtClean="0"/>
          </a:p>
          <a:p>
            <a:r>
              <a:rPr lang="es-ES" altLang="zh-CN" sz="2000" dirty="0" smtClean="0"/>
              <a:t>ATSSS_Ph2 [</a:t>
            </a:r>
            <a:r>
              <a:rPr lang="en-US" altLang="zh-CN" sz="2000" i="1" dirty="0" smtClean="0"/>
              <a:t>CT aspects of Access Traffic Steering, Switch and Splitting support in the 5G system architecture; Phase 2</a:t>
            </a:r>
            <a:r>
              <a:rPr lang="es-ES" altLang="zh-CN" sz="2000" dirty="0" smtClean="0"/>
              <a:t>] with already 100% completion</a:t>
            </a:r>
          </a:p>
          <a:p>
            <a:pPr lvl="1">
              <a:spcAft>
                <a:spcPts val="600"/>
              </a:spcAft>
            </a:pPr>
            <a:r>
              <a:rPr lang="en-GB" altLang="zh-CN" sz="1800" dirty="0" smtClean="0"/>
              <a:t>Clarifications on MA PDU sessions and threshold values.</a:t>
            </a:r>
          </a:p>
          <a:p>
            <a:r>
              <a:rPr lang="es-ES" altLang="zh-CN" sz="2000" dirty="0" smtClean="0"/>
              <a:t>IIoT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of support of enhanced Industrial </a:t>
            </a:r>
            <a:r>
              <a:rPr lang="en-US" altLang="zh-CN" sz="2000" i="1" dirty="0" err="1"/>
              <a:t>IoT</a:t>
            </a:r>
            <a:r>
              <a:rPr lang="es-ES" altLang="zh-CN" sz="2000" dirty="0"/>
              <a:t>] </a:t>
            </a:r>
            <a:r>
              <a:rPr lang="es-ES" altLang="zh-CN" sz="2000" dirty="0" smtClean="0"/>
              <a:t>with 98% completion</a:t>
            </a:r>
            <a:endParaRPr lang="es-ES" altLang="zh-CN" sz="2000" dirty="0"/>
          </a:p>
          <a:p>
            <a:pPr lvl="1"/>
            <a:r>
              <a:rPr lang="es-ES" altLang="zh-CN" sz="1800" dirty="0" smtClean="0"/>
              <a:t>Support of </a:t>
            </a:r>
            <a:r>
              <a:rPr lang="en-US" altLang="zh-CN" sz="1800" dirty="0" smtClean="0"/>
              <a:t>time synchronization exposure subscription and notification, discovery </a:t>
            </a:r>
            <a:r>
              <a:rPr lang="en-US" altLang="zh-CN" sz="1800" dirty="0"/>
              <a:t>of </a:t>
            </a:r>
            <a:r>
              <a:rPr lang="en-US" altLang="zh-CN" sz="1800" dirty="0" smtClean="0"/>
              <a:t>TSCTSF and </a:t>
            </a:r>
            <a:r>
              <a:rPr lang="en-US" altLang="zh-CN" sz="1800" dirty="0"/>
              <a:t>5G access stratum time distribution, </a:t>
            </a:r>
            <a:r>
              <a:rPr lang="en-US" altLang="zh-CN" sz="1800" dirty="0" smtClean="0"/>
              <a:t>alternative </a:t>
            </a:r>
            <a:r>
              <a:rPr lang="en-US" altLang="zh-CN" sz="1800" dirty="0" err="1"/>
              <a:t>QoS</a:t>
            </a:r>
            <a:r>
              <a:rPr lang="en-US" altLang="zh-CN" sz="1800" dirty="0"/>
              <a:t> parameter </a:t>
            </a:r>
            <a:r>
              <a:rPr lang="en-US" altLang="zh-CN" sz="1800" dirty="0" smtClean="0"/>
              <a:t>provisioning.</a:t>
            </a:r>
          </a:p>
          <a:p>
            <a:pPr lvl="1"/>
            <a:r>
              <a:rPr lang="es-ES" altLang="zh-CN" sz="1800" dirty="0" smtClean="0"/>
              <a:t>Work </a:t>
            </a:r>
            <a:r>
              <a:rPr lang="es-ES" altLang="zh-CN" sz="1800" dirty="0"/>
              <a:t>continued to define Ntsctsf services (e.g. </a:t>
            </a:r>
            <a:r>
              <a:rPr lang="en-US" altLang="zh-CN" sz="1800" dirty="0" err="1" smtClean="0"/>
              <a:t>Ntsctsf_QoSandTSCAssistance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Ntsctsf_TimeSynchronization</a:t>
            </a:r>
            <a:r>
              <a:rPr lang="es-ES" altLang="zh-CN" sz="1800" dirty="0" smtClean="0"/>
              <a:t>)</a:t>
            </a:r>
          </a:p>
          <a:p>
            <a:pPr lvl="1"/>
            <a:r>
              <a:rPr lang="es-ES" altLang="zh-CN" sz="1800" dirty="0" smtClean="0"/>
              <a:t>Work is expected in following meetings to align with stage 2 new requirement agreed on Feb.</a:t>
            </a:r>
          </a:p>
          <a:p>
            <a:pPr lvl="1">
              <a:spcAft>
                <a:spcPts val="600"/>
              </a:spcAft>
            </a:pPr>
            <a:endParaRPr lang="es-E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1965104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11962" y="1778370"/>
            <a:ext cx="11469291" cy="4524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dirty="0" err="1" smtClean="0"/>
              <a:t>eNPN</a:t>
            </a:r>
            <a:r>
              <a:rPr lang="en-GB" altLang="zh-CN" sz="2000" dirty="0" smtClean="0"/>
              <a:t> [</a:t>
            </a:r>
            <a:r>
              <a:rPr lang="en-US" altLang="zh-CN" sz="2000" i="1" dirty="0"/>
              <a:t>CT aspects of Enhanced support of Non-Public Networks</a:t>
            </a:r>
            <a:r>
              <a:rPr lang="en-GB" altLang="zh-CN" sz="2000" dirty="0" smtClean="0"/>
              <a:t>] </a:t>
            </a:r>
            <a:r>
              <a:rPr lang="es-ES" altLang="zh-CN" sz="2000" dirty="0" smtClean="0"/>
              <a:t>with 100% completion</a:t>
            </a:r>
            <a:endParaRPr lang="es-ES" altLang="zh-CN" sz="2000" dirty="0"/>
          </a:p>
          <a:p>
            <a:pPr lvl="1">
              <a:spcAft>
                <a:spcPts val="0"/>
              </a:spcAft>
            </a:pPr>
            <a:r>
              <a:rPr lang="en-US" altLang="zh-CN" sz="1800" dirty="0" smtClean="0"/>
              <a:t>Introduction of onboarding </a:t>
            </a:r>
            <a:r>
              <a:rPr lang="en-US" altLang="zh-CN" sz="1800" dirty="0"/>
              <a:t>indication</a:t>
            </a:r>
            <a:r>
              <a:rPr lang="es-ES" altLang="zh-CN" sz="1800" dirty="0" smtClean="0"/>
              <a:t>.</a:t>
            </a:r>
          </a:p>
          <a:p>
            <a:pPr lvl="1">
              <a:spcAft>
                <a:spcPts val="0"/>
              </a:spcAft>
            </a:pPr>
            <a:r>
              <a:rPr lang="en-US" altLang="zh-CN" sz="1800" dirty="0" smtClean="0"/>
              <a:t>Support </a:t>
            </a:r>
            <a:r>
              <a:rPr lang="en-US" altLang="zh-CN" sz="1800" dirty="0"/>
              <a:t>Interworking with CH using AAA server</a:t>
            </a:r>
            <a:r>
              <a:rPr lang="en-US" altLang="zh-CN" sz="1800" dirty="0" smtClean="0"/>
              <a:t>.</a:t>
            </a:r>
            <a:endParaRPr lang="es-ES" altLang="zh-CN" sz="1800" dirty="0"/>
          </a:p>
          <a:p>
            <a:r>
              <a:rPr lang="en-GB" sz="2000" dirty="0" smtClean="0"/>
              <a:t>eNS_Ph2 [</a:t>
            </a:r>
            <a:r>
              <a:rPr lang="en-US" altLang="zh-CN" sz="2000" i="1" dirty="0"/>
              <a:t>Enhancement of Network Slicing Phase 2</a:t>
            </a:r>
            <a:r>
              <a:rPr lang="en-GB" sz="2000" dirty="0" smtClean="0"/>
              <a:t>] </a:t>
            </a:r>
            <a:r>
              <a:rPr lang="es-ES" sz="2000" dirty="0" smtClean="0"/>
              <a:t>with 96% completion</a:t>
            </a:r>
            <a:endParaRPr lang="es-ES" sz="2000" dirty="0"/>
          </a:p>
          <a:p>
            <a:pPr lvl="1">
              <a:spcAft>
                <a:spcPts val="0"/>
              </a:spcAft>
            </a:pPr>
            <a:r>
              <a:rPr lang="es-ES" sz="1800" dirty="0" smtClean="0"/>
              <a:t>Support of one-time, periodic and thresold-based reporting of network slice status information.</a:t>
            </a:r>
          </a:p>
          <a:p>
            <a:pPr lvl="1">
              <a:spcAft>
                <a:spcPts val="0"/>
              </a:spcAft>
            </a:pPr>
            <a:r>
              <a:rPr lang="es-ES" altLang="zh-CN" sz="1800" dirty="0"/>
              <a:t>Work continued </a:t>
            </a:r>
            <a:r>
              <a:rPr lang="es-ES" altLang="zh-CN" sz="1800" dirty="0" smtClean="0"/>
              <a:t>on NSAC subscription procedure, </a:t>
            </a:r>
            <a:r>
              <a:rPr lang="es-ES" sz="1800" dirty="0" smtClean="0"/>
              <a:t>support </a:t>
            </a:r>
            <a:r>
              <a:rPr lang="es-ES" sz="1800" dirty="0"/>
              <a:t>of </a:t>
            </a:r>
            <a:r>
              <a:rPr lang="es-ES" sz="1800" dirty="0" smtClean="0"/>
              <a:t>UE-Slice-MBR</a:t>
            </a:r>
            <a:r>
              <a:rPr lang="es-ES" sz="1800" dirty="0"/>
              <a:t> </a:t>
            </a:r>
            <a:r>
              <a:rPr lang="es-ES" sz="1800" dirty="0" smtClean="0"/>
              <a:t>and Slice-MBR.</a:t>
            </a:r>
          </a:p>
          <a:p>
            <a:pPr lvl="1">
              <a:spcAft>
                <a:spcPts val="0"/>
              </a:spcAft>
            </a:pPr>
            <a:r>
              <a:rPr lang="es-ES" sz="1800" dirty="0" smtClean="0"/>
              <a:t>Work on target NSSAI is still waiting for a reply LS from SA2.</a:t>
            </a:r>
          </a:p>
          <a:p>
            <a:r>
              <a:rPr lang="en-GB" altLang="zh-CN" sz="2000" dirty="0" smtClean="0"/>
              <a:t>ID_UAS </a:t>
            </a:r>
            <a:r>
              <a:rPr lang="en-GB" altLang="zh-CN" sz="2000" dirty="0"/>
              <a:t>[</a:t>
            </a:r>
            <a:r>
              <a:rPr lang="en-US" altLang="zh-CN" sz="2000" i="1" dirty="0"/>
              <a:t>CT aspects for Support of </a:t>
            </a:r>
            <a:r>
              <a:rPr lang="en-US" altLang="zh-CN" sz="2000" i="1" dirty="0" err="1"/>
              <a:t>Uncrewed</a:t>
            </a:r>
            <a:r>
              <a:rPr lang="en-US" altLang="zh-CN" sz="2000" i="1" dirty="0"/>
              <a:t> Aerial Systems Connectivity, Identification, and Tracking</a:t>
            </a:r>
            <a:r>
              <a:rPr lang="en-GB" altLang="zh-CN" sz="2000" dirty="0"/>
              <a:t>] with </a:t>
            </a:r>
            <a:r>
              <a:rPr lang="en-GB" altLang="zh-CN" sz="2000" dirty="0" smtClean="0"/>
              <a:t>100% </a:t>
            </a:r>
            <a:r>
              <a:rPr lang="en-GB" altLang="zh-CN" sz="2000" dirty="0"/>
              <a:t>completion</a:t>
            </a:r>
            <a:endParaRPr lang="es-ES" altLang="zh-CN" sz="2000" dirty="0"/>
          </a:p>
          <a:p>
            <a:pPr lvl="1">
              <a:spcAft>
                <a:spcPts val="0"/>
              </a:spcAft>
            </a:pPr>
            <a:r>
              <a:rPr lang="es-ES" altLang="zh-CN" sz="1800" dirty="0" smtClean="0"/>
              <a:t>Update of UAV authentication and authorization, notifications of UAV re-authentication, reauthorization and revocation, based on stage 2’s reply LS and new requirement, e.g</a:t>
            </a:r>
            <a:r>
              <a:rPr lang="es-ES" altLang="zh-CN" sz="1800" dirty="0"/>
              <a:t>. notification correlation </a:t>
            </a:r>
            <a:r>
              <a:rPr lang="es-ES" altLang="zh-CN" sz="1800" dirty="0" smtClean="0"/>
              <a:t>Id, revoke cause.</a:t>
            </a:r>
          </a:p>
          <a:p>
            <a:pPr lvl="1">
              <a:spcAft>
                <a:spcPts val="0"/>
              </a:spcAft>
            </a:pPr>
            <a:r>
              <a:rPr lang="es-ES" altLang="zh-CN" sz="1800" dirty="0" smtClean="0"/>
              <a:t>Work </a:t>
            </a:r>
            <a:r>
              <a:rPr lang="es-ES" altLang="zh-CN" sz="1800" dirty="0"/>
              <a:t>progressing quite </a:t>
            </a:r>
            <a:r>
              <a:rPr lang="es-ES" altLang="zh-CN" sz="1800" dirty="0" smtClean="0"/>
              <a:t>well and TS </a:t>
            </a:r>
            <a:r>
              <a:rPr lang="es-ES" altLang="zh-CN" sz="1800" dirty="0"/>
              <a:t>29.255 is sent to the CT </a:t>
            </a:r>
            <a:r>
              <a:rPr lang="es-ES" altLang="zh-CN" sz="1800" dirty="0" smtClean="0"/>
              <a:t>Plenary for Approval.</a:t>
            </a:r>
            <a:endParaRPr lang="es-ES" altLang="zh-CN" sz="1800" dirty="0"/>
          </a:p>
          <a:p>
            <a:pPr lvl="1">
              <a:spcAft>
                <a:spcPts val="600"/>
              </a:spcAft>
            </a:pPr>
            <a:endParaRPr lang="es-ES" sz="18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(2/6)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951931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23067" y="1810506"/>
            <a:ext cx="11309905" cy="488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dirty="0"/>
              <a:t>eEDGE_5GC [</a:t>
            </a:r>
            <a:r>
              <a:rPr lang="en-US" altLang="zh-CN" sz="2000" i="1" dirty="0"/>
              <a:t>CT Aspects of 5G </a:t>
            </a:r>
            <a:r>
              <a:rPr lang="en-US" altLang="zh-CN" sz="2000" i="1" dirty="0" err="1"/>
              <a:t>eEDGE</a:t>
            </a:r>
            <a:r>
              <a:rPr lang="en-GB" altLang="zh-CN" sz="2000" dirty="0"/>
              <a:t>] </a:t>
            </a:r>
            <a:r>
              <a:rPr lang="en-GB" altLang="zh-CN" sz="2000" dirty="0" smtClean="0"/>
              <a:t>with </a:t>
            </a:r>
            <a:r>
              <a:rPr lang="es-ES" altLang="zh-CN" sz="2000" dirty="0" smtClean="0"/>
              <a:t>100% completion</a:t>
            </a:r>
            <a:endParaRPr lang="es-ES" altLang="zh-CN" sz="2000" dirty="0"/>
          </a:p>
          <a:p>
            <a:pPr lvl="1"/>
            <a:r>
              <a:rPr lang="es-ES" altLang="zh-CN" sz="1800" dirty="0" smtClean="0"/>
              <a:t>Handling of supported features for Edge Computing.</a:t>
            </a:r>
          </a:p>
          <a:p>
            <a:pPr lvl="1"/>
            <a:r>
              <a:rPr lang="en-US" altLang="zh-CN" sz="1800" dirty="0"/>
              <a:t>Resolutions related to URSP guidance handling at the PCF</a:t>
            </a:r>
            <a:r>
              <a:rPr lang="es-ES" altLang="zh-CN" sz="1800" dirty="0" smtClean="0"/>
              <a:t>.</a:t>
            </a:r>
          </a:p>
          <a:p>
            <a:pPr lvl="1"/>
            <a:r>
              <a:rPr lang="es-ES" altLang="zh-CN" sz="1800" dirty="0" smtClean="0"/>
              <a:t>Completion of </a:t>
            </a:r>
            <a:r>
              <a:rPr lang="en-US" altLang="zh-CN" sz="1800" dirty="0" err="1"/>
              <a:t>Nnef_EASDeployment</a:t>
            </a:r>
            <a:r>
              <a:rPr lang="en-US" altLang="zh-CN" sz="1800" dirty="0"/>
              <a:t> service in both southbound and northbound NEF </a:t>
            </a:r>
            <a:r>
              <a:rPr lang="en-US" altLang="zh-CN" sz="1800" dirty="0" smtClean="0"/>
              <a:t>interfaces. </a:t>
            </a:r>
          </a:p>
          <a:p>
            <a:pPr lvl="1"/>
            <a:r>
              <a:rPr lang="en-US" altLang="zh-CN" sz="1800" dirty="0"/>
              <a:t>Completion of </a:t>
            </a:r>
            <a:r>
              <a:rPr lang="en-US" altLang="zh-CN" sz="1800" dirty="0" smtClean="0"/>
              <a:t>UE </a:t>
            </a:r>
            <a:r>
              <a:rPr lang="en-US" altLang="zh-CN" sz="1800" dirty="0"/>
              <a:t>Policy Delivery outcome </a:t>
            </a:r>
            <a:r>
              <a:rPr lang="en-US" altLang="zh-CN" sz="1800" dirty="0" smtClean="0"/>
              <a:t>event</a:t>
            </a:r>
            <a:r>
              <a:rPr lang="es-ES" altLang="zh-CN" sz="1800" dirty="0" smtClean="0"/>
              <a:t>.</a:t>
            </a:r>
            <a:endParaRPr lang="es-ES" altLang="zh-CN" sz="1800" dirty="0"/>
          </a:p>
          <a:p>
            <a:r>
              <a:rPr lang="en-GB" sz="2000" dirty="0" smtClean="0"/>
              <a:t>5G_eLCS_ph2 [</a:t>
            </a:r>
            <a:r>
              <a:rPr lang="en-US" altLang="zh-CN" sz="2000" i="1" dirty="0"/>
              <a:t>Enhancement to the 5GC </a:t>
            </a:r>
            <a:r>
              <a:rPr lang="en-US" altLang="zh-CN" sz="2000" i="1" dirty="0" err="1"/>
              <a:t>LoCation</a:t>
            </a:r>
            <a:r>
              <a:rPr lang="en-US" altLang="zh-CN" sz="2000" i="1" dirty="0"/>
              <a:t> Services-Phase 2</a:t>
            </a:r>
            <a:r>
              <a:rPr lang="en-GB" sz="2000" dirty="0" smtClean="0"/>
              <a:t>] with 100% completion</a:t>
            </a:r>
            <a:endParaRPr lang="es-ES" sz="2000" dirty="0"/>
          </a:p>
          <a:p>
            <a:pPr lvl="1">
              <a:spcAft>
                <a:spcPts val="600"/>
              </a:spcAft>
            </a:pPr>
            <a:r>
              <a:rPr lang="es-ES" altLang="zh-CN" sz="1800" dirty="0"/>
              <a:t>No contribution during this Plenary cycle</a:t>
            </a:r>
            <a:r>
              <a:rPr lang="es-ES" altLang="zh-CN" sz="1800" dirty="0" smtClean="0"/>
              <a:t>.</a:t>
            </a:r>
            <a:r>
              <a:rPr lang="es-ES" altLang="zh-CN" sz="1800" dirty="0"/>
              <a:t> </a:t>
            </a:r>
            <a:r>
              <a:rPr lang="es-ES" altLang="zh-CN" sz="1800" dirty="0" smtClean="0"/>
              <a:t>All requirements are satisfied.</a:t>
            </a:r>
            <a:endParaRPr lang="es-ES" sz="1800" dirty="0" smtClean="0"/>
          </a:p>
          <a:p>
            <a:r>
              <a:rPr lang="en-GB" altLang="zh-CN" sz="2000" dirty="0"/>
              <a:t>5G_P</a:t>
            </a:r>
            <a:r>
              <a:rPr lang="en-US" altLang="zh-CN" sz="2000" dirty="0" err="1"/>
              <a:t>roSe</a:t>
            </a:r>
            <a:r>
              <a:rPr lang="en-US" altLang="zh-CN" sz="2000" dirty="0"/>
              <a:t> [</a:t>
            </a:r>
            <a:r>
              <a:rPr lang="en-US" altLang="zh-CN" sz="2000" i="1" dirty="0"/>
              <a:t>CT aspects of proximity based services in 5GS</a:t>
            </a:r>
            <a:r>
              <a:rPr lang="en-US" altLang="zh-CN" sz="2000" dirty="0" smtClean="0"/>
              <a:t>] with 100% completion</a:t>
            </a:r>
            <a:endParaRPr lang="es-ES" altLang="zh-CN" sz="2000" dirty="0"/>
          </a:p>
          <a:p>
            <a:pPr lvl="1">
              <a:spcAft>
                <a:spcPts val="0"/>
              </a:spcAft>
            </a:pPr>
            <a:r>
              <a:rPr lang="en-GB" altLang="zh-CN" sz="1800" dirty="0" smtClean="0"/>
              <a:t>Removal of remaining open issues associated </a:t>
            </a:r>
            <a:r>
              <a:rPr lang="en-GB" altLang="zh-CN" sz="1800" dirty="0"/>
              <a:t>to the encoding of </a:t>
            </a:r>
            <a:r>
              <a:rPr lang="en-GB" altLang="zh-CN" sz="1800" dirty="0" err="1"/>
              <a:t>ProSeP</a:t>
            </a:r>
            <a:r>
              <a:rPr lang="en-GB" altLang="zh-CN" sz="1800" dirty="0" smtClean="0"/>
              <a:t>.</a:t>
            </a:r>
          </a:p>
          <a:p>
            <a:pPr lvl="1">
              <a:spcAft>
                <a:spcPts val="0"/>
              </a:spcAft>
            </a:pPr>
            <a:r>
              <a:rPr lang="en-GB" altLang="zh-CN" sz="1800" dirty="0" smtClean="0"/>
              <a:t>TS 29.557 is sent to the CT </a:t>
            </a:r>
            <a:r>
              <a:rPr lang="en-GB" altLang="zh-CN" sz="1800" dirty="0"/>
              <a:t>P</a:t>
            </a:r>
            <a:r>
              <a:rPr lang="en-GB" altLang="zh-CN" sz="1800" dirty="0" smtClean="0"/>
              <a:t>lenary for Approval.</a:t>
            </a:r>
          </a:p>
          <a:p>
            <a:r>
              <a:rPr lang="en-GB" altLang="zh-CN" sz="2000" dirty="0" err="1" smtClean="0"/>
              <a:t>BEPoP</a:t>
            </a:r>
            <a:r>
              <a:rPr lang="en-GB" altLang="zh-CN" sz="2000" dirty="0" smtClean="0"/>
              <a:t> [</a:t>
            </a:r>
            <a:r>
              <a:rPr lang="en-US" altLang="zh-CN" sz="2000" i="1" dirty="0" err="1"/>
              <a:t>BEst</a:t>
            </a:r>
            <a:r>
              <a:rPr lang="en-US" altLang="zh-CN" sz="2000" i="1" dirty="0"/>
              <a:t> Practice of PFCP</a:t>
            </a:r>
            <a:r>
              <a:rPr lang="en-GB" altLang="zh-CN" sz="2000" dirty="0" smtClean="0"/>
              <a:t>] </a:t>
            </a:r>
            <a:r>
              <a:rPr lang="en-GB" altLang="zh-CN" sz="2000" dirty="0"/>
              <a:t>with 100%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s-ES" altLang="zh-CN" sz="1800" dirty="0"/>
              <a:t>No contribution during this Plenary cycle. All requirements are satisfied.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(3/6)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419085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06591" y="1712969"/>
            <a:ext cx="11532328" cy="488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/>
              <a:t>5GSAT_ARCH-CT </a:t>
            </a:r>
            <a:r>
              <a:rPr lang="en-US" altLang="zh-CN" sz="2000" dirty="0"/>
              <a:t>[</a:t>
            </a:r>
            <a:r>
              <a:rPr lang="en-US" altLang="zh-CN" sz="2000" i="1" dirty="0"/>
              <a:t>CT aspects of 5GC architecture for satellite networks</a:t>
            </a:r>
            <a:r>
              <a:rPr lang="en-US" altLang="zh-CN" sz="2000" dirty="0"/>
              <a:t>] with </a:t>
            </a:r>
            <a:r>
              <a:rPr lang="en-US" altLang="zh-CN" sz="2000" dirty="0" smtClean="0"/>
              <a:t>100% </a:t>
            </a:r>
            <a:r>
              <a:rPr lang="en-US" altLang="zh-CN" sz="2000" dirty="0"/>
              <a:t>completion</a:t>
            </a:r>
          </a:p>
          <a:p>
            <a:pPr lvl="1"/>
            <a:r>
              <a:rPr lang="en-US" altLang="zh-CN" sz="1800" dirty="0" smtClean="0"/>
              <a:t>Definition of data type related to Satellite Backhaul Category.</a:t>
            </a:r>
            <a:endParaRPr lang="en-US" altLang="zh-CN" sz="1800" dirty="0"/>
          </a:p>
          <a:p>
            <a:r>
              <a:rPr lang="en-US" altLang="zh-CN" sz="2000" dirty="0" smtClean="0"/>
              <a:t>UASAPP </a:t>
            </a:r>
            <a:r>
              <a:rPr lang="en-US" altLang="zh-CN" sz="2000" dirty="0"/>
              <a:t>[</a:t>
            </a:r>
            <a:r>
              <a:rPr lang="en-US" altLang="zh-CN" sz="2000" i="1" dirty="0"/>
              <a:t>CT Aspects of Application Layer Support for </a:t>
            </a:r>
            <a:r>
              <a:rPr lang="en-US" altLang="zh-CN" sz="2000" i="1" dirty="0" err="1"/>
              <a:t>Uncrewed</a:t>
            </a:r>
            <a:r>
              <a:rPr lang="en-US" altLang="zh-CN" sz="2000" i="1" dirty="0"/>
              <a:t> Aerial Systems (UAS)</a:t>
            </a:r>
            <a:r>
              <a:rPr lang="en-US" altLang="zh-CN" sz="2000" dirty="0"/>
              <a:t>] </a:t>
            </a:r>
            <a:r>
              <a:rPr lang="en-US" altLang="zh-CN" sz="2000" dirty="0" smtClean="0"/>
              <a:t>with 100% completion</a:t>
            </a:r>
            <a:endParaRPr lang="en-US" altLang="zh-CN" sz="2000" dirty="0"/>
          </a:p>
          <a:p>
            <a:pPr lvl="1">
              <a:spcAft>
                <a:spcPts val="0"/>
              </a:spcAft>
            </a:pPr>
            <a:r>
              <a:rPr lang="en-US" altLang="zh-CN" sz="1800" dirty="0" smtClean="0"/>
              <a:t>Work continued on completion and correction on the </a:t>
            </a:r>
            <a:r>
              <a:rPr lang="en-GB" altLang="zh-CN" sz="1800" dirty="0"/>
              <a:t>UAE_C2OperationModeManagement </a:t>
            </a:r>
            <a:r>
              <a:rPr lang="en-GB" altLang="zh-CN" sz="1800" dirty="0" smtClean="0"/>
              <a:t>API and </a:t>
            </a:r>
            <a:r>
              <a:rPr lang="en-GB" altLang="zh-CN" sz="1800" dirty="0" err="1"/>
              <a:t>UAE_RealtimeUAVStatus</a:t>
            </a:r>
            <a:r>
              <a:rPr lang="en-GB" altLang="zh-CN" sz="1800" dirty="0"/>
              <a:t> API</a:t>
            </a:r>
            <a:r>
              <a:rPr lang="en-GB" altLang="zh-CN" sz="1800" dirty="0" smtClean="0"/>
              <a:t>.</a:t>
            </a:r>
            <a:endParaRPr lang="en-US" altLang="zh-CN" sz="1800" dirty="0" smtClean="0"/>
          </a:p>
          <a:p>
            <a:pPr lvl="1">
              <a:spcAft>
                <a:spcPts val="0"/>
              </a:spcAft>
            </a:pPr>
            <a:r>
              <a:rPr lang="en-US" altLang="zh-CN" sz="1800" dirty="0" smtClean="0"/>
              <a:t>TS 29.257 is sent to the CT </a:t>
            </a:r>
            <a:r>
              <a:rPr lang="en-US" altLang="zh-CN" sz="1800" dirty="0"/>
              <a:t>P</a:t>
            </a:r>
            <a:r>
              <a:rPr lang="en-US" altLang="zh-CN" sz="1800" dirty="0" smtClean="0"/>
              <a:t>lenary for Approva</a:t>
            </a:r>
            <a:r>
              <a:rPr lang="en-US" altLang="zh-CN" sz="1800" dirty="0"/>
              <a:t>l</a:t>
            </a:r>
            <a:r>
              <a:rPr lang="en-US" altLang="zh-CN" sz="1800" dirty="0" smtClean="0"/>
              <a:t>.</a:t>
            </a:r>
            <a:endParaRPr lang="en-US" altLang="zh-CN" sz="1800" dirty="0"/>
          </a:p>
          <a:p>
            <a:r>
              <a:rPr lang="en-GB" altLang="zh-CN" sz="2000" dirty="0"/>
              <a:t>5MBS [</a:t>
            </a:r>
            <a:r>
              <a:rPr lang="en-US" altLang="zh-CN" sz="2000" i="1" dirty="0"/>
              <a:t>CT aspects of the architectural enhancements for 5G multicast-broadcast services</a:t>
            </a:r>
            <a:r>
              <a:rPr lang="en-GB" altLang="zh-CN" sz="2000" dirty="0" smtClean="0"/>
              <a:t>] with 65% completion</a:t>
            </a:r>
            <a:endParaRPr lang="es-ES" altLang="zh-CN" sz="2000" dirty="0"/>
          </a:p>
          <a:p>
            <a:pPr lvl="1">
              <a:spcAft>
                <a:spcPts val="0"/>
              </a:spcAft>
            </a:pPr>
            <a:r>
              <a:rPr lang="es-ES" altLang="zh-CN" sz="1800" dirty="0" smtClean="0"/>
              <a:t>Extension of </a:t>
            </a:r>
            <a:r>
              <a:rPr lang="en-US" altLang="zh-CN" sz="1800" dirty="0" err="1"/>
              <a:t>Nnef_MBSTMGI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and </a:t>
            </a:r>
            <a:r>
              <a:rPr lang="en-US" altLang="zh-CN" sz="1800" dirty="0" err="1"/>
              <a:t>Nnef_MBSSession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services</a:t>
            </a:r>
            <a:r>
              <a:rPr lang="es-ES" altLang="zh-CN" sz="1800" dirty="0" smtClean="0"/>
              <a:t>.</a:t>
            </a:r>
          </a:p>
          <a:p>
            <a:pPr lvl="1">
              <a:spcAft>
                <a:spcPts val="0"/>
              </a:spcAft>
            </a:pPr>
            <a:r>
              <a:rPr lang="es-ES" altLang="zh-CN" sz="1800" dirty="0" smtClean="0"/>
              <a:t>Support of </a:t>
            </a:r>
            <a:r>
              <a:rPr lang="en-US" altLang="zh-CN" sz="1800" dirty="0" err="1"/>
              <a:t>Npcf_MBSPolicyControl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API.</a:t>
            </a:r>
            <a:endParaRPr lang="es-ES" altLang="zh-CN" sz="1800" dirty="0" smtClean="0"/>
          </a:p>
          <a:p>
            <a:pPr lvl="1">
              <a:spcAft>
                <a:spcPts val="0"/>
              </a:spcAft>
            </a:pPr>
            <a:r>
              <a:rPr lang="fr-FR" altLang="ja-JP" sz="1800" dirty="0" smtClean="0"/>
              <a:t>Specifying the Skeleton and general clauses for the new TS of the </a:t>
            </a:r>
            <a:r>
              <a:rPr lang="en-US" altLang="zh-CN" sz="1800" dirty="0" smtClean="0"/>
              <a:t>MBSF </a:t>
            </a:r>
            <a:r>
              <a:rPr lang="en-US" altLang="zh-CN" sz="1800" dirty="0"/>
              <a:t>services</a:t>
            </a:r>
            <a:r>
              <a:rPr lang="fr-FR" altLang="ja-JP" sz="1800" smtClean="0"/>
              <a:t>.</a:t>
            </a:r>
            <a:endParaRPr lang="fr-FR" altLang="ja-JP" sz="1800" dirty="0" smtClean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(4/6)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473628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198355" y="1802268"/>
            <a:ext cx="11441710" cy="488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/>
              <a:t>eV2XAPP [</a:t>
            </a:r>
            <a:r>
              <a:rPr lang="en-US" altLang="zh-CN" sz="2000" i="1" dirty="0"/>
              <a:t>CT aspects of Enhanced application layer support for V2X services</a:t>
            </a:r>
            <a:r>
              <a:rPr lang="en-US" altLang="zh-CN" sz="2000" dirty="0"/>
              <a:t>] with 100% completion</a:t>
            </a:r>
          </a:p>
          <a:p>
            <a:pPr lvl="1">
              <a:spcAft>
                <a:spcPts val="600"/>
              </a:spcAft>
            </a:pPr>
            <a:r>
              <a:rPr lang="en-US" altLang="zh-CN" sz="1800" dirty="0"/>
              <a:t>Correction on VAE services.</a:t>
            </a:r>
          </a:p>
          <a:p>
            <a:r>
              <a:rPr lang="en-US" altLang="zh-CN" sz="2000" dirty="0" err="1" smtClean="0"/>
              <a:t>eSEAL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[</a:t>
            </a:r>
            <a:r>
              <a:rPr lang="en-US" altLang="zh-CN" sz="2000" i="1" dirty="0"/>
              <a:t>Enhanced Service Enabler Architecture Layer for Verticals</a:t>
            </a:r>
            <a:r>
              <a:rPr lang="en-US" altLang="zh-CN" sz="2000" dirty="0"/>
              <a:t>] with </a:t>
            </a:r>
            <a:r>
              <a:rPr lang="en-US" altLang="zh-CN" sz="2000" dirty="0" smtClean="0"/>
              <a:t>96% </a:t>
            </a:r>
            <a:r>
              <a:rPr lang="en-US" altLang="zh-CN" sz="2000" dirty="0"/>
              <a:t>completion</a:t>
            </a:r>
            <a:endParaRPr lang="es-ES" altLang="zh-CN" sz="2000" dirty="0"/>
          </a:p>
          <a:p>
            <a:pPr lvl="1"/>
            <a:r>
              <a:rPr lang="en-US" altLang="zh-CN" sz="1800" dirty="0"/>
              <a:t>Enhancement of </a:t>
            </a:r>
            <a:r>
              <a:rPr lang="en-US" altLang="zh-CN" sz="1800" dirty="0" err="1"/>
              <a:t>SS_Events</a:t>
            </a:r>
            <a:r>
              <a:rPr lang="en-US" altLang="zh-CN" sz="1800" dirty="0"/>
              <a:t> API, </a:t>
            </a:r>
            <a:r>
              <a:rPr lang="en-US" altLang="zh-CN" sz="1800" dirty="0" err="1"/>
              <a:t>SS_GroupManagement</a:t>
            </a:r>
            <a:r>
              <a:rPr lang="en-US" altLang="zh-CN" sz="1800" dirty="0"/>
              <a:t> API, </a:t>
            </a:r>
            <a:r>
              <a:rPr lang="en-US" altLang="zh-CN" sz="1800" dirty="0" err="1"/>
              <a:t>SS_LocationAreaMonitoring</a:t>
            </a:r>
            <a:r>
              <a:rPr lang="en-US" altLang="zh-CN" sz="1800" dirty="0"/>
              <a:t> API</a:t>
            </a:r>
            <a:r>
              <a:rPr lang="en-GB" altLang="zh-CN" sz="1800" dirty="0"/>
              <a:t>.</a:t>
            </a:r>
            <a:endParaRPr lang="en-US" altLang="zh-CN" sz="1800" dirty="0"/>
          </a:p>
          <a:p>
            <a:pPr lvl="1"/>
            <a:r>
              <a:rPr lang="en-US" altLang="zh-CN" sz="1800" dirty="0"/>
              <a:t>Support of </a:t>
            </a:r>
            <a:r>
              <a:rPr lang="en-US" altLang="zh-CN" sz="1800" dirty="0" err="1"/>
              <a:t>SS_NetworkResourceMonitoring</a:t>
            </a:r>
            <a:r>
              <a:rPr lang="en-US" altLang="zh-CN" sz="1800" dirty="0"/>
              <a:t> service related API.</a:t>
            </a:r>
          </a:p>
          <a:p>
            <a:r>
              <a:rPr lang="en-US" altLang="zh-CN" sz="2000" dirty="0" smtClean="0"/>
              <a:t>TEI17_SE_RPS </a:t>
            </a:r>
            <a:r>
              <a:rPr lang="en-US" altLang="zh-CN" sz="2000" dirty="0"/>
              <a:t>[</a:t>
            </a:r>
            <a:r>
              <a:rPr lang="en-US" altLang="zh-CN" sz="2000" i="1" dirty="0"/>
              <a:t>System enhancement for redundant PDU session</a:t>
            </a:r>
            <a:r>
              <a:rPr lang="en-US" altLang="zh-CN" sz="2000" dirty="0"/>
              <a:t>] </a:t>
            </a:r>
            <a:r>
              <a:rPr lang="en-US" altLang="zh-CN" sz="2000" dirty="0" smtClean="0"/>
              <a:t>with 100% completion</a:t>
            </a:r>
          </a:p>
          <a:p>
            <a:pPr lvl="1">
              <a:spcAft>
                <a:spcPts val="600"/>
              </a:spcAft>
            </a:pPr>
            <a:r>
              <a:rPr lang="en-GB" altLang="zh-CN" sz="1800" dirty="0" smtClean="0"/>
              <a:t>Two CRs related to RSN </a:t>
            </a:r>
            <a:r>
              <a:rPr lang="en-GB" altLang="zh-CN" sz="1800" dirty="0"/>
              <a:t>and PDU session pair </a:t>
            </a:r>
            <a:r>
              <a:rPr lang="en-GB" altLang="zh-CN" sz="1800" dirty="0" smtClean="0"/>
              <a:t>ID.</a:t>
            </a:r>
          </a:p>
          <a:p>
            <a:r>
              <a:rPr lang="en-US" altLang="zh-CN" sz="2000" dirty="0" smtClean="0"/>
              <a:t>5GMARCH</a:t>
            </a:r>
            <a:r>
              <a:rPr lang="en-US" sz="2000" dirty="0" smtClean="0"/>
              <a:t> [</a:t>
            </a:r>
            <a:r>
              <a:rPr lang="en-US" altLang="zh-CN" sz="2000" i="1" dirty="0"/>
              <a:t>CT aspects for enabling MSGin5G Service</a:t>
            </a:r>
            <a:r>
              <a:rPr lang="en-US" sz="2000" dirty="0" smtClean="0"/>
              <a:t>] with 100% completion</a:t>
            </a:r>
          </a:p>
          <a:p>
            <a:pPr lvl="1">
              <a:spcAft>
                <a:spcPts val="0"/>
              </a:spcAft>
            </a:pPr>
            <a:r>
              <a:rPr lang="en-US" sz="1800" dirty="0" smtClean="0"/>
              <a:t>Definition of </a:t>
            </a:r>
            <a:r>
              <a:rPr lang="en-US" altLang="zh-CN" sz="1800" dirty="0"/>
              <a:t>MSGG_L3GDelivery </a:t>
            </a:r>
            <a:r>
              <a:rPr lang="en-US" sz="1800" dirty="0" smtClean="0"/>
              <a:t>and </a:t>
            </a:r>
            <a:r>
              <a:rPr lang="en-US" altLang="zh-CN" sz="1800" dirty="0" smtClean="0"/>
              <a:t>MSGG_N3GDelivery services</a:t>
            </a:r>
            <a:r>
              <a:rPr lang="en-GB" altLang="zh-CN" sz="1800" dirty="0" smtClean="0"/>
              <a:t>.</a:t>
            </a:r>
          </a:p>
          <a:p>
            <a:pPr lvl="1">
              <a:spcAft>
                <a:spcPts val="0"/>
              </a:spcAft>
            </a:pPr>
            <a:r>
              <a:rPr lang="en-GB" altLang="zh-CN" sz="1800" dirty="0" smtClean="0"/>
              <a:t>Definition of general clauses, ( e.g. Security, </a:t>
            </a:r>
            <a:r>
              <a:rPr lang="en-US" altLang="zh-CN" sz="1800" dirty="0"/>
              <a:t>U</a:t>
            </a:r>
            <a:r>
              <a:rPr lang="en-US" altLang="zh-CN" sz="1800" dirty="0" smtClean="0"/>
              <a:t>sage of </a:t>
            </a:r>
            <a:r>
              <a:rPr lang="en-US" altLang="zh-CN" sz="1800" dirty="0"/>
              <a:t>Common API </a:t>
            </a:r>
            <a:r>
              <a:rPr lang="en-US" altLang="zh-CN" sz="1800" dirty="0" smtClean="0"/>
              <a:t>Framework) and </a:t>
            </a:r>
            <a:r>
              <a:rPr lang="en-US" altLang="zh-CN" sz="1800" dirty="0" err="1" smtClean="0"/>
              <a:t>OpenAPI</a:t>
            </a:r>
            <a:r>
              <a:rPr lang="en-US" altLang="zh-CN" sz="1800" dirty="0" smtClean="0"/>
              <a:t> files for all the APIs.</a:t>
            </a:r>
          </a:p>
          <a:p>
            <a:pPr lvl="1">
              <a:spcAft>
                <a:spcPts val="0"/>
              </a:spcAft>
            </a:pPr>
            <a:r>
              <a:rPr lang="es-ES" altLang="zh-CN" sz="1800" dirty="0"/>
              <a:t>Other miscellaneous changes, e.g. </a:t>
            </a:r>
            <a:r>
              <a:rPr lang="en-US" altLang="zh-CN" sz="1800" dirty="0"/>
              <a:t>shorten attribute names, correction on API design, setting default value for </a:t>
            </a:r>
            <a:r>
              <a:rPr lang="en-US" altLang="zh-CN" sz="1800" dirty="0" err="1"/>
              <a:t>boolean</a:t>
            </a:r>
            <a:r>
              <a:rPr lang="en-US" altLang="zh-CN" sz="1800" dirty="0"/>
              <a:t> data </a:t>
            </a:r>
            <a:r>
              <a:rPr lang="en-US" altLang="zh-CN" sz="1800" dirty="0" smtClean="0"/>
              <a:t>type.</a:t>
            </a:r>
          </a:p>
          <a:p>
            <a:pPr lvl="1">
              <a:spcAft>
                <a:spcPts val="0"/>
              </a:spcAft>
            </a:pPr>
            <a:r>
              <a:rPr lang="en-US" altLang="zh-CN" sz="1800" dirty="0"/>
              <a:t>TS </a:t>
            </a:r>
            <a:r>
              <a:rPr lang="en-US" altLang="zh-CN" sz="1800" dirty="0" smtClean="0"/>
              <a:t>29.538 </a:t>
            </a:r>
            <a:r>
              <a:rPr lang="en-US" altLang="zh-CN" sz="1800" dirty="0"/>
              <a:t>is sent to the CT P</a:t>
            </a:r>
            <a:r>
              <a:rPr lang="en-US" altLang="zh-CN" sz="1800" dirty="0" smtClean="0"/>
              <a:t>lenary </a:t>
            </a:r>
            <a:r>
              <a:rPr lang="en-US" altLang="zh-CN" sz="1800" dirty="0"/>
              <a:t>for Approval</a:t>
            </a:r>
            <a:r>
              <a:rPr lang="en-US" altLang="zh-CN" sz="1800" dirty="0" smtClean="0"/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(5/6)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24892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31306" y="1777554"/>
            <a:ext cx="11441710" cy="488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err="1"/>
              <a:t>eCryptPr</a:t>
            </a:r>
            <a:r>
              <a:rPr lang="en-GB" altLang="zh-CN" sz="2000" dirty="0"/>
              <a:t> [</a:t>
            </a:r>
            <a:r>
              <a:rPr lang="en-US" altLang="zh-CN" sz="2000" i="1" dirty="0"/>
              <a:t>Enhancements of 3GPP profiles for cryptographic algorithms and security protocols</a:t>
            </a:r>
            <a:r>
              <a:rPr lang="en-GB" altLang="zh-CN" sz="2000" dirty="0"/>
              <a:t>] with 100%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n-US" altLang="zh-CN" sz="1800" dirty="0"/>
              <a:t>Update of IETF references for ICE and STUN</a:t>
            </a:r>
            <a:r>
              <a:rPr lang="es-ES" altLang="zh-CN" sz="1800" dirty="0"/>
              <a:t>.</a:t>
            </a:r>
          </a:p>
          <a:p>
            <a:r>
              <a:rPr lang="en-US" altLang="zh-CN" sz="2000" dirty="0" err="1" smtClean="0"/>
              <a:t>IoT_SAT_ARCH_EPS</a:t>
            </a:r>
            <a:r>
              <a:rPr lang="en-GB" altLang="zh-CN" sz="2000" dirty="0" smtClean="0"/>
              <a:t> [</a:t>
            </a:r>
            <a:r>
              <a:rPr lang="en-US" altLang="zh-CN" sz="2000" i="1" dirty="0"/>
              <a:t>CT aspects of NB-</a:t>
            </a:r>
            <a:r>
              <a:rPr lang="en-US" altLang="zh-CN" sz="2000" i="1" dirty="0" err="1"/>
              <a:t>IoT</a:t>
            </a:r>
            <a:r>
              <a:rPr lang="en-US" altLang="zh-CN" sz="2000" i="1" dirty="0"/>
              <a:t>/</a:t>
            </a:r>
            <a:r>
              <a:rPr lang="en-US" altLang="zh-CN" sz="2000" i="1" dirty="0" err="1"/>
              <a:t>eMTC</a:t>
            </a:r>
            <a:r>
              <a:rPr lang="en-US" altLang="zh-CN" sz="2000" i="1" dirty="0"/>
              <a:t> Non-Terrestrial Networks in EPS</a:t>
            </a:r>
            <a:r>
              <a:rPr lang="en-GB" altLang="zh-CN" sz="2000" dirty="0" smtClean="0"/>
              <a:t>] </a:t>
            </a:r>
            <a:r>
              <a:rPr lang="en-GB" altLang="zh-CN" sz="2000" dirty="0"/>
              <a:t>with 100%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n-US" altLang="zh-CN" sz="1800" dirty="0"/>
              <a:t>Support policy and </a:t>
            </a:r>
            <a:r>
              <a:rPr lang="en-US" altLang="zh-CN" sz="1800" dirty="0" err="1"/>
              <a:t>QoS</a:t>
            </a:r>
            <a:r>
              <a:rPr lang="en-US" altLang="zh-CN" sz="1800" dirty="0"/>
              <a:t> control for satellite access</a:t>
            </a:r>
            <a:r>
              <a:rPr lang="es-ES" altLang="zh-CN" sz="1800" dirty="0" smtClean="0"/>
              <a:t>.</a:t>
            </a:r>
            <a:endParaRPr lang="es-ES" altLang="zh-CN" sz="1800" dirty="0"/>
          </a:p>
          <a:p>
            <a:r>
              <a:rPr lang="en-US" altLang="zh-CN" sz="2000" dirty="0" err="1"/>
              <a:t>ReP_UDR</a:t>
            </a:r>
            <a:r>
              <a:rPr lang="en-GB" altLang="zh-CN" sz="2000" dirty="0" smtClean="0"/>
              <a:t> [</a:t>
            </a:r>
            <a:r>
              <a:rPr lang="en-US" altLang="zh-CN" sz="2000" i="1" dirty="0"/>
              <a:t>Restoration of Profiles related to UDR</a:t>
            </a:r>
            <a:r>
              <a:rPr lang="en-GB" altLang="zh-CN" sz="2000" dirty="0" smtClean="0"/>
              <a:t>] </a:t>
            </a:r>
            <a:r>
              <a:rPr lang="en-GB" altLang="zh-CN" sz="2000" dirty="0"/>
              <a:t>with 100%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n-US" altLang="zh-CN" sz="1800" dirty="0" smtClean="0"/>
              <a:t>Introduction of reset Id assignment to UDR consumers (PCF, NEF)</a:t>
            </a:r>
            <a:r>
              <a:rPr lang="es-ES" altLang="zh-CN" sz="1800" dirty="0" smtClean="0"/>
              <a:t>.</a:t>
            </a:r>
          </a:p>
          <a:p>
            <a:r>
              <a:rPr lang="en-US" altLang="zh-CN" sz="2000" dirty="0"/>
              <a:t>ARCH_NR_REDCAP</a:t>
            </a:r>
            <a:r>
              <a:rPr lang="en-GB" altLang="zh-CN" sz="2000" dirty="0" smtClean="0"/>
              <a:t> [</a:t>
            </a:r>
            <a:r>
              <a:rPr lang="en-US" altLang="zh-CN" sz="2000" i="1" dirty="0"/>
              <a:t>CT aspects of Architecture Enhancement for NR Reduced Capability Devices</a:t>
            </a:r>
            <a:r>
              <a:rPr lang="en-GB" altLang="zh-CN" sz="2000" dirty="0" smtClean="0"/>
              <a:t>] </a:t>
            </a:r>
            <a:r>
              <a:rPr lang="en-GB" altLang="zh-CN" sz="2000" dirty="0"/>
              <a:t>with 100%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n-US" altLang="zh-CN" sz="1800" dirty="0" smtClean="0"/>
              <a:t>Support NR </a:t>
            </a:r>
            <a:r>
              <a:rPr lang="en-US" altLang="zh-CN" sz="1800" dirty="0"/>
              <a:t>Redcap RAT </a:t>
            </a:r>
            <a:r>
              <a:rPr lang="en-US" altLang="zh-CN" sz="1800" dirty="0" smtClean="0"/>
              <a:t>access type</a:t>
            </a:r>
            <a:r>
              <a:rPr lang="es-ES" altLang="zh-CN" sz="1800" dirty="0" smtClean="0"/>
              <a:t>.</a:t>
            </a:r>
            <a:endParaRPr lang="es-ES" altLang="zh-CN" sz="1800" dirty="0"/>
          </a:p>
          <a:p>
            <a:r>
              <a:rPr lang="es-ES" altLang="zh-CN" sz="2000" dirty="0"/>
              <a:t>Quite </a:t>
            </a:r>
            <a:r>
              <a:rPr lang="es-ES" altLang="zh-CN" sz="2000" dirty="0" smtClean="0"/>
              <a:t>few </a:t>
            </a:r>
            <a:r>
              <a:rPr lang="es-ES" altLang="zh-CN" sz="2000" dirty="0"/>
              <a:t>contributions to enhance functionality &amp; descriptions for different WIs (TEI17 + WI code CRs).</a:t>
            </a:r>
          </a:p>
          <a:p>
            <a:r>
              <a:rPr lang="es-ES" altLang="zh-CN" sz="2000" dirty="0" smtClean="0"/>
              <a:t>No </a:t>
            </a:r>
            <a:r>
              <a:rPr lang="es-ES" altLang="zh-CN" sz="2000" dirty="0"/>
              <a:t>progress on </a:t>
            </a:r>
            <a:r>
              <a:rPr lang="es-ES" altLang="zh-CN" sz="2000" dirty="0" smtClean="0"/>
              <a:t>remaining </a:t>
            </a:r>
            <a:r>
              <a:rPr lang="es-ES" altLang="zh-CN" sz="2000" dirty="0"/>
              <a:t>WIs </a:t>
            </a:r>
            <a:r>
              <a:rPr lang="es-ES" altLang="zh-CN" sz="2000" dirty="0" smtClean="0"/>
              <a:t>during </a:t>
            </a:r>
            <a:r>
              <a:rPr lang="es-ES" altLang="zh-CN" sz="2000" dirty="0"/>
              <a:t>this Plenary Cycle.</a:t>
            </a:r>
          </a:p>
          <a:p>
            <a:pPr lvl="1"/>
            <a:endParaRPr lang="en-US" altLang="zh-CN" sz="1800" dirty="0" smtClean="0"/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(6/6)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707301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875" y="500062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3974" y="1755864"/>
            <a:ext cx="11172568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Agreeing/endorsing a big list of Release 17 Work Items.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Progressing </a:t>
            </a: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 for the agreed/endorsed WIDs.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Introducing corrections for Release 16 &amp; Release 15.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Plenty of work expected during the coming meetings to progress the Work Items.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Still </a:t>
            </a:r>
            <a:r>
              <a:rPr lang="en-US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some dependency </a:t>
            </a: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with the stage 2 progress: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CR dependencies and </a:t>
            </a:r>
            <a:r>
              <a:rPr lang="en-US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LS </a:t>
            </a: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to SA2 required.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 for pre-Release 17 contributions is being reduced, especially for Release 15.</a:t>
            </a:r>
          </a:p>
          <a:p>
            <a:pPr>
              <a:lnSpc>
                <a:spcPct val="80000"/>
              </a:lnSpc>
              <a:defRPr/>
            </a:pPr>
            <a:r>
              <a:rPr lang="en-GB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CT3-CT1 coordination required for EDGEAPP WI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Multiple </a:t>
            </a:r>
            <a:r>
              <a:rPr lang="en-US" altLang="zh-CN" sz="1600" dirty="0"/>
              <a:t>Application Context Relocation (ACR) topic</a:t>
            </a:r>
            <a:r>
              <a:rPr lang="en-GB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GB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that impact both groups. </a:t>
            </a:r>
            <a:endParaRPr lang="en-GB" altLang="zh-CN" sz="10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altLang="zh-CN" sz="18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CT3-CT4 </a:t>
            </a:r>
            <a:r>
              <a:rPr lang="en-GB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coordination required for some topics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Functionality that affect both WGs, API design principles or work split for Work Items that impact both groups. </a:t>
            </a:r>
            <a:endParaRPr lang="en-GB" altLang="zh-CN" sz="10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800" dirty="0" smtClean="0"/>
              <a:t>E-meeting </a:t>
            </a:r>
            <a:r>
              <a:rPr lang="en-US" altLang="zh-CN" sz="1800" dirty="0"/>
              <a:t>experience improves in each meeting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/>
              <a:t>Still </a:t>
            </a:r>
            <a:r>
              <a:rPr lang="en-US" altLang="zh-CN" sz="1600" dirty="0"/>
              <a:t>the process is quite time consuming and reaching agreements is more difficult than in </a:t>
            </a:r>
            <a:r>
              <a:rPr lang="en-US" altLang="zh-CN" sz="1600" dirty="0" smtClean="0"/>
              <a:t>F2F </a:t>
            </a:r>
            <a:r>
              <a:rPr lang="en-US" altLang="zh-CN" sz="1600" dirty="0"/>
              <a:t>meetings.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1500" kern="10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en-GB" altLang="es-ES" sz="20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Incoming </a:t>
            </a:r>
            <a:r>
              <a:rPr lang="en-GB" altLang="en-US" dirty="0" smtClean="0"/>
              <a:t>TSG CT WG3 Officials</a:t>
            </a: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1993467" y="1979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xmlns="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2" y="1885679"/>
            <a:ext cx="1198573" cy="1635079"/>
          </a:xfrm>
          <a:prstGeom prst="rect">
            <a:avLst/>
          </a:prstGeom>
        </p:spPr>
      </p:pic>
      <p:pic>
        <p:nvPicPr>
          <p:cNvPr id="11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xmlns="" id="{8B07BF5F-4AFA-4A8B-9A03-4B35B048A8C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2"/>
          <a:stretch/>
        </p:blipFill>
        <p:spPr>
          <a:xfrm>
            <a:off x="5520588" y="2062247"/>
            <a:ext cx="1161535" cy="1325563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Dongwook Kim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 smtClean="0">
                <a:hlinkClick r:id="rId10"/>
              </a:rPr>
              <a:t>Dongwook.Kim@etsi.org</a:t>
            </a:r>
            <a:r>
              <a:rPr lang="de-DE" altLang="en-US" sz="1800" dirty="0" smtClean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064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40492" y="500062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40492" y="1825625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</a:t>
            </a:r>
            <a:r>
              <a:rPr lang="nb-NO" altLang="zh-CN" sz="2000" dirty="0" smtClean="0">
                <a:latin typeface="Arial" panose="020B0604020202020204" pitchFamily="34" charset="0"/>
              </a:rPr>
              <a:t>Chairs, Naren </a:t>
            </a:r>
            <a:r>
              <a:rPr lang="nb-NO" altLang="zh-CN" sz="2000" dirty="0">
                <a:latin typeface="Arial" panose="020B0604020202020204" pitchFamily="34" charset="0"/>
              </a:rPr>
              <a:t>and </a:t>
            </a:r>
            <a:r>
              <a:rPr lang="nb-NO" altLang="zh-CN" sz="2000" dirty="0" smtClean="0">
                <a:latin typeface="Arial" panose="020B0604020202020204" pitchFamily="34" charset="0"/>
              </a:rPr>
              <a:t>Susana for </a:t>
            </a:r>
            <a:r>
              <a:rPr lang="en-US" altLang="zh-CN" sz="2000" dirty="0" smtClean="0">
                <a:latin typeface="Arial" panose="020B0604020202020204" pitchFamily="34" charset="0"/>
              </a:rPr>
              <a:t>their support </a:t>
            </a:r>
            <a:r>
              <a:rPr lang="nb-NO" altLang="zh-CN" sz="2000" dirty="0" smtClean="0">
                <a:latin typeface="Arial" panose="020B0604020202020204" pitchFamily="34" charset="0"/>
              </a:rPr>
              <a:t>in </a:t>
            </a:r>
            <a:r>
              <a:rPr lang="nb-NO" altLang="zh-CN" sz="2000" dirty="0">
                <a:latin typeface="Arial" panose="020B0604020202020204" pitchFamily="34" charset="0"/>
              </a:rPr>
              <a:t>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</a:t>
            </a:r>
            <a:r>
              <a:rPr lang="nb-NO" altLang="zh-CN" sz="2000" dirty="0" smtClean="0">
                <a:latin typeface="Arial" panose="020B0604020202020204" pitchFamily="34" charset="0"/>
              </a:rPr>
              <a:t>Dongwook </a:t>
            </a:r>
            <a:r>
              <a:rPr lang="en-US" altLang="zh-CN" sz="2000" dirty="0" smtClean="0">
                <a:latin typeface="Arial" panose="020B0604020202020204" pitchFamily="34" charset="0"/>
              </a:rPr>
              <a:t>and </a:t>
            </a:r>
            <a:r>
              <a:rPr lang="nb-NO" altLang="zh-CN" sz="2000" dirty="0" smtClean="0">
                <a:latin typeface="Arial" panose="020B0604020202020204" pitchFamily="34" charset="0"/>
              </a:rPr>
              <a:t>Achraf for </a:t>
            </a:r>
            <a:r>
              <a:rPr lang="en-US" altLang="zh-CN" sz="2000" dirty="0" smtClean="0">
                <a:latin typeface="Arial" panose="020B0604020202020204" pitchFamily="34" charset="0"/>
              </a:rPr>
              <a:t>their</a:t>
            </a:r>
            <a:r>
              <a:rPr lang="nb-NO" altLang="zh-CN" sz="2000" dirty="0" smtClean="0">
                <a:latin typeface="Arial" panose="020B0604020202020204" pitchFamily="34" charset="0"/>
              </a:rPr>
              <a:t> </a:t>
            </a:r>
            <a:r>
              <a:rPr lang="nb-NO" altLang="zh-CN" sz="2000" dirty="0">
                <a:latin typeface="Arial" panose="020B0604020202020204" pitchFamily="34" charset="0"/>
              </a:rPr>
              <a:t>big effort and good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this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 and coordination activities.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7093" y="1380225"/>
            <a:ext cx="10515600" cy="128883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644129"/>
              </p:ext>
            </p:extLst>
          </p:nvPr>
        </p:nvGraphicFramePr>
        <p:xfrm>
          <a:off x="263611" y="1853514"/>
          <a:ext cx="11117898" cy="1586606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9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C3-221485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Resource structure and data model to support EAS Deployment information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0493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CR#0326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43660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C3-221736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for AF provisioned EAS Deployment information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0494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CR#0326,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29.501 CR#0119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 smtClean="0"/>
              <a:t>CRs for conditional approval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Yali Yan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CT </a:t>
            </a:r>
            <a:r>
              <a:rPr lang="fi-FI" altLang="en-US" sz="1400" dirty="0">
                <a:latin typeface="Arial" pitchFamily="34" charset="0"/>
                <a:cs typeface="Arial" pitchFamily="34" charset="0"/>
              </a:rPr>
              <a:t>WG3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Chair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yanyali@huawei.com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13486" y="426911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03609" y="423556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12995" y="2322004"/>
            <a:ext cx="5460584" cy="1912245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CT3#119-bis-e (17</a:t>
            </a:r>
            <a:r>
              <a:rPr lang="en-US" altLang="fr-FR" baseline="30000" dirty="0"/>
              <a:t>th</a:t>
            </a:r>
            <a:r>
              <a:rPr lang="en-US" altLang="fr-FR" dirty="0"/>
              <a:t>- 21</a:t>
            </a:r>
            <a:r>
              <a:rPr lang="en-US" altLang="fr-FR" baseline="30000" dirty="0"/>
              <a:t>st</a:t>
            </a:r>
            <a:r>
              <a:rPr lang="en-US" altLang="fr-FR" dirty="0"/>
              <a:t> January, 2022)</a:t>
            </a:r>
          </a:p>
          <a:p>
            <a:pPr lvl="1">
              <a:buClrTx/>
            </a:pPr>
            <a:r>
              <a:rPr lang="en-US" altLang="fr-FR" dirty="0"/>
              <a:t>CT3#120-e (17</a:t>
            </a:r>
            <a:r>
              <a:rPr lang="en-US" altLang="fr-FR" baseline="30000" dirty="0"/>
              <a:t>th</a:t>
            </a:r>
            <a:r>
              <a:rPr lang="en-US" altLang="fr-FR" dirty="0"/>
              <a:t>- 25</a:t>
            </a:r>
            <a:r>
              <a:rPr lang="en-US" altLang="fr-FR" baseline="30000" dirty="0"/>
              <a:t>th</a:t>
            </a:r>
            <a:r>
              <a:rPr lang="en-US" altLang="fr-FR" dirty="0"/>
              <a:t> February, 2022)</a:t>
            </a:r>
          </a:p>
          <a:p>
            <a:pPr marL="457200" lvl="1" indent="0">
              <a:buClrTx/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000307" y="2322004"/>
            <a:ext cx="5120774" cy="1665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 smtClean="0"/>
              <a:t>CT3#121-e (6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- 12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 April, 2022)</a:t>
            </a:r>
          </a:p>
          <a:p>
            <a:pPr lvl="1">
              <a:buClrTx/>
            </a:pPr>
            <a:r>
              <a:rPr lang="en-US" altLang="fr-FR" dirty="0" smtClean="0"/>
              <a:t>CT3#122-e (12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- 20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 May, 2022)</a:t>
            </a:r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 smtClean="0"/>
              <a:t>TSG </a:t>
            </a:r>
            <a:r>
              <a:rPr lang="en-US" dirty="0"/>
              <a:t>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65" y="1825625"/>
            <a:ext cx="516651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CT3#119</a:t>
            </a:r>
            <a:r>
              <a:rPr lang="en-US" altLang="zh-CN" dirty="0" smtClean="0"/>
              <a:t>bis</a:t>
            </a:r>
            <a:r>
              <a:rPr lang="en-US" dirty="0" smtClean="0"/>
              <a:t>-e</a:t>
            </a:r>
            <a:r>
              <a:rPr lang="en-US" dirty="0"/>
              <a:t>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516 </a:t>
            </a:r>
            <a:r>
              <a:rPr lang="en-US" dirty="0"/>
              <a:t>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</a:t>
            </a:r>
            <a:r>
              <a:rPr lang="en-US" dirty="0" smtClean="0"/>
              <a:t>B/C/F </a:t>
            </a:r>
            <a:r>
              <a:rPr lang="en-US" dirty="0"/>
              <a:t>: </a:t>
            </a:r>
            <a:r>
              <a:rPr lang="en-US" dirty="0" smtClean="0"/>
              <a:t>75/0/73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 smtClean="0"/>
              <a:t>89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 smtClean="0"/>
              <a:t>105 </a:t>
            </a:r>
            <a:r>
              <a:rPr lang="en-US" altLang="fr-FR" dirty="0"/>
              <a:t>registered/ </a:t>
            </a:r>
            <a:r>
              <a:rPr lang="en-US" altLang="fr-FR" dirty="0" smtClean="0"/>
              <a:t>105 </a:t>
            </a:r>
            <a:r>
              <a:rPr lang="en-US" altLang="fr-FR" dirty="0"/>
              <a:t>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8730" y="1825625"/>
            <a:ext cx="51665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dirty="0" smtClean="0"/>
              <a:t>CT3#120-e:</a:t>
            </a:r>
          </a:p>
          <a:p>
            <a:r>
              <a:rPr lang="en-US" dirty="0" smtClean="0"/>
              <a:t>Number of handled documents</a:t>
            </a:r>
          </a:p>
          <a:p>
            <a:pPr lvl="1"/>
            <a:r>
              <a:rPr lang="en-US" dirty="0" smtClean="0"/>
              <a:t>747 documents allocated</a:t>
            </a:r>
          </a:p>
          <a:p>
            <a:r>
              <a:rPr lang="en-US" dirty="0" smtClean="0"/>
              <a:t>Agreed CRs </a:t>
            </a:r>
          </a:p>
          <a:p>
            <a:pPr lvl="1"/>
            <a:r>
              <a:rPr lang="en-US" dirty="0" smtClean="0"/>
              <a:t>Cat B/C/F : 105/4/137</a:t>
            </a:r>
          </a:p>
          <a:p>
            <a:r>
              <a:rPr lang="en-US" dirty="0" smtClean="0"/>
              <a:t>Agreed </a:t>
            </a:r>
            <a:r>
              <a:rPr lang="en-US" dirty="0" err="1" smtClean="0"/>
              <a:t>pCRs</a:t>
            </a:r>
            <a:endParaRPr lang="en-US" dirty="0" smtClean="0"/>
          </a:p>
          <a:p>
            <a:pPr lvl="1"/>
            <a:r>
              <a:rPr lang="en-US" dirty="0" smtClean="0"/>
              <a:t>107</a:t>
            </a:r>
          </a:p>
          <a:p>
            <a:r>
              <a:rPr lang="en-US" dirty="0" smtClean="0"/>
              <a:t>Attendances</a:t>
            </a:r>
          </a:p>
          <a:p>
            <a:pPr lvl="1"/>
            <a:r>
              <a:rPr lang="en-US" altLang="fr-FR" dirty="0" smtClean="0"/>
              <a:t>107 registered/ 107 attendants</a:t>
            </a:r>
          </a:p>
          <a:p>
            <a:pPr marL="914400" lvl="2" indent="0">
              <a:buFont typeface="Arial" pitchFamily="34" charset="0"/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999505"/>
              </p:ext>
            </p:extLst>
          </p:nvPr>
        </p:nvGraphicFramePr>
        <p:xfrm>
          <a:off x="328743" y="1789403"/>
          <a:ext cx="10976565" cy="4402230"/>
        </p:xfrm>
        <a:graphic>
          <a:graphicData uri="http://schemas.openxmlformats.org/drawingml/2006/table">
            <a:tbl>
              <a:tblPr firstRow="1" firstCol="1" bandRow="1"/>
              <a:tblGrid>
                <a:gridCol w="10936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018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84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6366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xmlns="" val="2714402546"/>
                    </a:ext>
                  </a:extLst>
                </a:gridCol>
              </a:tblGrid>
              <a:tr h="20967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884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CP-220058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WID on Rel-17 Enhancements of 3GPP Northbound Interfaces and Application Layer APIs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specify the technical 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and necessary changes to the 3GPP Northbound Interfaces and Application Layer APIs. </a:t>
                      </a:r>
                    </a:p>
                    <a:p>
                      <a:pPr marL="0" algn="l" defTabSz="914400" rtl="0" eaLnBrk="1" latinLnBrk="0" hangingPunct="0"/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to remove CT4 impact.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2809107"/>
                  </a:ext>
                </a:extLst>
              </a:tr>
              <a:tr h="8970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CP-220059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WID on CT aspects on Dynamic management of group-based event monitoring </a:t>
                      </a:r>
                      <a:endParaRPr lang="en-GB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specify the Stage 3 specifications to enable the Dynamic management of group-based event monitoring. 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</a:t>
                      </a:r>
                      <a:r>
                        <a:rPr lang="en-GB" altLang="zh-CN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to add the impact on support of AF requested addition for members from a group-based event monitoring. 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CP-220060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WID on enhancement of 5G PCC related services in Rel-17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specify the technical 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and necessary changes to the 3GPP Northbound Interfaces and Application Layer APIs. </a:t>
                      </a:r>
                    </a:p>
                    <a:p>
                      <a:pPr marL="0" algn="l" defTabSz="914400" rtl="0" eaLnBrk="1" latinLnBrk="0" hangingPunct="0"/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to remove the impact</a:t>
                      </a:r>
                      <a:r>
                        <a:rPr lang="en-US" altLang="zh-CN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on support of volume based charging of IMS services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</a:p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CP-220061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WID on CT aspects for enabling Edge Applications</a:t>
                      </a:r>
                      <a:endParaRPr lang="en-GB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define the protocol aspects and related APIs for enabling edge applications. 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</a:t>
                      </a:r>
                      <a:r>
                        <a:rPr lang="en-GB" altLang="zh-CN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to add the impact on support of AF specific UE ID retrieval, and the impacts on some CT3 specifications.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2110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Work Plan – CT3 </a:t>
            </a:r>
            <a:r>
              <a:rPr lang="en-US" dirty="0" smtClean="0"/>
              <a:t>Led                            (1/2)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551312"/>
              </p:ext>
            </p:extLst>
          </p:nvPr>
        </p:nvGraphicFramePr>
        <p:xfrm>
          <a:off x="198119" y="1763703"/>
          <a:ext cx="11194812" cy="3706221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4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41073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1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3 of Multimedia Priority Service (MPS) Phase 2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MPS2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95</a:t>
                      </a: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-&gt;100</a:t>
                      </a:r>
                      <a:endParaRPr lang="fr-FR" altLang="zh-CN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CP-201207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15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 management enhancement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pfdManEnh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9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Authentication and key management for applications based on 3GPP credential in 5G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AKMA-CT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99</a:t>
                      </a: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CP-203107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3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PAP/CHAP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protocols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usage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 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PAP_CHAP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CP-210251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51653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for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Enabling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Edge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-&gt;90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CP-220061</a:t>
                      </a:r>
                      <a:endParaRPr lang="fr-FR" altLang="zh-CN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  <a:tr h="53587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Dynamically Changing AM Policies in the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5GC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TEI17_DCAMP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CP-213205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0" y="5552362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5418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Work Plan – CT3 </a:t>
            </a:r>
            <a:r>
              <a:rPr lang="en-US" dirty="0" smtClean="0"/>
              <a:t>Led                             (</a:t>
            </a:r>
            <a:r>
              <a:rPr lang="en-US" dirty="0"/>
              <a:t>2</a:t>
            </a:r>
            <a:r>
              <a:rPr lang="en-US" dirty="0" smtClean="0"/>
              <a:t>/2)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056780"/>
              </p:ext>
            </p:extLst>
          </p:nvPr>
        </p:nvGraphicFramePr>
        <p:xfrm>
          <a:off x="198119" y="1791370"/>
          <a:ext cx="11194812" cy="3632359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4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42914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144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N7 Interfaces Enhancements to Support GERAN and UTRAN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TEI17_NIESGU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306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 Management of Group-based Event Monitoring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TEI17_GEM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90</a:t>
                      </a: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CP-220059</a:t>
                      </a:r>
                      <a:endParaRPr lang="fr-FR" altLang="zh-CN" sz="16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003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Enablers for Network Automation for 5G - phase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-&gt;96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CP-213261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58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of 3GPP Northbound Interfaces and Application Layer APIs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NBI17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CP-220058</a:t>
                      </a:r>
                      <a:endParaRPr lang="fr-FR" altLang="zh-CN" sz="16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56259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 of 5G PCC related services in Rel-17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en5GPccSer17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70</a:t>
                      </a: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-&gt;100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CP-220060</a:t>
                      </a:r>
                      <a:endParaRPr lang="fr-FR" altLang="zh-CN" sz="16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5785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– Non-CT3 </a:t>
            </a:r>
            <a:r>
              <a:rPr lang="en-US" altLang="zh-CN" dirty="0" smtClean="0"/>
              <a:t>Led                    </a:t>
            </a:r>
            <a:r>
              <a:rPr lang="en-US" altLang="zh-CN" dirty="0"/>
              <a:t>(1/4)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978085"/>
              </p:ext>
            </p:extLst>
          </p:nvPr>
        </p:nvGraphicFramePr>
        <p:xfrm>
          <a:off x="198119" y="1791370"/>
          <a:ext cx="11194812" cy="3497064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16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68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30484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48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IMS to 5GC Integration Phase 2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eIMS5G2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altLang="zh-CN" sz="160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  <a:r>
                        <a:rPr lang="fr-FR" altLang="zh-CN" sz="1600" i="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-&gt;100</a:t>
                      </a:r>
                      <a:endParaRPr lang="fr-FR" altLang="zh-CN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CP-201358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2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Stage-3 IETF Protocol Alignment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85</a:t>
                      </a:r>
                      <a:r>
                        <a:rPr lang="fr-FR" altLang="zh-CN" sz="1600" i="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-&gt;100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2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Based Interface Protocol Improvements Release 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SBIProtoc17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85</a:t>
                      </a:r>
                      <a:r>
                        <a:rPr lang="fr-FR" sz="1600" i="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-&gt;100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CP-211088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Reliable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Data Service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Serialization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RDSSI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CP-203234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448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on Same PCF Selection For AMF and SMF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60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TEI17_SPSFAS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CP-211184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  <a:tr h="5159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Access Traffic Steering, Switch and Splitting support in the 5G system architecture; Phase 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altLang="zh-CN" sz="160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  <a:endParaRPr lang="fr-FR" altLang="zh-CN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CP-210136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5183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61409</TotalTime>
  <Words>3091</Words>
  <Application>Microsoft Office PowerPoint</Application>
  <PresentationFormat>宽屏</PresentationFormat>
  <Paragraphs>647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Arial </vt:lpstr>
      <vt:lpstr>MS Mincho</vt:lpstr>
      <vt:lpstr>MS PGothic</vt:lpstr>
      <vt:lpstr>MS PGothic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CT WG3 Status Report  to TSG CT#95e</vt:lpstr>
      <vt:lpstr>Outgoing TSG CT WG3 Officials</vt:lpstr>
      <vt:lpstr>Incoming TSG CT WG3 Officials</vt:lpstr>
      <vt:lpstr>Meeting Calendar</vt:lpstr>
      <vt:lpstr>TSG WG CT3 Statistics</vt:lpstr>
      <vt:lpstr>New/Revised agreed  Study/Work Items led by CT3</vt:lpstr>
      <vt:lpstr>Work Plan – CT3 Led                            (1/2) </vt:lpstr>
      <vt:lpstr>Work Plan – CT3 Led                             (2/2) </vt:lpstr>
      <vt:lpstr>Work Plan – Non-CT3 Led                    (1/4) </vt:lpstr>
      <vt:lpstr>Work Plan – Non-CT3 Led                    (2/4) </vt:lpstr>
      <vt:lpstr>Work Plan – Non-CT3 Led                     (3/4) </vt:lpstr>
      <vt:lpstr>Work Plan – Non-CT3 Led                     (4/4) </vt:lpstr>
      <vt:lpstr>Exception sheet for work item</vt:lpstr>
      <vt:lpstr>TS/TR sent to CT Plenary</vt:lpstr>
      <vt:lpstr>Pre-Release 16 Status</vt:lpstr>
      <vt:lpstr>Release 16 Status</vt:lpstr>
      <vt:lpstr>Release 17 Status   -   General</vt:lpstr>
      <vt:lpstr>Release 17 Status   –   CT3-led WIs     (1/3)</vt:lpstr>
      <vt:lpstr>Release 17 Status   –   CT3-led WIs     (2/3)</vt:lpstr>
      <vt:lpstr>Release 17 Status   –   CT3-led WIs     (3/3)</vt:lpstr>
      <vt:lpstr>Release 17 Status  –  Non CT3-led WIs (1/6) </vt:lpstr>
      <vt:lpstr>Release 17 Status  –  Non CT3-led WIs (2/6) </vt:lpstr>
      <vt:lpstr>Release 17 Status  –  Non CT3-led WIs (3/6) </vt:lpstr>
      <vt:lpstr>Release 17 Status  –  Non CT3-led WIs (4/6) </vt:lpstr>
      <vt:lpstr>Release 17 Status  –  Non CT3-led WIs (5/6) </vt:lpstr>
      <vt:lpstr>Release 17 Status  –  Non CT3-led WIs (6/6) 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3184</cp:revision>
  <dcterms:created xsi:type="dcterms:W3CDTF">2010-02-05T13:52:04Z</dcterms:created>
  <dcterms:modified xsi:type="dcterms:W3CDTF">2022-03-04T07:35:56Z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(3)mwMSzcT0n0mpMctiCGawl7fnR8vjzhmkwKsL2w0RBf0kJAfVbSx/GME5qorg1a558tGC4W31
4B0tBSnA4OplDK/Vk25q3kJaZTEtuFdkz1Acj1FDJM21qPxCox7KOPqNq+tfQDmfrXSMHTce
Aw+M/t5D80RM6Xi/4e25u87lr75zaYsIZhmlxZgxXzlFRbEICxXSJ4pn2Tm6CxxG9XOuT8mq
VDOsKfLAEy+pMCS1Lq</vt:lpwstr>
  </property>
  <property fmtid="{D5CDD505-2E9C-101B-9397-08002B2CF9AE}" pid="4" name="_2015_ms_pID_7253431">
    <vt:lpwstr>7+HqHvlX7Uj3/zb1v4R4ViRekf6rwD50EQpR0CJl+PPohbS7VfVy9R
lnaUmtBh1zL956vMRDnyc5CiuPwRnXF5Fpcmqy4YY++EV6eAq2Fum9qoOTSYgrCyivw4EX/x
ngKnsQDOKXBqk36Vn9h6rTT459KJm6z1QYbpzMupM900z0ZnV27S5f2+Olk+OlDs7gYYqp2G
r6tQZrD/8SZ3pYQgMz1+AhWs4J5LfeSQHk/V</vt:lpwstr>
  </property>
  <property fmtid="{D5CDD505-2E9C-101B-9397-08002B2CF9AE}" pid="5" name="_2015_ms_pID_7253432">
    <vt:lpwstr>9w==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1645855648</vt:lpwstr>
  </property>
</Properties>
</file>