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5"/>
  </p:notesMasterIdLst>
  <p:handoutMasterIdLst>
    <p:handoutMasterId r:id="rId36"/>
  </p:handoutMasterIdLst>
  <p:sldIdLst>
    <p:sldId id="341" r:id="rId3"/>
    <p:sldId id="363" r:id="rId4"/>
    <p:sldId id="366" r:id="rId5"/>
    <p:sldId id="377" r:id="rId6"/>
    <p:sldId id="368" r:id="rId7"/>
    <p:sldId id="434" r:id="rId8"/>
    <p:sldId id="408" r:id="rId9"/>
    <p:sldId id="409" r:id="rId10"/>
    <p:sldId id="411" r:id="rId11"/>
    <p:sldId id="419" r:id="rId12"/>
    <p:sldId id="420" r:id="rId13"/>
    <p:sldId id="428" r:id="rId14"/>
    <p:sldId id="435" r:id="rId15"/>
    <p:sldId id="370" r:id="rId16"/>
    <p:sldId id="440" r:id="rId17"/>
    <p:sldId id="439" r:id="rId18"/>
    <p:sldId id="407" r:id="rId19"/>
    <p:sldId id="371" r:id="rId20"/>
    <p:sldId id="414" r:id="rId21"/>
    <p:sldId id="410" r:id="rId22"/>
    <p:sldId id="431" r:id="rId23"/>
    <p:sldId id="437" r:id="rId24"/>
    <p:sldId id="429" r:id="rId25"/>
    <p:sldId id="375" r:id="rId26"/>
    <p:sldId id="400" r:id="rId27"/>
    <p:sldId id="405" r:id="rId28"/>
    <p:sldId id="365" r:id="rId29"/>
    <p:sldId id="376" r:id="rId30"/>
    <p:sldId id="385" r:id="rId31"/>
    <p:sldId id="432" r:id="rId32"/>
    <p:sldId id="433" r:id="rId33"/>
    <p:sldId id="398" r:id="rId3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58EB35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9112" autoAdjust="0"/>
  </p:normalViewPr>
  <p:slideViewPr>
    <p:cSldViewPr snapToGrid="0">
      <p:cViewPr varScale="1">
        <p:scale>
          <a:sx n="62" d="100"/>
          <a:sy n="62" d="100"/>
        </p:scale>
        <p:origin x="84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CRs!$D$3:$U$3</c:f>
              <c:strCache>
                <c:ptCount val="18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  <c:pt idx="14">
                  <c:v>October-e_2021</c:v>
                </c:pt>
                <c:pt idx="15">
                  <c:v>November-e_2021</c:v>
                </c:pt>
                <c:pt idx="16">
                  <c:v>January-e_2022</c:v>
                </c:pt>
                <c:pt idx="17">
                  <c:v>February-e_2022</c:v>
                </c:pt>
              </c:strCache>
            </c:strRef>
          </c:cat>
          <c:val>
            <c:numRef>
              <c:f>CRs!$D$4:$U$4</c:f>
              <c:numCache>
                <c:formatCode>General</c:formatCode>
                <c:ptCount val="18"/>
                <c:pt idx="0">
                  <c:v>244</c:v>
                </c:pt>
                <c:pt idx="1">
                  <c:v>207</c:v>
                </c:pt>
                <c:pt idx="2">
                  <c:v>213</c:v>
                </c:pt>
                <c:pt idx="3">
                  <c:v>194</c:v>
                </c:pt>
                <c:pt idx="4">
                  <c:v>304</c:v>
                </c:pt>
                <c:pt idx="5">
                  <c:v>394</c:v>
                </c:pt>
                <c:pt idx="6">
                  <c:v>325</c:v>
                </c:pt>
                <c:pt idx="7">
                  <c:v>259</c:v>
                </c:pt>
                <c:pt idx="8">
                  <c:v>198</c:v>
                </c:pt>
                <c:pt idx="9">
                  <c:v>30</c:v>
                </c:pt>
                <c:pt idx="10">
                  <c:v>237</c:v>
                </c:pt>
                <c:pt idx="11">
                  <c:v>84</c:v>
                </c:pt>
                <c:pt idx="12">
                  <c:v>262</c:v>
                </c:pt>
                <c:pt idx="13">
                  <c:v>318</c:v>
                </c:pt>
                <c:pt idx="14">
                  <c:v>134</c:v>
                </c:pt>
                <c:pt idx="15">
                  <c:v>241</c:v>
                </c:pt>
                <c:pt idx="16">
                  <c:v>203</c:v>
                </c:pt>
                <c:pt idx="17">
                  <c:v>323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85-417F-BB0B-6698658155B5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CRs!$D$3:$U$3</c:f>
              <c:strCache>
                <c:ptCount val="18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  <c:pt idx="14">
                  <c:v>October-e_2021</c:v>
                </c:pt>
                <c:pt idx="15">
                  <c:v>November-e_2021</c:v>
                </c:pt>
                <c:pt idx="16">
                  <c:v>January-e_2022</c:v>
                </c:pt>
                <c:pt idx="17">
                  <c:v>February-e_2022</c:v>
                </c:pt>
              </c:strCache>
            </c:strRef>
          </c:cat>
          <c:val>
            <c:numRef>
              <c:f>CRs!$D$5:$U$5</c:f>
              <c:numCache>
                <c:formatCode>General</c:formatCode>
                <c:ptCount val="18"/>
                <c:pt idx="0">
                  <c:v>92</c:v>
                </c:pt>
                <c:pt idx="1">
                  <c:v>95</c:v>
                </c:pt>
                <c:pt idx="2">
                  <c:v>59</c:v>
                </c:pt>
                <c:pt idx="3">
                  <c:v>107</c:v>
                </c:pt>
                <c:pt idx="4">
                  <c:v>42</c:v>
                </c:pt>
                <c:pt idx="5">
                  <c:v>36</c:v>
                </c:pt>
                <c:pt idx="6">
                  <c:v>1</c:v>
                </c:pt>
                <c:pt idx="7">
                  <c:v>14</c:v>
                </c:pt>
                <c:pt idx="8">
                  <c:v>13</c:v>
                </c:pt>
                <c:pt idx="9">
                  <c:v>75</c:v>
                </c:pt>
                <c:pt idx="10">
                  <c:v>63</c:v>
                </c:pt>
                <c:pt idx="11">
                  <c:v>74</c:v>
                </c:pt>
                <c:pt idx="12">
                  <c:v>69</c:v>
                </c:pt>
                <c:pt idx="13">
                  <c:v>60</c:v>
                </c:pt>
                <c:pt idx="14">
                  <c:v>61</c:v>
                </c:pt>
                <c:pt idx="15">
                  <c:v>56</c:v>
                </c:pt>
                <c:pt idx="16">
                  <c:v>73</c:v>
                </c:pt>
                <c:pt idx="17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85-417F-BB0B-6698658155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04.03.2022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04.03.2022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04.03.2022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04.03.2022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04.03.2022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04.03.2022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04.03.2022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04.03.2022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04.03.2022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04.03.2022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04.03.2022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CT#95-e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14–16 </a:t>
            </a:r>
            <a:r>
              <a:rPr lang="sv-SE" altLang="en-US" sz="1200" b="1" dirty="0" err="1">
                <a:latin typeface="Arial "/>
              </a:rPr>
              <a:t>March</a:t>
            </a:r>
            <a:r>
              <a:rPr lang="sv-SE" altLang="en-US" sz="1200" b="1" dirty="0">
                <a:latin typeface="Arial "/>
              </a:rPr>
              <a:t>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CP-220013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04.03.2022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5e/Docs/CP-220310.zip" TargetMode="External"/><Relationship Id="rId3" Type="http://schemas.openxmlformats.org/officeDocument/2006/relationships/hyperlink" Target="https://www.3gpp.org/ftp/tsg_ct/TSG_CT/TSGC_95e/Docs/CP-220303.zip" TargetMode="External"/><Relationship Id="rId7" Type="http://schemas.openxmlformats.org/officeDocument/2006/relationships/hyperlink" Target="https://www.3gpp.org/ftp/tsg_ct/TSG_CT/TSGC_95e/Docs/CP-220309.zip" TargetMode="External"/><Relationship Id="rId2" Type="http://schemas.openxmlformats.org/officeDocument/2006/relationships/hyperlink" Target="https://www.3gpp.org/ftp/tsg_ct/TSG_CT/TSGC_95e/Docs/CP-22030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311.zip" TargetMode="External"/><Relationship Id="rId5" Type="http://schemas.openxmlformats.org/officeDocument/2006/relationships/hyperlink" Target="https://www.3gpp.org/ftp/tsg_ct/TSG_CT/TSGC_95e/Docs/CP-220305.zip" TargetMode="External"/><Relationship Id="rId4" Type="http://schemas.openxmlformats.org/officeDocument/2006/relationships/hyperlink" Target="https://www.3gpp.org/ftp/tsg_ct/TSG_CT/TSGC_95e/Docs/CP-220304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CT#95e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430401"/>
              </p:ext>
            </p:extLst>
          </p:nvPr>
        </p:nvGraphicFramePr>
        <p:xfrm>
          <a:off x="784312" y="2126071"/>
          <a:ext cx="10188488" cy="290802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industrial IoT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IIoT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Enabling Multi-USIM devices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MUSIM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99%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Non-Public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eNPN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Support of Unmanned Aerial Systems Connectivity, Identification, and Tracking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ID_UAS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Enhancement for Proximity based Services in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Enhanced application layer support for V2X services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eV2XAPP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on support for Signed Attestation for Priority and Emergency Sessions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TEI17_SAPES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4432391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786184"/>
              </p:ext>
            </p:extLst>
          </p:nvPr>
        </p:nvGraphicFramePr>
        <p:xfrm>
          <a:off x="784312" y="2126071"/>
          <a:ext cx="10188488" cy="3113496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CP-211091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5G_eLCS_ph2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98%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CP-210075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eEDGE_5GC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CT1 Aspects of Application Layer Support for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Aerial Systems (UAS)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eV2XARC_Ph2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the architectural enhancements for 5G multicast-broadcast services 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5MBS</a:t>
                      </a:r>
                    </a:p>
                    <a:p>
                      <a:pPr algn="l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CP-211093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MCOver5GS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MCOver5GS</a:t>
                      </a:r>
                    </a:p>
                    <a:p>
                      <a:pPr algn="l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53412543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474801"/>
              </p:ext>
            </p:extLst>
          </p:nvPr>
        </p:nvGraphicFramePr>
        <p:xfrm>
          <a:off x="784312" y="2126071"/>
          <a:ext cx="10188488" cy="2930616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aspects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NBI17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CP-211197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aspects of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eSEAL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eSEAL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CT1 aspects of Support of different slices over different Non 3GPP access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TEI17_N3SLICE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CP-211089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System enhancement for redundant PDU session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TEI17_SE_RPS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CP-212099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b="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MINT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CP-212166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IMS voice service support and network usability guarantee for UE’s E-UTRA capability disabled scenario in SA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ING_5GS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CP-212231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b="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for enabling MSGin5G Service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5GMARCH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CP-212106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5678895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407326"/>
              </p:ext>
            </p:extLst>
          </p:nvPr>
        </p:nvGraphicFramePr>
        <p:xfrm>
          <a:off x="784312" y="2126071"/>
          <a:ext cx="10188488" cy="296221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NR_redcap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ARCH_NR_REDCAP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IoT NTN support for EPS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IOT_SAT_ARCH_EPS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CP-213074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Stage 3 CT1 for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eCryptPr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eCryptPr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063">
                <a:tc>
                  <a:txBody>
                    <a:bodyPr/>
                    <a:lstStyle/>
                    <a:p>
                      <a:pPr hangingPunct="0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Multi-device enhancements for device transfers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MuDTran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Optimization for HSS Group ID in an SBA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environment</a:t>
                      </a: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TEI17_IMSGID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CP-213082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US" sz="1100" b="0" i="1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406010531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305844"/>
              </p:ext>
            </p:extLst>
          </p:nvPr>
        </p:nvGraphicFramePr>
        <p:xfrm>
          <a:off x="838200" y="2056493"/>
          <a:ext cx="10411095" cy="2337227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CP-220312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24.555 v2.0.0. on Proximity-services (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 in 5G System (5GS); User Equipment (UE) policies;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OPPO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CP-220313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24.554 v2.0.0 on Proximity-services (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 in 5G System (5GS)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OPPO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CP-220314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24.257 on Uncrewed Aerial System (UAS) Application Enabler (UAE) layer;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CP-220315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24.549 on Network slice capability management SEAL service; Protocol Specifications;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Lenovo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CP-220316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24.538 v.1.0.0. on Enabling MSGin5G Service;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08645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215063"/>
              </p:ext>
            </p:extLst>
          </p:nvPr>
        </p:nvGraphicFramePr>
        <p:xfrm>
          <a:off x="838200" y="2056493"/>
          <a:ext cx="8895193" cy="3936030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CP-220285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CT1 aspects of AKMA TLS protocol profiles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AKMA_TLS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CP-220286</a:t>
                      </a:r>
                      <a:endParaRPr lang="de-DE" sz="1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eSEAL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eSEAL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CP-220287</a:t>
                      </a:r>
                      <a:endParaRPr lang="de-DE" sz="1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5GSAT_ARCH-CT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5GSAT_ARCH-CT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900" u="non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</a:t>
                      </a:r>
                    </a:p>
                  </a:txBody>
                  <a:tcPr marL="66675" marR="66675" marT="38100" marB="28575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CP-220288</a:t>
                      </a:r>
                      <a:endParaRPr lang="de-DE" sz="1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CT1 aspects for modifying PASSporT signing and verification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PP_SIGN 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CP-220289</a:t>
                      </a:r>
                      <a:endParaRPr lang="de-DE" sz="1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5GMARCH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5GMARCH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CP-220290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5G_ProSe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086459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CP-220291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the CT1 part of 5MBS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5MBS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642969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CP-220292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MCSMI_CT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MCSMI_CT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792841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CP-220293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MCOver5GS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MCOver5GS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803703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CP-220294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eMONASTERY2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eMONASTERY2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42042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CP-220295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CT aspects of NB-IoT/eMTC Non-Terrestrial Networks in EPS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IoT_SAT_ARCH_EPS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22811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Sheets I)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29105"/>
              </p:ext>
            </p:extLst>
          </p:nvPr>
        </p:nvGraphicFramePr>
        <p:xfrm>
          <a:off x="838200" y="2066767"/>
          <a:ext cx="8895193" cy="1999392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CP-220296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MuDTran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MuDTran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CP-220297</a:t>
                      </a:r>
                      <a:endParaRPr lang="de-DE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MINT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MINT</a:t>
                      </a:r>
                      <a:endParaRPr lang="de-DE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CP-220298</a:t>
                      </a:r>
                      <a:endParaRPr lang="de-DE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900" u="non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</a:t>
                      </a:r>
                    </a:p>
                  </a:txBody>
                  <a:tcPr marL="66675" marR="66675" marT="38100" marB="28575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CP-220299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the CT1 aspects of eEDGE_5GC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eEDGE_5GC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CP-220300</a:t>
                      </a: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Rel-17 Work Item Exception for EDGEAPP</a:t>
                      </a: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EDGEAPP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22811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Sheets II)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FD9D5628-F4C5-4C23-9C71-8D777CA16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654193"/>
            <a:ext cx="10515600" cy="1522769"/>
          </a:xfrm>
        </p:spPr>
        <p:txBody>
          <a:bodyPr/>
          <a:lstStyle/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6640058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Rel-14: 3 CAT F CRs for Mission Critical work items agreed</a:t>
            </a:r>
          </a:p>
          <a:p>
            <a:r>
              <a:rPr lang="en-US" sz="2400" dirty="0"/>
              <a:t>Rel-15: 1 CAT F CR for Mission Critical work items agreed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15 CAT F CRs against Rel-16 agreed , fixing FASMO</a:t>
            </a:r>
            <a:endParaRPr lang="en-US" altLang="de-DE" sz="2400" dirty="0">
              <a:cs typeface="Arial" panose="020B0604020202020204" pitchFamily="34" charset="0"/>
            </a:endParaRPr>
          </a:p>
          <a:p>
            <a:r>
              <a:rPr lang="en-US" altLang="de-DE" sz="2400" dirty="0">
                <a:cs typeface="Arial" panose="020B0604020202020204" pitchFamily="34" charset="0"/>
              </a:rPr>
              <a:t> See next slide for info on non backward compatible CRs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61505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62" y="348824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58042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</a:t>
            </a:r>
            <a:r>
              <a:rPr lang="en-US" dirty="0"/>
              <a:t>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512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</a:t>
            </a:r>
          </a:p>
          <a:p>
            <a:r>
              <a:rPr lang="en-US" sz="2400" dirty="0"/>
              <a:t>139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r>
              <a:rPr lang="en-GB" sz="2400" dirty="0"/>
              <a:t> 2</a:t>
            </a:r>
            <a:r>
              <a:rPr lang="en-US" sz="2400" dirty="0"/>
              <a:t> new work items under CT1 lead were agreed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New WID on CT aspects of Enhanced IMS to 5GC Integration Phase 2</a:t>
            </a:r>
            <a:endParaRPr lang="de-DE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Proposal to create work item for Rel-17, the proposal was postponed</a:t>
            </a:r>
          </a:p>
          <a:p>
            <a:pPr marL="457200" lvl="1" indent="0">
              <a:buNone/>
            </a:pP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New WID on enhancement of RAN Slicing for NR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Proposal to create work item for Rel-17, the proposal </a:t>
            </a:r>
            <a:r>
              <a:rPr lang="en-GB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was postponed</a:t>
            </a:r>
          </a:p>
          <a:p>
            <a:pPr marL="457200" lvl="1" indent="0">
              <a:buNone/>
            </a:pP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Revised WID on CT aspects of the architectural enhancements for 5G multicast-broadcast services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  <a:cs typeface="Arial" panose="020B0604020202020204" pitchFamily="34" charset="0"/>
              </a:rPr>
              <a:t>Proposal to add a CT1 objective on “UE pre-configuration for broadcast service.” did not find consensus 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  <a:cs typeface="Arial" panose="020B0604020202020204" pitchFamily="34" charset="0"/>
              </a:rPr>
              <a:t>A version of the WID without any additional CT1 objective was endorsed</a:t>
            </a:r>
            <a:endParaRPr lang="en-GB" altLang="zh-CN" sz="18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EDGEAPP</a:t>
            </a:r>
            <a:endParaRPr lang="de-DE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</a:rPr>
              <a:t>CT1 had joint sessions with CT3 during the January and the February meetings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</a:rPr>
              <a:t>Discussion on unification of Application Context Relocation related APIs over both EDGE-1 and EDGE-3 interfaces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</a:rPr>
              <a:t>No conclusion </a:t>
            </a:r>
            <a:r>
              <a:rPr lang="en-GB" sz="1800">
                <a:latin typeface="Calibri" panose="020F0502020204030204" pitchFamily="34" charset="0"/>
              </a:rPr>
              <a:t>was reached on whether </a:t>
            </a:r>
            <a:r>
              <a:rPr lang="en-GB" sz="1800" dirty="0">
                <a:latin typeface="Calibri" panose="020F0502020204030204" pitchFamily="34" charset="0"/>
              </a:rPr>
              <a:t>or not to unify Application Context Relocation related APIs used on EDGE-1 and EDGE-3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0607119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Rel-17 work is on schedule for many work items. However, 16 work items require an exception sheet to allow that work </a:t>
            </a:r>
            <a:r>
              <a:rPr lang="en-GB" sz="2000"/>
              <a:t>continues in </a:t>
            </a:r>
            <a:r>
              <a:rPr lang="en-GB" sz="2000" dirty="0"/>
              <a:t>Q2. Quite some effort expected to complete those work items according schedule</a:t>
            </a:r>
          </a:p>
          <a:p>
            <a:r>
              <a:rPr lang="de-DE" sz="2000" dirty="0"/>
              <a:t> 2 </a:t>
            </a:r>
            <a:r>
              <a:rPr lang="en-GB" sz="2000" dirty="0"/>
              <a:t>newly created Rel-17 work items </a:t>
            </a:r>
          </a:p>
          <a:p>
            <a:r>
              <a:rPr lang="en-GB" sz="2000" dirty="0"/>
              <a:t>Dependencies on stage-2 work puts and late changes puts risk on completion of stage-3 work</a:t>
            </a:r>
            <a:endParaRPr lang="en-GB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01972167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de-DE" sz="2000" dirty="0"/>
              <a:t>n/a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highlight>
                  <a:srgbClr val="FFFFFF"/>
                </a:highlight>
              </a:rPr>
              <a:t>Experience with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High </a:t>
            </a:r>
            <a:r>
              <a:rPr lang="en-GB" sz="2400" dirty="0"/>
              <a:t>number of emails resulted in a very busy meeting:</a:t>
            </a:r>
          </a:p>
          <a:p>
            <a:pPr lvl="1"/>
            <a:r>
              <a:rPr lang="en-GB" sz="2000" dirty="0"/>
              <a:t>CT1#133bis-e roughly 3250 emails</a:t>
            </a:r>
          </a:p>
          <a:p>
            <a:pPr lvl="1"/>
            <a:r>
              <a:rPr lang="en-GB" sz="2000" dirty="0"/>
              <a:t>CT1#134-e roughly 4050 emails</a:t>
            </a:r>
          </a:p>
          <a:p>
            <a:r>
              <a:rPr lang="en-GB" sz="2400" dirty="0"/>
              <a:t> Conference calls </a:t>
            </a:r>
          </a:p>
          <a:p>
            <a:pPr lvl="1"/>
            <a:r>
              <a:rPr lang="en-GB" sz="2000" dirty="0"/>
              <a:t>Used </a:t>
            </a:r>
            <a:r>
              <a:rPr lang="en-GB" sz="2000" dirty="0" err="1"/>
              <a:t>GoTo</a:t>
            </a:r>
            <a:r>
              <a:rPr lang="en-GB" sz="2000" dirty="0"/>
              <a:t> Meeting</a:t>
            </a:r>
          </a:p>
          <a:p>
            <a:pPr lvl="1"/>
            <a:r>
              <a:rPr lang="en-GB" sz="2000" dirty="0"/>
              <a:t>Useful to find way forward </a:t>
            </a:r>
          </a:p>
          <a:p>
            <a:r>
              <a:rPr lang="en-GB" sz="2400" dirty="0"/>
              <a:t>Decision making over email not always </a:t>
            </a:r>
            <a:r>
              <a:rPr lang="de-DE" sz="2400" dirty="0"/>
              <a:t>easy</a:t>
            </a:r>
          </a:p>
          <a:p>
            <a:pPr lvl="1"/>
            <a:r>
              <a:rPr lang="en-GB" sz="2000" dirty="0"/>
              <a:t>sometimes slow (different </a:t>
            </a:r>
            <a:r>
              <a:rPr lang="en-GB" sz="2000" dirty="0" err="1"/>
              <a:t>timezones</a:t>
            </a:r>
            <a:r>
              <a:rPr lang="en-GB" sz="2000" dirty="0"/>
              <a:t>), no f2f offline discussion</a:t>
            </a:r>
          </a:p>
          <a:p>
            <a:pPr lvl="1"/>
            <a:r>
              <a:rPr lang="en-US" sz="2000" dirty="0"/>
              <a:t>as a consequence, complex topics are more easily shifted out of the meeting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highlight>
                  <a:srgbClr val="FFFFFF"/>
                </a:highlight>
              </a:rPr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2496620"/>
            <a:ext cx="2600325" cy="3666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 meeting not show</a:t>
            </a:r>
            <a:r>
              <a:rPr lang="de-DE" sz="1600" dirty="0"/>
              <a:t>n, </a:t>
            </a:r>
            <a:r>
              <a:rPr lang="en-GB" sz="1600" dirty="0"/>
              <a:t>February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January/ April / October 2021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 err="1"/>
              <a:t>January</a:t>
            </a:r>
            <a:r>
              <a:rPr lang="de-DE" sz="1600" dirty="0"/>
              <a:t> 2022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883944"/>
              </p:ext>
            </p:extLst>
          </p:nvPr>
        </p:nvGraphicFramePr>
        <p:xfrm>
          <a:off x="297951" y="2057399"/>
          <a:ext cx="8084049" cy="4145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Andrijana Brekalo for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382783"/>
              </p:ext>
            </p:extLst>
          </p:nvPr>
        </p:nvGraphicFramePr>
        <p:xfrm>
          <a:off x="800100" y="2016000"/>
          <a:ext cx="10467975" cy="398366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C1-220628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Spatial validity condition coding in PCO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3298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24.501 CR 3895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C1-222059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PVS information request PCO parameter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3510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C1-221827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"SRVCC handover cancelled, IMS session re-establishment required" indicator via NG-RAN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24.237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23.216 CR 0373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C1-221820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new SDS Disposition Notification type for LMR Interworking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29.582 CR .0016..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C1-221819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new SDS Disposition Notification type for LMR Interworking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29.582 CR .0015..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C1-221973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UUAA and C2 pairing authorization at attach - UE procedure on receiving side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24.501 CR#4010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C1-221974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UUAA and C2 pairing authorization at attach - UE procedure on sending side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24501 CR #4010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C1-221860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Re-activate N1 mode capability upon re-attach procedure - EPS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24.368 CR 0062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C1-221943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Removing the ENs of E-UTRA capability handling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3729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31.102 CR 3729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C1-221861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Re-activate N1 mode capability upon re-attach procedure - Alt. 4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24.368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0062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24.301 CR 3639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CT1#133-bis-e (electronic)</a:t>
            </a:r>
          </a:p>
          <a:p>
            <a:pPr lvl="1"/>
            <a:r>
              <a:rPr lang="en-US" dirty="0"/>
              <a:t>CT1#134-e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CT1#135-e</a:t>
            </a:r>
          </a:p>
          <a:p>
            <a:pPr lvl="2"/>
            <a:r>
              <a:rPr lang="en-US" altLang="fr-FR" dirty="0"/>
              <a:t>begin      April 6</a:t>
            </a:r>
            <a:r>
              <a:rPr lang="en-US" altLang="fr-FR" baseline="30000" dirty="0"/>
              <a:t>th</a:t>
            </a:r>
            <a:r>
              <a:rPr lang="en-US" altLang="fr-FR" dirty="0"/>
              <a:t> 2022</a:t>
            </a:r>
          </a:p>
          <a:p>
            <a:pPr lvl="2"/>
            <a:r>
              <a:rPr lang="en-US" altLang="fr-FR" dirty="0"/>
              <a:t>end         April 12</a:t>
            </a:r>
            <a:r>
              <a:rPr lang="en-US" altLang="fr-FR" baseline="30000" dirty="0"/>
              <a:t>th</a:t>
            </a:r>
            <a:r>
              <a:rPr lang="en-US" altLang="fr-FR" dirty="0"/>
              <a:t> 2022</a:t>
            </a:r>
          </a:p>
          <a:p>
            <a:pPr lvl="1"/>
            <a:r>
              <a:rPr lang="en-US" altLang="fr-FR" dirty="0"/>
              <a:t>CT1#136-e</a:t>
            </a:r>
          </a:p>
          <a:p>
            <a:pPr lvl="2"/>
            <a:r>
              <a:rPr lang="en-US" altLang="fr-FR" dirty="0"/>
              <a:t>begin      May 12</a:t>
            </a:r>
            <a:r>
              <a:rPr lang="en-US" altLang="fr-FR" baseline="30000" dirty="0"/>
              <a:t>th</a:t>
            </a:r>
            <a:r>
              <a:rPr lang="en-US" altLang="fr-FR" dirty="0"/>
              <a:t> 2022</a:t>
            </a:r>
          </a:p>
          <a:p>
            <a:pPr lvl="2"/>
            <a:r>
              <a:rPr lang="en-US" altLang="fr-FR" dirty="0"/>
              <a:t>end         May  20</a:t>
            </a:r>
            <a:r>
              <a:rPr lang="en-US" altLang="fr-FR" baseline="30000" dirty="0"/>
              <a:t>th</a:t>
            </a:r>
            <a:r>
              <a:rPr lang="en-US" altLang="fr-FR" dirty="0"/>
              <a:t> 2022</a:t>
            </a:r>
          </a:p>
          <a:p>
            <a:pPr marL="914400" lvl="2" indent="0">
              <a:buNone/>
            </a:pPr>
            <a:r>
              <a:rPr lang="en-US" altLang="fr-FR" dirty="0"/>
              <a:t> 	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52924"/>
              </p:ext>
            </p:extLst>
          </p:nvPr>
        </p:nvGraphicFramePr>
        <p:xfrm>
          <a:off x="800100" y="2016000"/>
          <a:ext cx="10467975" cy="398366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C1-222082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Enabling update of SOR-SNPN-SI in a PLMN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3839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23.122 CR 0858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C1-220790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Anonymous SUCI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3847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23.003 CR 0626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C1-221124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for multicast session release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3856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23.247 CR 0079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C1-221971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Adding missing UUAA-SM text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3865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24.501 CR#4010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C1-221826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Spatial validity condition coding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3895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24.008 CR 3298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C1-221952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Failure case for 5G SRVCC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3981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23.216 CR 0373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C1-221108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Providing PVS information for obtaining credentials for NSSAA or PDU session authentication and authorization procedure in SNPN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3986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3513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C1-222048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UE requesting PVS information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3987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3510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C1-222041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Providing PVS addresses for obtaining SO-SNPN credentials when registered for non-onboarding services in SNPN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3988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3526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C1-221906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HPLMN control in roaming area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4066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23.122 CR 0870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3703642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455879"/>
              </p:ext>
            </p:extLst>
          </p:nvPr>
        </p:nvGraphicFramePr>
        <p:xfrm>
          <a:off x="800100" y="2016000"/>
          <a:ext cx="10467975" cy="39812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C1-221818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to Disposition Notification handling when LMR system temporarily disables Disposition Notification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0015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24.282 CR 0299.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C1-221817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to Disposition Notification handling when LMR system temporarily disables Disposition Notification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0016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24.282 CR 0298.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C1-221898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Paging Subgrouping updates in Registration and UE Configuration Update procedure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3896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3319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5711941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CT1#133bis-e: 834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CT1#134-e: 1103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CT1#133bis-e:</a:t>
            </a:r>
            <a:r>
              <a:rPr lang="en-US" sz="1800" dirty="0">
                <a:highlight>
                  <a:srgbClr val="FFFFFF"/>
                </a:highlight>
              </a:rPr>
              <a:t> Cat B/C/F 201</a:t>
            </a:r>
          </a:p>
          <a:p>
            <a:pPr lvl="1"/>
            <a:r>
              <a:rPr lang="en-US" sz="1800" dirty="0">
                <a:highlight>
                  <a:srgbClr val="FFFFFF"/>
                </a:highlight>
              </a:rPr>
              <a:t>CT1-134-e: Cat B/C/F 323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CT1#133bis-e: 73</a:t>
            </a:r>
          </a:p>
          <a:p>
            <a:pPr lvl="1"/>
            <a:r>
              <a:rPr lang="en-US" sz="1800" dirty="0">
                <a:highlight>
                  <a:srgbClr val="FFFFFF"/>
                </a:highlight>
              </a:rPr>
              <a:t>CT1#134-e: 66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CT1#133bis-e: 138  registered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CT1#134-e: 183 registered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CT1#133bis-e had reduced scope (only Rel-17, protocol enhancement work items and earlier releases not in scope)</a:t>
            </a:r>
          </a:p>
          <a:p>
            <a:pPr lvl="1"/>
            <a:r>
              <a:rPr lang="en-US" altLang="fr-FR" sz="2000" dirty="0"/>
              <a:t>CT1#134-e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751267"/>
              </p:ext>
            </p:extLst>
          </p:nvPr>
        </p:nvGraphicFramePr>
        <p:xfrm>
          <a:off x="209550" y="2282827"/>
          <a:ext cx="11341319" cy="3704232"/>
        </p:xfrm>
        <a:graphic>
          <a:graphicData uri="http://schemas.openxmlformats.org/drawingml/2006/table">
            <a:tbl>
              <a:tblPr firstRow="1" firstCol="1" bandRow="1"/>
              <a:tblGrid>
                <a:gridCol w="1403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5658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CP-220307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AKMA TLS protocol profiles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provide an AKMA based profile of the TLS similar to GBA profiles that are currently specified in TS 24.109 to enable the use of these protocols with AKMA derived keys.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once a GBA based profile for TLS 1.3 is added to TS 24.109 as part of the </a:t>
                      </a:r>
                      <a:r>
                        <a:rPr lang="en-US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eCryptPr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Work Item, add an AKMA based profile for TLS 1.3.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 </a:t>
                      </a:r>
                      <a:r>
                        <a:rPr lang="fr-FR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complete</a:t>
                      </a: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, exception </a:t>
                      </a:r>
                      <a:r>
                        <a:rPr lang="fr-FR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sheet</a:t>
                      </a: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provided</a:t>
                      </a: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to </a:t>
                      </a:r>
                      <a:r>
                        <a:rPr lang="fr-FR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plenary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9361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CP-220302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modifying </a:t>
                      </a:r>
                      <a:r>
                        <a:rPr lang="en-GB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PASSporT</a:t>
                      </a:r>
                      <a:r>
                        <a:rPr lang="en-GB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signing</a:t>
                      </a:r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Comcast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Enable the signing of multiple </a:t>
                      </a:r>
                      <a:r>
                        <a:rPr lang="en-US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PASSporT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types using the same signing resource;</a:t>
                      </a:r>
                      <a:b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the verification response so that it conveys information about all errors encountered during verification process and allows correlating each error to the corresponding </a:t>
                      </a:r>
                      <a:r>
                        <a:rPr lang="en-US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PASSporT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 </a:t>
                      </a:r>
                      <a:r>
                        <a:rPr lang="fr-FR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complete</a:t>
                      </a: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, exception </a:t>
                      </a:r>
                      <a:r>
                        <a:rPr lang="fr-FR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sheet</a:t>
                      </a: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provided</a:t>
                      </a: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to </a:t>
                      </a:r>
                      <a:r>
                        <a:rPr lang="fr-FR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plenary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758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5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487977"/>
              </p:ext>
            </p:extLst>
          </p:nvPr>
        </p:nvGraphicFramePr>
        <p:xfrm>
          <a:off x="209550" y="2282825"/>
          <a:ext cx="11341319" cy="3432163"/>
        </p:xfrm>
        <a:graphic>
          <a:graphicData uri="http://schemas.openxmlformats.org/drawingml/2006/table">
            <a:tbl>
              <a:tblPr firstRow="1" firstCol="1" bandRow="1"/>
              <a:tblGrid>
                <a:gridCol w="1403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r>
                        <a:rPr lang="de-DE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CP-220301</a:t>
                      </a:r>
                      <a:endParaRPr lang="de-DE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of WID on Mission Critical system migration and interconnection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Motorola Solutions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work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item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r>
                        <a:rPr lang="de-DE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CP-220303</a:t>
                      </a:r>
                      <a:endParaRPr lang="de-DE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Application Layer Support for Uncrewed Aerial Systems (UAS)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Huawei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work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item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507">
                <a:tc>
                  <a:txBody>
                    <a:bodyPr/>
                    <a:lstStyle/>
                    <a:p>
                      <a:r>
                        <a:rPr lang="de-DE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CP-220304</a:t>
                      </a:r>
                      <a:endParaRPr lang="de-DE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Revised_WID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on NR Reduced Capability Devices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Chinas Mobile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work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item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r>
                        <a:rPr lang="de-DE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CP-220305</a:t>
                      </a:r>
                      <a:endParaRPr lang="de-DE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architecture enhancements for 3GPP support of advanced V2X services -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work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item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r>
                        <a:rPr lang="de-DE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CP-220311</a:t>
                      </a:r>
                      <a:endParaRPr lang="de-DE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CT aspects of Enhancement for Proximity based Services in 5GS</a:t>
                      </a: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CATT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Revised</a:t>
                      </a:r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work</a:t>
                      </a:r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itemd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CP-220309</a:t>
                      </a:r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Revised WID on CT aspects of Enhanced support of Non-Public Networks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Ericsson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Revised</a:t>
                      </a:r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work</a:t>
                      </a:r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item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CP-220310</a:t>
                      </a:r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Revised WID on CT aspects of Support for Minimization of service Interruption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LG Electronics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Revised</a:t>
                      </a:r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work</a:t>
                      </a:r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item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1683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985104"/>
              </p:ext>
            </p:extLst>
          </p:nvPr>
        </p:nvGraphicFramePr>
        <p:xfrm>
          <a:off x="784312" y="2126071"/>
          <a:ext cx="10188488" cy="2917057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7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CP-202193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Stage-3 of </a:t>
                      </a:r>
                      <a:r>
                        <a:rPr lang="en-US" sz="1400" i="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400" i="0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64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Stage 3 of </a:t>
                      </a:r>
                      <a:r>
                        <a:rPr lang="en-US" sz="1400" i="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eCPSOR_CON</a:t>
                      </a:r>
                      <a:endParaRPr lang="en-US" sz="1400" i="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March.2022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CP-210148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653222"/>
              </p:ext>
            </p:extLst>
          </p:nvPr>
        </p:nvGraphicFramePr>
        <p:xfrm>
          <a:off x="784312" y="2126071"/>
          <a:ext cx="10188488" cy="2987584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28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55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.020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Enhancements to LMR interworking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eMCCI_CT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CP-202241</a:t>
                      </a:r>
                    </a:p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Enhanced Mission Critical Push-to-talk architecture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enh3MCPTT-CT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CP-202188</a:t>
                      </a:r>
                    </a:p>
                    <a:p>
                      <a:pPr algn="r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2030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5GC architecture for satellite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5GSAT_ARCH-CT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eMONASTERY2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r>
              <a:rPr lang="fi-FI" altLang="de-DE" sz="1000" dirty="0">
                <a:latin typeface="Arial" panose="020B0604020202020204" pitchFamily="34" charset="0"/>
              </a:rPr>
              <a:t> 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604777"/>
              </p:ext>
            </p:extLst>
          </p:nvPr>
        </p:nvGraphicFramePr>
        <p:xfrm>
          <a:off x="784312" y="2126071"/>
          <a:ext cx="10188488" cy="304301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PAP/CHAP protocols usage in 5GS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PAP_CHAP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AKMA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AKMA-CT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CT1 aspects of SMS_SBI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SMS_SBI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for Enabling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Edge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EDGEAPP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CP-203106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SID - Study on the 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FS_MINT-CT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CP-210144</a:t>
                      </a:r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Reliable Data Service Serialization Indication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RDSSI_CT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CP-203234</a:t>
                      </a:r>
                    </a:p>
                    <a:p>
                      <a:pPr algn="r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Access Traffic Steering, Switch and Splitting support in the 5G system architecture; Phase 2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ATSSS_Ph2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65196" y="514649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</a:t>
            </a:r>
            <a:r>
              <a:rPr lang="fi-FI" altLang="de-DE" sz="1000" dirty="0" err="1">
                <a:latin typeface="Arial" panose="020B0604020202020204" pitchFamily="34" charset="0"/>
              </a:rPr>
              <a:t>progress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since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the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last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plenary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4009118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3117</Words>
  <Application>Microsoft Office PowerPoint</Application>
  <PresentationFormat>Widescreen</PresentationFormat>
  <Paragraphs>808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Arial</vt:lpstr>
      <vt:lpstr>Arial </vt:lpstr>
      <vt:lpstr>Calibri</vt:lpstr>
      <vt:lpstr>Calibri Light</vt:lpstr>
      <vt:lpstr>Symbol</vt:lpstr>
      <vt:lpstr>Times New Roman</vt:lpstr>
      <vt:lpstr>Office Theme</vt:lpstr>
      <vt:lpstr>Custom Design</vt:lpstr>
      <vt:lpstr>CT WG1 Status Report  to TSG CT#95e</vt:lpstr>
      <vt:lpstr>TSG CT WG1 Officials</vt:lpstr>
      <vt:lpstr>Meeting Calendar</vt:lpstr>
      <vt:lpstr>TSG CT WG1 Statistics</vt:lpstr>
      <vt:lpstr>New agreed  Study/Work Items led by CT1</vt:lpstr>
      <vt:lpstr>Revised  Study/Work Items led by CT1</vt:lpstr>
      <vt:lpstr>Work Plan Rel-17</vt:lpstr>
      <vt:lpstr>Work Plan Rel-17</vt:lpstr>
      <vt:lpstr>Work Plan Rel-17</vt:lpstr>
      <vt:lpstr>Work Plan Rel-17</vt:lpstr>
      <vt:lpstr>Work Plan Rel-17</vt:lpstr>
      <vt:lpstr>Work Plan Rel-17</vt:lpstr>
      <vt:lpstr>Work Plan Rel-17</vt:lpstr>
      <vt:lpstr>TS/TR sent to CT plenary</vt:lpstr>
      <vt:lpstr>Work Item Exception Sheets I)</vt:lpstr>
      <vt:lpstr>Work Item Exception Sheets II)</vt:lpstr>
      <vt:lpstr>Status of older releases</vt:lpstr>
      <vt:lpstr>Release 16 Status</vt:lpstr>
      <vt:lpstr>Backward Incompatible Changes</vt:lpstr>
      <vt:lpstr>Release 17 Status - Statistics</vt:lpstr>
      <vt:lpstr>For Information to CT</vt:lpstr>
      <vt:lpstr>For Information to CT</vt:lpstr>
      <vt:lpstr>Release 17 Status </vt:lpstr>
      <vt:lpstr>For Action to CT</vt:lpstr>
      <vt:lpstr>Experience with e-meeting </vt:lpstr>
      <vt:lpstr>Some stats, agreed CRs/pCRs</vt:lpstr>
      <vt:lpstr>Acknowledgement</vt:lpstr>
      <vt:lpstr>Annex</vt:lpstr>
      <vt:lpstr>CRs for conditional approval (I) </vt:lpstr>
      <vt:lpstr>CRs for conditional approval (II) </vt:lpstr>
      <vt:lpstr>CRs for conditional approval (III)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 User</cp:lastModifiedBy>
  <cp:revision>1137</cp:revision>
  <dcterms:created xsi:type="dcterms:W3CDTF">2010-02-05T13:52:04Z</dcterms:created>
  <dcterms:modified xsi:type="dcterms:W3CDTF">2022-03-04T14:13:32Z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