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396" r:id="rId3"/>
    <p:sldId id="412" r:id="rId4"/>
    <p:sldId id="432" r:id="rId5"/>
    <p:sldId id="380" r:id="rId6"/>
    <p:sldId id="438" r:id="rId7"/>
    <p:sldId id="435" r:id="rId8"/>
    <p:sldId id="442" r:id="rId9"/>
    <p:sldId id="411" r:id="rId10"/>
    <p:sldId id="423" r:id="rId11"/>
    <p:sldId id="398" r:id="rId12"/>
    <p:sldId id="403" r:id="rId13"/>
    <p:sldId id="405" r:id="rId14"/>
    <p:sldId id="437" r:id="rId15"/>
    <p:sldId id="407" r:id="rId16"/>
    <p:sldId id="408" r:id="rId17"/>
    <p:sldId id="441" r:id="rId18"/>
    <p:sldId id="409" r:id="rId19"/>
    <p:sldId id="379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5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95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SP-21xxx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SA#95e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15.-24. March 2022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CT/SA#95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IETF liaison, 3GPP TSG CT chair, Orange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RFC 9190</a:t>
            </a:r>
          </a:p>
          <a:p>
            <a:pPr lvl="1"/>
            <a:r>
              <a:rPr lang="en-US" dirty="0"/>
              <a:t>Title: Using EAP-TLS with TLS 1.3 (</a:t>
            </a:r>
            <a:r>
              <a:rPr lang="fr-FR" dirty="0"/>
              <a:t>EAP-TLS 1.3)</a:t>
            </a:r>
            <a:endParaRPr lang="en-US" dirty="0"/>
          </a:p>
          <a:p>
            <a:pPr lvl="1"/>
            <a:r>
              <a:rPr lang="en-US" dirty="0"/>
              <a:t>Was: </a:t>
            </a:r>
            <a:r>
              <a:rPr lang="en-US" dirty="0">
                <a:sym typeface="Wingdings" panose="05000000000000000000" pitchFamily="2" charset="2"/>
              </a:rPr>
              <a:t>draft-ietf-emu-eap-tls13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</a:t>
            </a:r>
            <a:r>
              <a:rPr lang="fr-FR" dirty="0" err="1"/>
              <a:t>CRs</a:t>
            </a:r>
            <a:r>
              <a:rPr lang="fr-FR" dirty="0"/>
              <a:t> to 33.501 </a:t>
            </a:r>
            <a:r>
              <a:rPr lang="fr-FR" dirty="0" err="1"/>
              <a:t>from</a:t>
            </a:r>
            <a:r>
              <a:rPr lang="fr-FR" dirty="0"/>
              <a:t> Rel-16</a:t>
            </a:r>
          </a:p>
          <a:p>
            <a:pPr lvl="2"/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submitted</a:t>
            </a:r>
            <a:r>
              <a:rPr lang="fr-FR" dirty="0"/>
              <a:t> at the </a:t>
            </a:r>
            <a:r>
              <a:rPr lang="fr-FR" dirty="0" err="1"/>
              <a:t>next</a:t>
            </a:r>
            <a:r>
              <a:rPr lang="fr-FR" dirty="0"/>
              <a:t> SA3 meetings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draft-ietf-tls-dtls13-43 (NEW)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The Datagram Transport Layer Security (DTLS) Protocol Version 1.3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RFC publication and </a:t>
            </a:r>
            <a:r>
              <a:rPr lang="fr-FR" dirty="0" err="1"/>
              <a:t>CRs</a:t>
            </a:r>
            <a:r>
              <a:rPr lang="fr-FR" dirty="0"/>
              <a:t> </a:t>
            </a:r>
            <a:r>
              <a:rPr lang="fr-FR" dirty="0" err="1"/>
              <a:t>related</a:t>
            </a:r>
            <a:r>
              <a:rPr lang="fr-FR" dirty="0"/>
              <a:t> to WI </a:t>
            </a:r>
            <a:r>
              <a:rPr lang="fr-FR" dirty="0" err="1"/>
              <a:t>eCryptPr</a:t>
            </a:r>
            <a:endParaRPr lang="en-US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draft-ietf-stir-passport-rcd-15 </a:t>
            </a:r>
            <a:r>
              <a:rPr lang="en-US" dirty="0"/>
              <a:t>		</a:t>
            </a:r>
          </a:p>
          <a:p>
            <a:pPr lvl="1"/>
            <a:r>
              <a:rPr lang="en-US" dirty="0"/>
              <a:t>Title: </a:t>
            </a:r>
            <a:r>
              <a:rPr lang="en-GB" dirty="0" err="1"/>
              <a:t>PASSporT</a:t>
            </a:r>
            <a:r>
              <a:rPr lang="en-GB" dirty="0"/>
              <a:t> Extension for Rich Call Data</a:t>
            </a:r>
            <a:endParaRPr lang="en-US" dirty="0"/>
          </a:p>
          <a:p>
            <a:pPr lvl="1"/>
            <a:r>
              <a:rPr lang="en-US" dirty="0"/>
              <a:t>Status: WG Last Call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endParaRPr lang="en-GB" dirty="0"/>
          </a:p>
          <a:p>
            <a:endParaRPr lang="en-GB" dirty="0"/>
          </a:p>
          <a:p>
            <a:r>
              <a:rPr lang="en-GB" dirty="0"/>
              <a:t>draft-ietf-stir-passport-messaging-01</a:t>
            </a:r>
          </a:p>
          <a:p>
            <a:pPr lvl="1"/>
            <a:r>
              <a:rPr lang="en-US" dirty="0"/>
              <a:t>Title: </a:t>
            </a:r>
            <a:r>
              <a:rPr lang="en-GB" dirty="0"/>
              <a:t>Messaging Use Cases and Extensions for STIR </a:t>
            </a:r>
          </a:p>
          <a:p>
            <a:pPr lvl="1"/>
            <a:r>
              <a:rPr lang="en-US" dirty="0"/>
              <a:t>Status: WG document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WGLC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jesske</a:t>
            </a:r>
            <a:r>
              <a:rPr lang="en-US" dirty="0"/>
              <a:t>-update-p-visited-network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Last update: 2021-05-31 (expired)</a:t>
            </a:r>
            <a:r>
              <a:rPr lang="en-US" dirty="0"/>
              <a:t>.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 document</a:t>
            </a:r>
          </a:p>
          <a:p>
            <a:pPr lvl="1"/>
            <a:endParaRPr lang="fr-FR" dirty="0"/>
          </a:p>
          <a:p>
            <a:r>
              <a:rPr lang="en-US" dirty="0"/>
              <a:t>draft-schwarz-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-for-</a:t>
            </a:r>
            <a:r>
              <a:rPr lang="en-US" dirty="0" err="1"/>
              <a:t>gw</a:t>
            </a:r>
            <a:endParaRPr lang="en-US" dirty="0"/>
          </a:p>
          <a:p>
            <a:pPr lvl="1"/>
            <a:r>
              <a:rPr lang="en-US" dirty="0"/>
              <a:t>Still to be reactivated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IANA Action</a:t>
            </a:r>
          </a:p>
          <a:p>
            <a:r>
              <a:rPr lang="en-US" dirty="0"/>
              <a:t>ATSSS </a:t>
            </a:r>
          </a:p>
          <a:p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r>
              <a:rPr lang="fr-FR" dirty="0"/>
              <a:t> (2)</a:t>
            </a:r>
            <a:endParaRPr lang="en-US" dirty="0"/>
          </a:p>
          <a:p>
            <a:r>
              <a:rPr lang="en-US" dirty="0"/>
              <a:t>RFC Editors Queue (1)</a:t>
            </a:r>
          </a:p>
          <a:p>
            <a:r>
              <a:rPr lang="en-US" dirty="0"/>
              <a:t>IESG review (1)</a:t>
            </a:r>
          </a:p>
          <a:p>
            <a:r>
              <a:rPr lang="fr-FR" dirty="0"/>
              <a:t>Active WG document (0)</a:t>
            </a:r>
            <a:endParaRPr lang="en-US" dirty="0"/>
          </a:p>
          <a:p>
            <a:r>
              <a:rPr lang="en-US" dirty="0"/>
              <a:t>Individual drafts (1)</a:t>
            </a:r>
          </a:p>
          <a:p>
            <a:r>
              <a:rPr lang="en-US" dirty="0"/>
              <a:t>Handling of </a:t>
            </a:r>
            <a:r>
              <a:rPr lang="en-US"/>
              <a:t>Expired drafts (1)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Action</a:t>
            </a:r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-	IANA </a:t>
            </a:r>
            <a:r>
              <a:rPr lang="fr-FR" dirty="0" err="1"/>
              <a:t>number</a:t>
            </a:r>
            <a:r>
              <a:rPr lang="fr-FR" dirty="0"/>
              <a:t> port </a:t>
            </a:r>
            <a:r>
              <a:rPr lang="fr-FR" dirty="0" err="1"/>
              <a:t>Assignment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1783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IANA number Assignment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3GPP was tasked to work on alternative solutions to avoid the need for port assignment for (private) 3GPP interfaces</a:t>
            </a:r>
          </a:p>
          <a:p>
            <a:r>
              <a:rPr lang="en-US" sz="2400" dirty="0"/>
              <a:t>Work item completed in CT4</a:t>
            </a:r>
          </a:p>
          <a:p>
            <a:pPr lvl="1"/>
            <a:r>
              <a:rPr lang="en-US" sz="2000" dirty="0"/>
              <a:t>TR 29.835:</a:t>
            </a:r>
          </a:p>
          <a:p>
            <a:pPr lvl="2"/>
            <a:r>
              <a:rPr lang="en-US" sz="1800" dirty="0"/>
              <a:t>S</a:t>
            </a:r>
            <a:r>
              <a:rPr lang="en-GB" sz="1800" dirty="0" err="1"/>
              <a:t>tudy</a:t>
            </a:r>
            <a:r>
              <a:rPr lang="en-GB" sz="1800" dirty="0"/>
              <a:t> on Port Number Allocation Alternatives for New 3GPP Interfaces</a:t>
            </a:r>
          </a:p>
          <a:p>
            <a:pPr lvl="2"/>
            <a:r>
              <a:rPr lang="en-US" sz="1800" dirty="0"/>
              <a:t>Approved at</a:t>
            </a:r>
            <a:r>
              <a:rPr lang="en-GB" sz="1800" dirty="0"/>
              <a:t> TSG#92</a:t>
            </a:r>
            <a:endParaRPr lang="en-US" sz="1800" dirty="0"/>
          </a:p>
          <a:p>
            <a:pPr lvl="1"/>
            <a:r>
              <a:rPr lang="en-GB" sz="2000" dirty="0"/>
              <a:t>TR 29.941:</a:t>
            </a:r>
          </a:p>
          <a:p>
            <a:pPr lvl="2"/>
            <a:r>
              <a:rPr lang="en-GB" sz="1800" dirty="0"/>
              <a:t>captures the conclusions of the report in </a:t>
            </a:r>
            <a:r>
              <a:rPr lang="en-US" sz="1800" dirty="0"/>
              <a:t>TR 29.835 and provides further guidelines to WG to be able to select the appropriate solution for a given interface</a:t>
            </a:r>
          </a:p>
          <a:p>
            <a:pPr lvl="2"/>
            <a:r>
              <a:rPr lang="en-GB" sz="1800" dirty="0"/>
              <a:t>Approved at TSG#94</a:t>
            </a:r>
          </a:p>
          <a:p>
            <a:pPr lvl="1"/>
            <a:r>
              <a:rPr lang="en-GB" sz="2000" dirty="0"/>
              <a:t>TS 29.641</a:t>
            </a:r>
          </a:p>
          <a:p>
            <a:pPr lvl="2"/>
            <a:r>
              <a:rPr lang="en-US" sz="1800" dirty="0"/>
              <a:t>defines procedures to be followed by 3GPP WGs when requesting new port numbers from the 3GPP allocated port number range specified in clause 4.4 of the 3GPP TR 29.941</a:t>
            </a:r>
            <a:endParaRPr lang="en-GB" sz="1800" dirty="0"/>
          </a:p>
          <a:p>
            <a:pPr lvl="2"/>
            <a:r>
              <a:rPr lang="en-GB" sz="1800" dirty="0"/>
              <a:t>Sent for approval at TSG#95</a:t>
            </a:r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-	</a:t>
            </a:r>
            <a:r>
              <a:rPr lang="fr-FR" dirty="0" err="1"/>
              <a:t>Tracking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/>
              <a:t> to IANA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applications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2861"/>
            <a:ext cx="10515600" cy="4351338"/>
          </a:xfrm>
        </p:spPr>
        <p:txBody>
          <a:bodyPr/>
          <a:lstStyle/>
          <a:p>
            <a:r>
              <a:rPr lang="fr-FR" dirty="0" err="1"/>
              <a:t>Some</a:t>
            </a:r>
            <a:r>
              <a:rPr lang="fr-FR" dirty="0"/>
              <a:t>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have not been </a:t>
            </a:r>
            <a:r>
              <a:rPr lang="fr-FR" dirty="0" err="1"/>
              <a:t>submitted</a:t>
            </a:r>
            <a:r>
              <a:rPr lang="fr-FR" dirty="0"/>
              <a:t> by 3GPP</a:t>
            </a:r>
          </a:p>
          <a:p>
            <a:r>
              <a:rPr lang="fr-FR" dirty="0"/>
              <a:t>No </a:t>
            </a:r>
            <a:r>
              <a:rPr lang="fr-FR" dirty="0" err="1"/>
              <a:t>way</a:t>
            </a:r>
            <a:r>
              <a:rPr lang="fr-FR" dirty="0"/>
              <a:t> to check if:</a:t>
            </a:r>
          </a:p>
          <a:p>
            <a:pPr lvl="1"/>
            <a:r>
              <a:rPr lang="fr-FR" dirty="0"/>
              <a:t>3GPP has </a:t>
            </a:r>
            <a:r>
              <a:rPr lang="fr-FR" dirty="0" err="1"/>
              <a:t>submitted</a:t>
            </a:r>
            <a:r>
              <a:rPr lang="fr-FR" dirty="0"/>
              <a:t> a </a:t>
            </a:r>
            <a:r>
              <a:rPr lang="fr-FR" dirty="0" err="1"/>
              <a:t>request</a:t>
            </a:r>
            <a:r>
              <a:rPr lang="fr-FR" dirty="0"/>
              <a:t> to IANA</a:t>
            </a:r>
          </a:p>
          <a:p>
            <a:pPr lvl="1"/>
            <a:r>
              <a:rPr lang="fr-FR" dirty="0"/>
              <a:t>IANA has </a:t>
            </a:r>
            <a:r>
              <a:rPr lang="fr-FR" dirty="0" err="1"/>
              <a:t>positively</a:t>
            </a:r>
            <a:r>
              <a:rPr lang="fr-FR" dirty="0"/>
              <a:t> </a:t>
            </a:r>
            <a:r>
              <a:rPr lang="fr-FR" dirty="0" err="1"/>
              <a:t>answered</a:t>
            </a:r>
            <a:r>
              <a:rPr lang="fr-FR" dirty="0"/>
              <a:t> to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dirty="0" err="1"/>
              <a:t>request</a:t>
            </a:r>
            <a:endParaRPr lang="fr-FR" dirty="0"/>
          </a:p>
          <a:p>
            <a:r>
              <a:rPr lang="fr-FR" dirty="0"/>
              <a:t>Guidelines to chairs, MCC, </a:t>
            </a:r>
            <a:r>
              <a:rPr lang="fr-FR" dirty="0" err="1"/>
              <a:t>delegates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b="1" dirty="0">
                <a:solidFill>
                  <a:srgbClr val="FF0000"/>
                </a:solidFill>
              </a:rPr>
              <a:t>contact the CT chair (IETF Liaison) </a:t>
            </a:r>
            <a:r>
              <a:rPr lang="fr-FR" dirty="0" err="1"/>
              <a:t>before</a:t>
            </a:r>
            <a:r>
              <a:rPr lang="fr-FR" dirty="0"/>
              <a:t> </a:t>
            </a:r>
            <a:r>
              <a:rPr lang="fr-FR" dirty="0" err="1"/>
              <a:t>any</a:t>
            </a:r>
            <a:r>
              <a:rPr lang="fr-FR" dirty="0"/>
              <a:t> IANA </a:t>
            </a:r>
            <a:r>
              <a:rPr lang="fr-FR" dirty="0" err="1"/>
              <a:t>request</a:t>
            </a:r>
            <a:r>
              <a:rPr lang="fr-FR" dirty="0"/>
              <a:t> application</a:t>
            </a:r>
          </a:p>
          <a:p>
            <a:pPr lvl="1"/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829327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9474F9-623A-4AC6-BDED-1FD296995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done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4ACAED-42B3-4D00-8F80-4D7AEE2542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IANA registration </a:t>
            </a:r>
            <a:r>
              <a:rPr lang="fr-FR" dirty="0" err="1"/>
              <a:t>request</a:t>
            </a:r>
            <a:r>
              <a:rPr lang="fr-FR" dirty="0"/>
              <a:t> for media types </a:t>
            </a:r>
            <a:r>
              <a:rPr lang="fr-FR" dirty="0" err="1"/>
              <a:t>defined</a:t>
            </a:r>
            <a:r>
              <a:rPr lang="fr-FR" dirty="0"/>
              <a:t> in TS 24.282</a:t>
            </a:r>
          </a:p>
          <a:p>
            <a:pPr lvl="1"/>
            <a:r>
              <a:rPr lang="fr-FR" dirty="0" err="1"/>
              <a:t>Triggered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CT#95</a:t>
            </a:r>
          </a:p>
        </p:txBody>
      </p:sp>
    </p:spTree>
    <p:extLst>
      <p:ext uri="{BB962C8B-B14F-4D97-AF65-F5344CB8AC3E}">
        <p14:creationId xmlns:p14="http://schemas.microsoft.com/office/powerpoint/2010/main" val="65218291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</a:t>
            </a:r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25476</TotalTime>
  <Words>449</Words>
  <Application>Microsoft Office PowerPoint</Application>
  <PresentationFormat>Grand écran</PresentationFormat>
  <Paragraphs>77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5" baseType="lpstr">
      <vt:lpstr>Arial</vt:lpstr>
      <vt:lpstr>Arial </vt:lpstr>
      <vt:lpstr>Calibri</vt:lpstr>
      <vt:lpstr>Calibri Light</vt:lpstr>
      <vt:lpstr>Times New Roman</vt:lpstr>
      <vt:lpstr>Office Theme</vt:lpstr>
      <vt:lpstr>IETF Status Report  to TSG CT/SA#95</vt:lpstr>
      <vt:lpstr>Contents</vt:lpstr>
      <vt:lpstr>IANA Action</vt:lpstr>
      <vt:lpstr>- IANA number port Assignment</vt:lpstr>
      <vt:lpstr>IANA number Assignment</vt:lpstr>
      <vt:lpstr>- Tracking requests to IANA</vt:lpstr>
      <vt:lpstr>IANA assignment applications</vt:lpstr>
      <vt:lpstr>To be done</vt:lpstr>
      <vt:lpstr>New Published RFCs</vt:lpstr>
      <vt:lpstr>New published RFCs</vt:lpstr>
      <vt:lpstr>Drafts in RFC Editor queue</vt:lpstr>
      <vt:lpstr>Drafts in RFC Editor queue</vt:lpstr>
      <vt:lpstr>Drafts under IESG review</vt:lpstr>
      <vt:lpstr>Drafts under IESG review</vt:lpstr>
      <vt:lpstr>Active WG document</vt:lpstr>
      <vt:lpstr>Active WG document</vt:lpstr>
      <vt:lpstr>Individual submission</vt:lpstr>
      <vt:lpstr>Individual submission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779</cp:revision>
  <dcterms:created xsi:type="dcterms:W3CDTF">2010-02-05T13:52:04Z</dcterms:created>
  <dcterms:modified xsi:type="dcterms:W3CDTF">2022-03-13T13:49:39Z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</Properties>
</file>