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17"/>
  </p:notesMasterIdLst>
  <p:handoutMasterIdLst>
    <p:handoutMasterId r:id="rId18"/>
  </p:handoutMasterIdLst>
  <p:sldIdLst>
    <p:sldId id="341" r:id="rId2"/>
    <p:sldId id="471" r:id="rId3"/>
    <p:sldId id="462" r:id="rId4"/>
    <p:sldId id="463" r:id="rId5"/>
    <p:sldId id="484" r:id="rId6"/>
    <p:sldId id="468" r:id="rId7"/>
    <p:sldId id="464" r:id="rId8"/>
    <p:sldId id="465" r:id="rId9"/>
    <p:sldId id="476" r:id="rId10"/>
    <p:sldId id="466" r:id="rId11"/>
    <p:sldId id="467" r:id="rId12"/>
    <p:sldId id="469" r:id="rId13"/>
    <p:sldId id="485" r:id="rId14"/>
    <p:sldId id="472" r:id="rId15"/>
    <p:sldId id="477" r:id="rId16"/>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EAEFF7"/>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853" autoAdjust="0"/>
    <p:restoredTop sz="99112" autoAdjust="0"/>
  </p:normalViewPr>
  <p:slideViewPr>
    <p:cSldViewPr snapToGrid="0">
      <p:cViewPr varScale="1">
        <p:scale>
          <a:sx n="69" d="100"/>
          <a:sy n="69" d="100"/>
        </p:scale>
        <p:origin x="786" y="7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‹N°›</a:t>
            </a:fld>
            <a:endParaRPr lang="en-GB" altLang="en-US"/>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‹N°›</a:t>
            </a:fld>
            <a:endParaRPr lang="en-GB" altLang="en-US"/>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2</a:t>
            </a:fld>
            <a:endParaRPr lang="en-GB" altLang="en-US">
              <a:latin typeface="Times New Roman" pitchFamily="18" charset="0"/>
            </a:endParaRPr>
          </a:p>
        </p:txBody>
      </p:sp>
    </p:spTree>
    <p:extLst>
      <p:ext uri="{BB962C8B-B14F-4D97-AF65-F5344CB8AC3E}">
        <p14:creationId xmlns:p14="http://schemas.microsoft.com/office/powerpoint/2010/main" val="11939576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‹N°›</a:t>
            </a:fld>
            <a:endParaRPr lang="en-GB" altLang="en-US" sz="1400">
              <a:latin typeface="Calibri" pitchFamily="34" charset="0"/>
            </a:endParaRPr>
          </a:p>
        </p:txBody>
      </p:sp>
      <p:sp>
        <p:nvSpPr>
          <p:cNvPr id="11" name="Text Box 14"/>
          <p:cNvSpPr txBox="1">
            <a:spLocks noChangeArrowheads="1"/>
          </p:cNvSpPr>
          <p:nvPr userDrawn="1"/>
        </p:nvSpPr>
        <p:spPr bwMode="auto">
          <a:xfrm>
            <a:off x="133350" y="36513"/>
            <a:ext cx="29512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CT#95-e</a:t>
            </a:r>
          </a:p>
          <a:p>
            <a:pPr eaLnBrk="1" hangingPunct="1">
              <a:defRPr/>
            </a:pPr>
            <a:r>
              <a:rPr lang="sv-SE" altLang="en-US" sz="1200" b="1" dirty="0">
                <a:latin typeface="Arial "/>
              </a:rPr>
              <a:t>Online – 14</a:t>
            </a:r>
            <a:r>
              <a:rPr lang="sv-SE" altLang="en-US" sz="1200" b="1" baseline="30000" dirty="0">
                <a:latin typeface="Arial "/>
              </a:rPr>
              <a:t>th</a:t>
            </a:r>
            <a:r>
              <a:rPr lang="sv-SE" altLang="en-US" sz="1200" b="1" dirty="0">
                <a:latin typeface="Arial "/>
              </a:rPr>
              <a:t> – 16</a:t>
            </a:r>
            <a:r>
              <a:rPr lang="sv-SE" altLang="en-US" sz="1200" b="1" baseline="30000" dirty="0">
                <a:latin typeface="Arial "/>
              </a:rPr>
              <a:t>th</a:t>
            </a:r>
            <a:r>
              <a:rPr lang="sv-SE" altLang="en-US" sz="1200" b="1" dirty="0">
                <a:latin typeface="Arial "/>
              </a:rPr>
              <a:t> March 2022</a:t>
            </a:r>
          </a:p>
        </p:txBody>
      </p:sp>
      <p:sp>
        <p:nvSpPr>
          <p:cNvPr id="13" name="Text Box 14"/>
          <p:cNvSpPr txBox="1">
            <a:spLocks noChangeArrowheads="1"/>
          </p:cNvSpPr>
          <p:nvPr userDrawn="1"/>
        </p:nvSpPr>
        <p:spPr bwMode="auto">
          <a:xfrm>
            <a:off x="9163050" y="133350"/>
            <a:ext cx="26003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 CP-220002	</a:t>
            </a:r>
          </a:p>
        </p:txBody>
      </p:sp>
      <p:sp>
        <p:nvSpPr>
          <p:cNvPr id="2" name="MSIPCMContentMarking" descr="{&quot;HashCode&quot;:-309203560,&quot;Placement&quot;:&quot;Footer&quot;,&quot;Top&quot;:523.8,&quot;Left&quot;:435.058655,&quot;SlideWidth&quot;:960,&quot;SlideHeight&quot;:540}">
            <a:extLst>
              <a:ext uri="{FF2B5EF4-FFF2-40B4-BE49-F238E27FC236}">
                <a16:creationId xmlns:a16="http://schemas.microsoft.com/office/drawing/2014/main" id="{69994014-95E2-4BE2-B305-AA1C8D85097B}"/>
              </a:ext>
            </a:extLst>
          </p:cNvPr>
          <p:cNvSpPr txBox="1"/>
          <p:nvPr userDrawn="1"/>
        </p:nvSpPr>
        <p:spPr>
          <a:xfrm>
            <a:off x="5525245" y="6652260"/>
            <a:ext cx="1141510" cy="205740"/>
          </a:xfrm>
          <a:prstGeom prst="rect">
            <a:avLst/>
          </a:prstGeom>
          <a:noFill/>
        </p:spPr>
        <p:txBody>
          <a:bodyPr vert="horz" wrap="square" lIns="0" tIns="0" rIns="0" bIns="0" rtlCol="0" anchor="ctr" anchorCtr="1">
            <a:spAutoFit/>
          </a:bodyPr>
          <a:lstStyle/>
          <a:p>
            <a:pPr algn="ctr">
              <a:spcBef>
                <a:spcPct val="0"/>
              </a:spcBef>
              <a:spcAft>
                <a:spcPct val="0"/>
              </a:spcAft>
            </a:pPr>
            <a:r>
              <a:rPr lang="fr-FR" sz="800">
                <a:solidFill>
                  <a:srgbClr val="ED7D31"/>
                </a:solidFill>
                <a:latin typeface="Helvetica 75 Bold" panose="020B0804020202020204" pitchFamily="34" charset="0"/>
              </a:rPr>
              <a:t>Orange Restricted</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0.jpeg"/><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g"/></Relationships>
</file>

<file path=ppt/slides/_rels/slide3.xml.rels><?xml version="1.0" encoding="UTF-8" standalone="yes"?>
<Relationships xmlns="http://schemas.openxmlformats.org/package/2006/relationships"><Relationship Id="rId2" Type="http://schemas.openxmlformats.org/officeDocument/2006/relationships/hyperlink" Target="mailto:3GPP_TSG_CT@list.etsi.org"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hyperlink" Target="https://www.3gpp.org/ftp/tsg_ct/TSG_CT/TSGC_95e/Agenda" TargetMode="External"/><Relationship Id="rId7" Type="http://schemas.openxmlformats.org/officeDocument/2006/relationships/hyperlink" Target="https://www.3gpp.org/ftp/tsg_ct/TSG_CT/TSGC_95e/Templates" TargetMode="External"/><Relationship Id="rId2" Type="http://schemas.openxmlformats.org/officeDocument/2006/relationships/hyperlink" Target="https://www.3gpp.org/ftp/tsg_ct/TSG_CT/TSGC_95e" TargetMode="External"/><Relationship Id="rId1" Type="http://schemas.openxmlformats.org/officeDocument/2006/relationships/slideLayout" Target="../slideLayouts/slideLayout2.xml"/><Relationship Id="rId6" Type="http://schemas.openxmlformats.org/officeDocument/2006/relationships/hyperlink" Target="https://www.3gpp.org/ftp/tsg_ct/TSG_CT/TSGC_95e/Report" TargetMode="External"/><Relationship Id="rId5" Type="http://schemas.openxmlformats.org/officeDocument/2006/relationships/hyperlink" Target="https://www.3gpp.org/ftp/tsg_ct/TSG_CT/TSGC_95e/Inbox" TargetMode="External"/><Relationship Id="rId4" Type="http://schemas.openxmlformats.org/officeDocument/2006/relationships/hyperlink" Target="https://www.3gpp.org/ftp/tsg_ct/TSG_CT/TSGC_95e/Docs"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mailto:Kimmo.Kymalainen@etsi.org"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s://www.3gpp.org/ftp/tsg_ct/TSG_CT/TSGC_95e/Inbox/Drafts/CP-220002_rev1.zip"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p:txBody>
          <a:bodyPr/>
          <a:lstStyle/>
          <a:p>
            <a:r>
              <a:rPr lang="en-US" altLang="en-US" dirty="0"/>
              <a:t>CT#95-e Guidance</a:t>
            </a:r>
            <a:endParaRPr lang="en-GB" altLang="en-US" dirty="0"/>
          </a:p>
        </p:txBody>
      </p:sp>
      <p:sp>
        <p:nvSpPr>
          <p:cNvPr id="3075" name="Text Placeholder 2"/>
          <p:cNvSpPr>
            <a:spLocks noGrp="1"/>
          </p:cNvSpPr>
          <p:nvPr>
            <p:ph type="subTitle" idx="1"/>
          </p:nvPr>
        </p:nvSpPr>
        <p:spPr/>
        <p:txBody>
          <a:bodyPr/>
          <a:lstStyle/>
          <a:p>
            <a:r>
              <a:rPr lang="en-GB" altLang="en-US" dirty="0"/>
              <a:t>Mr Lionel </a:t>
            </a:r>
            <a:r>
              <a:rPr lang="en-GB" altLang="en-US" dirty="0" err="1"/>
              <a:t>Morand</a:t>
            </a:r>
            <a:endParaRPr lang="en-GB" altLang="en-US" dirty="0"/>
          </a:p>
          <a:p>
            <a:r>
              <a:rPr lang="en-GB" altLang="en-US" dirty="0"/>
              <a:t>CT Chair, Orange</a:t>
            </a:r>
          </a:p>
          <a:p>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Deadlines (!)</a:t>
            </a:r>
          </a:p>
        </p:txBody>
      </p:sp>
      <p:sp>
        <p:nvSpPr>
          <p:cNvPr id="3" name="Espace réservé du contenu 2"/>
          <p:cNvSpPr>
            <a:spLocks noGrp="1"/>
          </p:cNvSpPr>
          <p:nvPr>
            <p:ph idx="1"/>
          </p:nvPr>
        </p:nvSpPr>
        <p:spPr/>
        <p:txBody>
          <a:bodyPr/>
          <a:lstStyle/>
          <a:p>
            <a:r>
              <a:rPr lang="fr-FR" sz="2400" dirty="0"/>
              <a:t> (1) Initial Agenda:		Mon	28.02.2022 13:00 UTC</a:t>
            </a:r>
          </a:p>
          <a:p>
            <a:r>
              <a:rPr lang="fr-FR" sz="2400" dirty="0"/>
              <a:t> (2) </a:t>
            </a:r>
            <a:r>
              <a:rPr lang="fr-FR" sz="2400" dirty="0" err="1"/>
              <a:t>Comments</a:t>
            </a:r>
            <a:r>
              <a:rPr lang="fr-FR" sz="2400" dirty="0"/>
              <a:t> to agenda:	</a:t>
            </a:r>
            <a:r>
              <a:rPr lang="fr-FR" sz="2400" dirty="0" err="1"/>
              <a:t>Wed</a:t>
            </a:r>
            <a:r>
              <a:rPr lang="fr-FR" sz="2400" dirty="0"/>
              <a:t> 	02.03.2022 22:30 UTC</a:t>
            </a:r>
          </a:p>
          <a:p>
            <a:r>
              <a:rPr lang="fr-FR" sz="2400" dirty="0"/>
              <a:t> (3) </a:t>
            </a:r>
            <a:r>
              <a:rPr lang="fr-FR" sz="2400" dirty="0" err="1"/>
              <a:t>Tdoc</a:t>
            </a:r>
            <a:r>
              <a:rPr lang="fr-FR" sz="2400" dirty="0"/>
              <a:t> </a:t>
            </a:r>
            <a:r>
              <a:rPr lang="fr-FR" sz="2400" dirty="0" err="1"/>
              <a:t>submission</a:t>
            </a:r>
            <a:r>
              <a:rPr lang="fr-FR" sz="2400" dirty="0"/>
              <a:t> :	</a:t>
            </a:r>
            <a:r>
              <a:rPr lang="fr-FR" sz="2400" dirty="0" err="1"/>
              <a:t>Fri</a:t>
            </a:r>
            <a:r>
              <a:rPr lang="fr-FR" sz="2400" dirty="0"/>
              <a:t> 	04.03.2022 22:30 UTC</a:t>
            </a:r>
          </a:p>
          <a:p>
            <a:r>
              <a:rPr lang="en-US" sz="2400" dirty="0"/>
              <a:t> (4) Initial comment phase:	</a:t>
            </a:r>
            <a:r>
              <a:rPr lang="fr-FR" sz="2400" dirty="0"/>
              <a:t>Mon 	14.03.2022 22:30 UTC</a:t>
            </a:r>
            <a:endParaRPr lang="en-US" sz="2400" dirty="0"/>
          </a:p>
          <a:p>
            <a:r>
              <a:rPr lang="en-US" sz="2400" dirty="0"/>
              <a:t> (5) Revisions submission: 	Tue	</a:t>
            </a:r>
            <a:r>
              <a:rPr lang="fr-FR" sz="2400" dirty="0"/>
              <a:t>15.03.2022 22:30 UTC</a:t>
            </a:r>
            <a:endParaRPr lang="en-US" sz="2400" dirty="0"/>
          </a:p>
          <a:p>
            <a:r>
              <a:rPr lang="en-US" sz="2400" dirty="0"/>
              <a:t> (6) Final comment phase :	Wed </a:t>
            </a:r>
            <a:r>
              <a:rPr lang="en-US" sz="2400"/>
              <a:t>	16.03.2022 </a:t>
            </a:r>
            <a:r>
              <a:rPr lang="fr-FR" sz="2400" dirty="0"/>
              <a:t>17:00 UTC</a:t>
            </a:r>
          </a:p>
          <a:p>
            <a:pPr marL="0" indent="0">
              <a:buNone/>
            </a:pPr>
            <a:endParaRPr lang="fr-FR" sz="2400" dirty="0"/>
          </a:p>
        </p:txBody>
      </p:sp>
      <p:sp>
        <p:nvSpPr>
          <p:cNvPr id="4" name="ZoneTexte 3"/>
          <p:cNvSpPr txBox="1"/>
          <p:nvPr/>
        </p:nvSpPr>
        <p:spPr>
          <a:xfrm rot="20143404">
            <a:off x="6848319" y="581961"/>
            <a:ext cx="1912190" cy="523220"/>
          </a:xfrm>
          <a:prstGeom prst="rect">
            <a:avLst/>
          </a:prstGeom>
          <a:noFill/>
        </p:spPr>
        <p:txBody>
          <a:bodyPr wrap="square" rtlCol="0">
            <a:spAutoFit/>
          </a:bodyPr>
          <a:lstStyle/>
          <a:p>
            <a:r>
              <a:rPr lang="fr-FR" sz="2800" b="1" dirty="0">
                <a:solidFill>
                  <a:srgbClr val="FF0000"/>
                </a:solidFill>
              </a:rPr>
              <a:t>UPDATED</a:t>
            </a:r>
          </a:p>
        </p:txBody>
      </p:sp>
    </p:spTree>
    <p:extLst>
      <p:ext uri="{BB962C8B-B14F-4D97-AF65-F5344CB8AC3E}">
        <p14:creationId xmlns:p14="http://schemas.microsoft.com/office/powerpoint/2010/main" val="1220323132"/>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Approval</a:t>
            </a:r>
            <a:r>
              <a:rPr lang="fr-FR" dirty="0"/>
              <a:t> </a:t>
            </a:r>
            <a:r>
              <a:rPr lang="fr-FR" dirty="0" err="1"/>
              <a:t>process</a:t>
            </a:r>
            <a:endParaRPr lang="fr-FR" dirty="0"/>
          </a:p>
        </p:txBody>
      </p:sp>
      <p:sp>
        <p:nvSpPr>
          <p:cNvPr id="3" name="Espace réservé du contenu 2"/>
          <p:cNvSpPr>
            <a:spLocks noGrp="1"/>
          </p:cNvSpPr>
          <p:nvPr>
            <p:ph idx="1"/>
          </p:nvPr>
        </p:nvSpPr>
        <p:spPr>
          <a:xfrm>
            <a:off x="251345" y="1825625"/>
            <a:ext cx="11553968" cy="4351338"/>
          </a:xfrm>
        </p:spPr>
        <p:txBody>
          <a:bodyPr/>
          <a:lstStyle/>
          <a:p>
            <a:r>
              <a:rPr lang="en-US" sz="2000" dirty="0"/>
              <a:t>CRs, CR packs, WG status reports, new/revised WID, LS In for information for which no comment has been raised until the initial comment phase deadline (4) will be approved without further discussion.</a:t>
            </a:r>
          </a:p>
          <a:p>
            <a:r>
              <a:rPr lang="en-US" sz="2000" dirty="0"/>
              <a:t>Any comment raised before the initial comment phase deadline (4) will be discussed on the CT email list (see following slide) with the use of the Inbox/Draft folder to share proposed revised text.</a:t>
            </a:r>
          </a:p>
          <a:p>
            <a:r>
              <a:rPr lang="en-US" sz="2000" dirty="0"/>
              <a:t>Document authors are responsible to seek for consensus and sum up the output of any discussion</a:t>
            </a:r>
          </a:p>
          <a:p>
            <a:r>
              <a:rPr lang="en-US" sz="2000" dirty="0"/>
              <a:t>Daily summary with a </a:t>
            </a:r>
            <a:r>
              <a:rPr lang="en-US" sz="2000" dirty="0" err="1"/>
              <a:t>Tdoc</a:t>
            </a:r>
            <a:r>
              <a:rPr lang="en-US" sz="2000" dirty="0"/>
              <a:t> status update will be provided by the CT leadership</a:t>
            </a:r>
          </a:p>
          <a:p>
            <a:r>
              <a:rPr lang="en-US" sz="2000" dirty="0"/>
              <a:t>Revised documents will have to be submitted on time (5)</a:t>
            </a:r>
          </a:p>
          <a:p>
            <a:r>
              <a:rPr lang="en-US" sz="2000" dirty="0"/>
              <a:t>After the final comment phase (6), decisions on the remaining documents will be taken by the CT chair, helped by the CT leadership, based on the output of the discussions on the CT email list </a:t>
            </a:r>
          </a:p>
          <a:p>
            <a:r>
              <a:rPr lang="en-GB" sz="2000" dirty="0"/>
              <a:t>At the end of the meeting , all non-approved docs will be indicated as "noted", "not pursued", "postponed" or "Withdrawn"</a:t>
            </a:r>
            <a:endParaRPr lang="fr-FR" sz="2000" dirty="0"/>
          </a:p>
        </p:txBody>
      </p:sp>
    </p:spTree>
    <p:extLst>
      <p:ext uri="{BB962C8B-B14F-4D97-AF65-F5344CB8AC3E}">
        <p14:creationId xmlns:p14="http://schemas.microsoft.com/office/powerpoint/2010/main" val="3007628664"/>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Proposed </a:t>
            </a:r>
            <a:r>
              <a:rPr lang="en-GB"/>
              <a:t>email subject headers</a:t>
            </a:r>
            <a:endParaRPr lang="fr-FR" dirty="0"/>
          </a:p>
        </p:txBody>
      </p:sp>
      <p:sp>
        <p:nvSpPr>
          <p:cNvPr id="3" name="Espace réservé du contenu 2"/>
          <p:cNvSpPr>
            <a:spLocks noGrp="1"/>
          </p:cNvSpPr>
          <p:nvPr>
            <p:ph idx="1"/>
          </p:nvPr>
        </p:nvSpPr>
        <p:spPr>
          <a:xfrm>
            <a:off x="838200" y="1825625"/>
            <a:ext cx="5048250" cy="4351338"/>
          </a:xfrm>
        </p:spPr>
        <p:txBody>
          <a:bodyPr/>
          <a:lstStyle/>
          <a:p>
            <a:r>
              <a:rPr lang="fr-FR" sz="2000" dirty="0" err="1"/>
              <a:t>When</a:t>
            </a:r>
            <a:r>
              <a:rPr lang="fr-FR" sz="2000" dirty="0"/>
              <a:t> </a:t>
            </a:r>
            <a:r>
              <a:rPr lang="fr-FR" sz="2000" dirty="0" err="1"/>
              <a:t>triggering</a:t>
            </a:r>
            <a:r>
              <a:rPr lang="fr-FR" sz="2000" dirty="0"/>
              <a:t> a discussion on the CT email </a:t>
            </a:r>
            <a:r>
              <a:rPr lang="fr-FR" sz="2000" dirty="0" err="1"/>
              <a:t>list</a:t>
            </a:r>
            <a:r>
              <a:rPr lang="fr-FR" sz="2000" dirty="0"/>
              <a:t>, </a:t>
            </a:r>
            <a:r>
              <a:rPr lang="fr-FR" sz="2000" dirty="0" err="1"/>
              <a:t>unambiguous</a:t>
            </a:r>
            <a:r>
              <a:rPr lang="fr-FR" sz="2000" dirty="0"/>
              <a:t> </a:t>
            </a:r>
            <a:r>
              <a:rPr lang="fr-FR" sz="2000" dirty="0" err="1"/>
              <a:t>subject</a:t>
            </a:r>
            <a:r>
              <a:rPr lang="fr-FR" sz="2000" dirty="0"/>
              <a:t> header </a:t>
            </a:r>
            <a:r>
              <a:rPr lang="fr-FR" sz="2000" dirty="0" err="1"/>
              <a:t>shall</a:t>
            </a:r>
            <a:r>
              <a:rPr lang="fr-FR" sz="2000" dirty="0"/>
              <a:t> </a:t>
            </a:r>
            <a:r>
              <a:rPr lang="fr-FR" sz="2000" dirty="0" err="1"/>
              <a:t>be</a:t>
            </a:r>
            <a:r>
              <a:rPr lang="fr-FR" sz="2000" dirty="0"/>
              <a:t> </a:t>
            </a:r>
            <a:r>
              <a:rPr lang="fr-FR" sz="2000" dirty="0" err="1"/>
              <a:t>used</a:t>
            </a:r>
            <a:endParaRPr lang="fr-FR" sz="2000" dirty="0"/>
          </a:p>
          <a:p>
            <a:r>
              <a:rPr lang="fr-FR" sz="2000" dirty="0"/>
              <a:t>Email </a:t>
            </a:r>
            <a:r>
              <a:rPr lang="fr-FR" sz="2000" dirty="0" err="1"/>
              <a:t>subjects</a:t>
            </a:r>
            <a:r>
              <a:rPr lang="fr-FR" sz="2000" dirty="0"/>
              <a:t> SHALL NOT </a:t>
            </a:r>
            <a:r>
              <a:rPr lang="fr-FR" sz="2000" dirty="0" err="1"/>
              <a:t>be</a:t>
            </a:r>
            <a:r>
              <a:rPr lang="fr-FR" sz="2000" dirty="0"/>
              <a:t> </a:t>
            </a:r>
            <a:r>
              <a:rPr lang="fr-FR" sz="2000" dirty="0" err="1"/>
              <a:t>modified</a:t>
            </a:r>
            <a:endParaRPr lang="fr-FR" sz="2000" dirty="0"/>
          </a:p>
          <a:p>
            <a:r>
              <a:rPr lang="fr-FR" sz="2000" dirty="0" err="1"/>
              <a:t>Please</a:t>
            </a:r>
            <a:r>
              <a:rPr lang="fr-FR" sz="2000" dirty="0"/>
              <a:t> use the correct </a:t>
            </a:r>
            <a:r>
              <a:rPr lang="fr-FR" sz="2000" dirty="0" err="1"/>
              <a:t>Tdoc</a:t>
            </a:r>
            <a:r>
              <a:rPr lang="fr-FR" sz="2000" dirty="0"/>
              <a:t>#, </a:t>
            </a:r>
            <a:r>
              <a:rPr lang="fr-FR" sz="2000" dirty="0" err="1"/>
              <a:t>especially</a:t>
            </a:r>
            <a:r>
              <a:rPr lang="fr-FR" sz="2000" dirty="0"/>
              <a:t> </a:t>
            </a:r>
            <a:r>
              <a:rPr lang="fr-FR" sz="2000" dirty="0" err="1"/>
              <a:t>when</a:t>
            </a:r>
            <a:r>
              <a:rPr lang="fr-FR" sz="2000" dirty="0"/>
              <a:t> the comment </a:t>
            </a:r>
            <a:r>
              <a:rPr lang="fr-FR" sz="2000" dirty="0" err="1"/>
              <a:t>is</a:t>
            </a:r>
            <a:r>
              <a:rPr lang="fr-FR" sz="2000" dirty="0"/>
              <a:t> </a:t>
            </a:r>
            <a:r>
              <a:rPr lang="fr-FR" sz="2000" dirty="0" err="1"/>
              <a:t>related</a:t>
            </a:r>
            <a:r>
              <a:rPr lang="fr-FR" sz="2000" dirty="0"/>
              <a:t> to </a:t>
            </a:r>
            <a:r>
              <a:rPr lang="fr-FR" sz="2000" dirty="0" err="1"/>
              <a:t>revised</a:t>
            </a:r>
            <a:r>
              <a:rPr lang="fr-FR" sz="2000" dirty="0"/>
              <a:t> document</a:t>
            </a:r>
          </a:p>
          <a:p>
            <a:endParaRPr lang="fr-FR" sz="2000" dirty="0"/>
          </a:p>
          <a:p>
            <a:endParaRPr lang="fr-FR" sz="2000" dirty="0"/>
          </a:p>
          <a:p>
            <a:endParaRPr lang="fr-FR" sz="2000" dirty="0"/>
          </a:p>
        </p:txBody>
      </p:sp>
      <p:sp>
        <p:nvSpPr>
          <p:cNvPr id="4" name="Espace réservé du contenu 2"/>
          <p:cNvSpPr txBox="1">
            <a:spLocks/>
          </p:cNvSpPr>
          <p:nvPr/>
        </p:nvSpPr>
        <p:spPr bwMode="auto">
          <a:xfrm>
            <a:off x="6096000" y="1734849"/>
            <a:ext cx="60960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2000" dirty="0" err="1"/>
              <a:t>Subject</a:t>
            </a:r>
            <a:r>
              <a:rPr lang="fr-FR" sz="2000" dirty="0"/>
              <a:t> headers :</a:t>
            </a:r>
          </a:p>
          <a:p>
            <a:pPr lvl="1"/>
            <a:r>
              <a:rPr lang="fr-FR" sz="1400" dirty="0"/>
              <a:t>[CT#95-e] [AI#2] [Agenda/DAD] [CP-220xxx] comment:</a:t>
            </a:r>
          </a:p>
          <a:p>
            <a:pPr lvl="1"/>
            <a:r>
              <a:rPr lang="fr-FR" sz="1400" dirty="0"/>
              <a:t>[CT#95-e] [AI#3] [CT report] [CP-220xxx] comment:</a:t>
            </a:r>
          </a:p>
          <a:p>
            <a:pPr lvl="1"/>
            <a:r>
              <a:rPr lang="fr-FR" sz="1400" dirty="0"/>
              <a:t>[CT#95-e] [AI#4.1] [LS In] [CP-220xxx] comment:</a:t>
            </a:r>
          </a:p>
          <a:p>
            <a:pPr lvl="1"/>
            <a:r>
              <a:rPr lang="fr-FR" sz="1400" dirty="0"/>
              <a:t>[CT#95-e] [AI#4.2] [LS Out] [CP-220xxx] comment:</a:t>
            </a:r>
          </a:p>
          <a:p>
            <a:pPr lvl="1"/>
            <a:r>
              <a:rPr lang="fr-FR" sz="1400" dirty="0"/>
              <a:t>[CT#95-e] [AI#5.x] [WG report] [CP-220xxx] comment:</a:t>
            </a:r>
          </a:p>
          <a:p>
            <a:pPr lvl="1"/>
            <a:r>
              <a:rPr lang="fr-FR" sz="1400" dirty="0"/>
              <a:t>[CT#95-e] [</a:t>
            </a:r>
            <a:r>
              <a:rPr lang="fr-FR" sz="1400" dirty="0" err="1"/>
              <a:t>AI#xx</a:t>
            </a:r>
            <a:r>
              <a:rPr lang="fr-FR" sz="1400" dirty="0"/>
              <a:t>] [CR pack] [CP-2203xxx] comment:</a:t>
            </a:r>
          </a:p>
          <a:p>
            <a:pPr lvl="1"/>
            <a:r>
              <a:rPr lang="fr-FR" sz="1400" dirty="0"/>
              <a:t>[CT#95-e] [</a:t>
            </a:r>
            <a:r>
              <a:rPr lang="fr-FR" sz="1400" dirty="0" err="1"/>
              <a:t>AI#xx</a:t>
            </a:r>
            <a:r>
              <a:rPr lang="fr-FR" sz="1400" dirty="0"/>
              <a:t>] [</a:t>
            </a:r>
            <a:r>
              <a:rPr lang="fr-FR" sz="1400" dirty="0" err="1"/>
              <a:t>Company</a:t>
            </a:r>
            <a:r>
              <a:rPr lang="fr-FR" sz="1400" dirty="0"/>
              <a:t> CR] [CP-220xxx] comment:</a:t>
            </a:r>
          </a:p>
          <a:p>
            <a:pPr lvl="1"/>
            <a:r>
              <a:rPr lang="fr-FR" sz="1400" dirty="0"/>
              <a:t>[CT#95-e] [AI#17.1] [Rel-17 Exception] [CP-220xxx] comment:</a:t>
            </a:r>
          </a:p>
          <a:p>
            <a:pPr lvl="1"/>
            <a:r>
              <a:rPr lang="fr-FR" sz="1400" dirty="0"/>
              <a:t>[CT#95-e] [AI#17.2] [New WID] [CP-220xxx] comment:</a:t>
            </a:r>
          </a:p>
          <a:p>
            <a:pPr lvl="1"/>
            <a:r>
              <a:rPr lang="fr-FR" sz="1400" dirty="0"/>
              <a:t>[CT#95-e] [AI#17.3] [</a:t>
            </a:r>
            <a:r>
              <a:rPr lang="fr-FR" sz="1400" dirty="0" err="1"/>
              <a:t>Revised</a:t>
            </a:r>
            <a:r>
              <a:rPr lang="fr-FR" sz="1400" dirty="0"/>
              <a:t> WID] [CP-220xxx] comment:</a:t>
            </a:r>
          </a:p>
          <a:p>
            <a:pPr lvl="1"/>
            <a:r>
              <a:rPr lang="fr-FR" sz="1400" dirty="0"/>
              <a:t>[CT#95-e] [AI#18.2] [</a:t>
            </a:r>
            <a:r>
              <a:rPr lang="fr-FR" sz="1400" dirty="0" err="1"/>
              <a:t>Specs</a:t>
            </a:r>
            <a:r>
              <a:rPr lang="fr-FR" sz="1400" dirty="0"/>
              <a:t> for info] [CP-220xxx] comment:</a:t>
            </a:r>
          </a:p>
          <a:p>
            <a:pPr lvl="1"/>
            <a:r>
              <a:rPr lang="fr-FR" sz="1400" dirty="0"/>
              <a:t>[CT#95-e] [AI#18.3] [</a:t>
            </a:r>
            <a:r>
              <a:rPr lang="fr-FR" sz="1400" dirty="0" err="1"/>
              <a:t>Specs</a:t>
            </a:r>
            <a:r>
              <a:rPr lang="fr-FR" sz="1400" dirty="0"/>
              <a:t> for </a:t>
            </a:r>
            <a:r>
              <a:rPr lang="fr-FR" sz="1400" dirty="0" err="1"/>
              <a:t>approval</a:t>
            </a:r>
            <a:r>
              <a:rPr lang="fr-FR" sz="1400" dirty="0"/>
              <a:t>] [CP-220xxx] comment:</a:t>
            </a:r>
          </a:p>
          <a:p>
            <a:pPr lvl="1"/>
            <a:r>
              <a:rPr lang="fr-FR" sz="1400" dirty="0"/>
              <a:t>[ [CT#95-e] [AI#19.3] [</a:t>
            </a:r>
            <a:r>
              <a:rPr lang="fr-FR" sz="1400" dirty="0" err="1"/>
              <a:t>ToR</a:t>
            </a:r>
            <a:r>
              <a:rPr lang="fr-FR" sz="1400" dirty="0"/>
              <a:t>] [CP-220xxx] comment:</a:t>
            </a:r>
          </a:p>
          <a:p>
            <a:pPr lvl="1"/>
            <a:r>
              <a:rPr lang="fr-FR" sz="1400" dirty="0"/>
              <a:t>[CT#95-e] [AI#20] [</a:t>
            </a:r>
            <a:r>
              <a:rPr lang="fr-FR" sz="1400" dirty="0" err="1"/>
              <a:t>Workplan</a:t>
            </a:r>
            <a:r>
              <a:rPr lang="fr-FR" sz="1400" dirty="0"/>
              <a:t>] [CP-220xxx] comment:</a:t>
            </a:r>
          </a:p>
          <a:p>
            <a:pPr lvl="1"/>
            <a:r>
              <a:rPr lang="fr-FR" sz="1400" dirty="0" err="1"/>
              <a:t>Others</a:t>
            </a:r>
            <a:r>
              <a:rPr lang="fr-FR" sz="1400" dirty="0"/>
              <a:t>:</a:t>
            </a:r>
          </a:p>
          <a:p>
            <a:pPr lvl="2"/>
            <a:r>
              <a:rPr lang="fr-FR" sz="1400" dirty="0"/>
              <a:t>[CT#94-e] [</a:t>
            </a:r>
            <a:r>
              <a:rPr lang="fr-FR" sz="1400" dirty="0" err="1"/>
              <a:t>AI#xx</a:t>
            </a:r>
            <a:r>
              <a:rPr lang="fr-FR" sz="1400" dirty="0"/>
              <a:t>] [</a:t>
            </a:r>
            <a:r>
              <a:rPr lang="fr-FR" sz="1400" i="1" dirty="0"/>
              <a:t>Agenda Item </a:t>
            </a:r>
            <a:r>
              <a:rPr lang="fr-FR" sz="1400" i="1" dirty="0" err="1"/>
              <a:t>Title</a:t>
            </a:r>
            <a:r>
              <a:rPr lang="fr-FR" sz="1400" dirty="0"/>
              <a:t>] [CP-220xxx] comment:</a:t>
            </a:r>
          </a:p>
          <a:p>
            <a:pPr lvl="2"/>
            <a:r>
              <a:rPr lang="fr-FR" sz="1400" dirty="0"/>
              <a:t>[CT#94-e] </a:t>
            </a:r>
            <a:r>
              <a:rPr lang="fr-FR" sz="1400" i="1" dirty="0" err="1"/>
              <a:t>Any</a:t>
            </a:r>
            <a:r>
              <a:rPr lang="fr-FR" sz="1400" i="1" dirty="0"/>
              <a:t> General topics (</a:t>
            </a:r>
            <a:r>
              <a:rPr lang="fr-FR" sz="1400" i="1" dirty="0" err="1"/>
              <a:t>when</a:t>
            </a:r>
            <a:r>
              <a:rPr lang="fr-FR" sz="1400" i="1" dirty="0"/>
              <a:t> no agenda item </a:t>
            </a:r>
            <a:r>
              <a:rPr lang="fr-FR" sz="1400" i="1" dirty="0" err="1"/>
              <a:t>is</a:t>
            </a:r>
            <a:r>
              <a:rPr lang="fr-FR" sz="1400" i="1" dirty="0"/>
              <a:t> applicable)</a:t>
            </a:r>
            <a:endParaRPr lang="fr-FR" sz="1400" dirty="0"/>
          </a:p>
          <a:p>
            <a:endParaRPr lang="fr-FR" sz="2000" dirty="0"/>
          </a:p>
          <a:p>
            <a:endParaRPr lang="fr-FR" sz="2000" dirty="0"/>
          </a:p>
        </p:txBody>
      </p:sp>
      <p:sp>
        <p:nvSpPr>
          <p:cNvPr id="5" name="ZoneTexte 4"/>
          <p:cNvSpPr txBox="1"/>
          <p:nvPr/>
        </p:nvSpPr>
        <p:spPr>
          <a:xfrm rot="20143404">
            <a:off x="8187904" y="515103"/>
            <a:ext cx="1912190" cy="523220"/>
          </a:xfrm>
          <a:prstGeom prst="rect">
            <a:avLst/>
          </a:prstGeom>
          <a:noFill/>
        </p:spPr>
        <p:txBody>
          <a:bodyPr wrap="square" rtlCol="0">
            <a:spAutoFit/>
          </a:bodyPr>
          <a:lstStyle/>
          <a:p>
            <a:r>
              <a:rPr lang="fr-FR" sz="2800" b="1" dirty="0">
                <a:solidFill>
                  <a:srgbClr val="FF0000"/>
                </a:solidFill>
              </a:rPr>
              <a:t>UPDATED</a:t>
            </a:r>
          </a:p>
        </p:txBody>
      </p:sp>
    </p:spTree>
    <p:extLst>
      <p:ext uri="{BB962C8B-B14F-4D97-AF65-F5344CB8AC3E}">
        <p14:creationId xmlns:p14="http://schemas.microsoft.com/office/powerpoint/2010/main" val="2398495219"/>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Microsoft Teams sessions</a:t>
            </a:r>
          </a:p>
        </p:txBody>
      </p:sp>
      <p:sp>
        <p:nvSpPr>
          <p:cNvPr id="3" name="Espace réservé du contenu 2"/>
          <p:cNvSpPr>
            <a:spLocks noGrp="1"/>
          </p:cNvSpPr>
          <p:nvPr>
            <p:ph idx="1"/>
          </p:nvPr>
        </p:nvSpPr>
        <p:spPr/>
        <p:txBody>
          <a:bodyPr/>
          <a:lstStyle/>
          <a:p>
            <a:r>
              <a:rPr lang="fr-FR" dirty="0"/>
              <a:t>Dates:</a:t>
            </a:r>
          </a:p>
          <a:p>
            <a:pPr marL="914400" lvl="1" indent="-457200">
              <a:buFont typeface="+mj-lt"/>
              <a:buAutoNum type="arabicPeriod"/>
            </a:pPr>
            <a:r>
              <a:rPr lang="en-US" dirty="0"/>
              <a:t>Mon, Dec. 13:	</a:t>
            </a:r>
            <a:r>
              <a:rPr lang="fr-FR" dirty="0"/>
              <a:t>13h-15h UTC</a:t>
            </a:r>
          </a:p>
          <a:p>
            <a:pPr marL="914400" lvl="1" indent="-457200">
              <a:buFont typeface="+mj-lt"/>
              <a:buAutoNum type="arabicPeriod"/>
            </a:pPr>
            <a:r>
              <a:rPr lang="en-US" dirty="0"/>
              <a:t>Tue, Dec. 14:	</a:t>
            </a:r>
            <a:r>
              <a:rPr lang="fr-FR" dirty="0"/>
              <a:t>13h-15h UTC</a:t>
            </a:r>
          </a:p>
          <a:p>
            <a:pPr marL="914400" lvl="1" indent="-457200">
              <a:buFont typeface="+mj-lt"/>
              <a:buAutoNum type="arabicPeriod"/>
            </a:pPr>
            <a:r>
              <a:rPr lang="en-US" dirty="0"/>
              <a:t>Wed, Dec. 15:	</a:t>
            </a:r>
            <a:r>
              <a:rPr lang="fr-FR" dirty="0"/>
              <a:t>13h-15h UTC</a:t>
            </a:r>
          </a:p>
        </p:txBody>
      </p:sp>
      <p:graphicFrame>
        <p:nvGraphicFramePr>
          <p:cNvPr id="4" name="Tableau 3"/>
          <p:cNvGraphicFramePr>
            <a:graphicFrameLocks noGrp="1"/>
          </p:cNvGraphicFramePr>
          <p:nvPr>
            <p:extLst>
              <p:ext uri="{D42A27DB-BD31-4B8C-83A1-F6EECF244321}">
                <p14:modId xmlns:p14="http://schemas.microsoft.com/office/powerpoint/2010/main" val="2783936696"/>
              </p:ext>
            </p:extLst>
          </p:nvPr>
        </p:nvGraphicFramePr>
        <p:xfrm>
          <a:off x="5895344" y="2320123"/>
          <a:ext cx="4135759" cy="3316401"/>
        </p:xfrm>
        <a:graphic>
          <a:graphicData uri="http://schemas.openxmlformats.org/drawingml/2006/table">
            <a:tbl>
              <a:tblPr firstRow="1" firstCol="1" bandRow="1">
                <a:tableStyleId>{5C22544A-7EE6-4342-B048-85BDC9FD1C3A}</a:tableStyleId>
              </a:tblPr>
              <a:tblGrid>
                <a:gridCol w="1690547">
                  <a:extLst>
                    <a:ext uri="{9D8B030D-6E8A-4147-A177-3AD203B41FA5}">
                      <a16:colId xmlns:a16="http://schemas.microsoft.com/office/drawing/2014/main" val="20000"/>
                    </a:ext>
                  </a:extLst>
                </a:gridCol>
                <a:gridCol w="977608">
                  <a:extLst>
                    <a:ext uri="{9D8B030D-6E8A-4147-A177-3AD203B41FA5}">
                      <a16:colId xmlns:a16="http://schemas.microsoft.com/office/drawing/2014/main" val="20001"/>
                    </a:ext>
                  </a:extLst>
                </a:gridCol>
                <a:gridCol w="1467604">
                  <a:extLst>
                    <a:ext uri="{9D8B030D-6E8A-4147-A177-3AD203B41FA5}">
                      <a16:colId xmlns:a16="http://schemas.microsoft.com/office/drawing/2014/main" val="20002"/>
                    </a:ext>
                  </a:extLst>
                </a:gridCol>
              </a:tblGrid>
              <a:tr h="368489">
                <a:tc>
                  <a:txBody>
                    <a:bodyPr/>
                    <a:lstStyle/>
                    <a:p>
                      <a:pPr algn="ctr">
                        <a:spcAft>
                          <a:spcPts val="0"/>
                        </a:spcAft>
                      </a:pPr>
                      <a:r>
                        <a:rPr lang="fr-FR" sz="1800" dirty="0">
                          <a:effectLst/>
                        </a:rPr>
                        <a:t>06:00 - 08:00</a:t>
                      </a:r>
                      <a:endParaRPr lang="fr-FR" sz="2400" dirty="0">
                        <a:effectLst/>
                        <a:latin typeface="Calibri"/>
                        <a:ea typeface="Calibri"/>
                      </a:endParaRPr>
                    </a:p>
                  </a:txBody>
                  <a:tcPr marL="9525" marR="9525" marT="9525" marB="9525"/>
                </a:tc>
                <a:tc>
                  <a:txBody>
                    <a:bodyPr/>
                    <a:lstStyle/>
                    <a:p>
                      <a:pPr algn="ctr">
                        <a:spcAft>
                          <a:spcPts val="0"/>
                        </a:spcAft>
                      </a:pPr>
                      <a:r>
                        <a:rPr lang="fr-FR" sz="1800" b="0" dirty="0">
                          <a:solidFill>
                            <a:sysClr val="windowText" lastClr="000000"/>
                          </a:solidFill>
                          <a:effectLst/>
                        </a:rPr>
                        <a:t>PDT</a:t>
                      </a:r>
                      <a:endParaRPr lang="fr-FR" sz="2400" b="0" dirty="0">
                        <a:solidFill>
                          <a:sysClr val="windowText" lastClr="000000"/>
                        </a:solidFill>
                        <a:effectLst/>
                        <a:latin typeface="Calibri"/>
                        <a:ea typeface="Calibri"/>
                      </a:endParaRPr>
                    </a:p>
                  </a:txBody>
                  <a:tcPr marL="9525" marR="9525" marT="9525" marB="9525">
                    <a:solidFill>
                      <a:srgbClr val="EAEFF7"/>
                    </a:solidFill>
                  </a:tcPr>
                </a:tc>
                <a:tc>
                  <a:txBody>
                    <a:bodyPr/>
                    <a:lstStyle/>
                    <a:p>
                      <a:pPr algn="ctr">
                        <a:spcAft>
                          <a:spcPts val="0"/>
                        </a:spcAft>
                      </a:pPr>
                      <a:r>
                        <a:rPr lang="fr-FR" sz="1800" b="0" dirty="0">
                          <a:solidFill>
                            <a:sysClr val="windowText" lastClr="000000"/>
                          </a:solidFill>
                          <a:effectLst/>
                        </a:rPr>
                        <a:t>Los Angeles</a:t>
                      </a:r>
                      <a:endParaRPr lang="fr-FR" sz="2400" b="0" dirty="0">
                        <a:solidFill>
                          <a:sysClr val="windowText" lastClr="000000"/>
                        </a:solidFill>
                        <a:effectLst/>
                        <a:latin typeface="Calibri"/>
                        <a:ea typeface="Calibri"/>
                      </a:endParaRPr>
                    </a:p>
                  </a:txBody>
                  <a:tcPr marL="9525" marR="9525" marT="9525" marB="9525">
                    <a:solidFill>
                      <a:srgbClr val="EAEFF7"/>
                    </a:solidFill>
                  </a:tcPr>
                </a:tc>
                <a:extLst>
                  <a:ext uri="{0D108BD9-81ED-4DB2-BD59-A6C34878D82A}">
                    <a16:rowId xmlns:a16="http://schemas.microsoft.com/office/drawing/2014/main" val="10000"/>
                  </a:ext>
                </a:extLst>
              </a:tr>
              <a:tr h="368489">
                <a:tc>
                  <a:txBody>
                    <a:bodyPr/>
                    <a:lstStyle/>
                    <a:p>
                      <a:pPr algn="ctr">
                        <a:spcAft>
                          <a:spcPts val="0"/>
                        </a:spcAft>
                      </a:pPr>
                      <a:r>
                        <a:rPr lang="fr-FR" sz="1800" dirty="0">
                          <a:effectLst/>
                        </a:rPr>
                        <a:t>09:00 - 11:00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EDT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New York</a:t>
                      </a:r>
                      <a:endParaRPr lang="fr-FR" sz="2400">
                        <a:effectLst/>
                        <a:latin typeface="Calibri"/>
                        <a:ea typeface="Calibri"/>
                      </a:endParaRPr>
                    </a:p>
                  </a:txBody>
                  <a:tcPr marL="9525" marR="9525" marT="9525" marB="9525"/>
                </a:tc>
                <a:extLst>
                  <a:ext uri="{0D108BD9-81ED-4DB2-BD59-A6C34878D82A}">
                    <a16:rowId xmlns:a16="http://schemas.microsoft.com/office/drawing/2014/main" val="10001"/>
                  </a:ext>
                </a:extLst>
              </a:tr>
              <a:tr h="368489">
                <a:tc>
                  <a:txBody>
                    <a:bodyPr/>
                    <a:lstStyle/>
                    <a:p>
                      <a:pPr algn="ctr">
                        <a:spcAft>
                          <a:spcPts val="0"/>
                        </a:spcAft>
                      </a:pPr>
                      <a:r>
                        <a:rPr lang="fr-FR" sz="1800" dirty="0">
                          <a:effectLst/>
                        </a:rPr>
                        <a:t>13:00 - 15:00</a:t>
                      </a:r>
                      <a:endParaRPr lang="fr-FR" sz="2400" dirty="0">
                        <a:effectLst/>
                        <a:latin typeface="Calibri"/>
                        <a:ea typeface="Calibri"/>
                      </a:endParaRPr>
                    </a:p>
                  </a:txBody>
                  <a:tcPr marL="9525" marR="9525" marT="9525" marB="9525"/>
                </a:tc>
                <a:tc>
                  <a:txBody>
                    <a:bodyPr/>
                    <a:lstStyle/>
                    <a:p>
                      <a:pPr algn="ctr">
                        <a:spcAft>
                          <a:spcPts val="0"/>
                        </a:spcAft>
                      </a:pPr>
                      <a:r>
                        <a:rPr lang="fr-FR" sz="1800" dirty="0">
                          <a:effectLst/>
                        </a:rPr>
                        <a:t>UTC</a:t>
                      </a:r>
                      <a:endParaRPr lang="fr-FR" sz="2400" dirty="0">
                        <a:effectLst/>
                        <a:latin typeface="Calibri"/>
                        <a:ea typeface="Calibri"/>
                      </a:endParaRPr>
                    </a:p>
                  </a:txBody>
                  <a:tcPr marL="9525" marR="9525" marT="9525" marB="9525">
                    <a:solidFill>
                      <a:srgbClr val="EAEFF7"/>
                    </a:solidFill>
                  </a:tcPr>
                </a:tc>
                <a:tc>
                  <a:txBody>
                    <a:bodyPr/>
                    <a:lstStyle/>
                    <a:p>
                      <a:pPr algn="ctr">
                        <a:spcAft>
                          <a:spcPts val="0"/>
                        </a:spcAft>
                      </a:pPr>
                      <a:r>
                        <a:rPr lang="fr-FR" sz="1800">
                          <a:effectLst/>
                        </a:rPr>
                        <a:t>UTC</a:t>
                      </a:r>
                      <a:endParaRPr lang="fr-FR" sz="2400">
                        <a:effectLst/>
                        <a:latin typeface="Calibri"/>
                        <a:ea typeface="Calibri"/>
                      </a:endParaRPr>
                    </a:p>
                  </a:txBody>
                  <a:tcPr marL="9525" marR="9525" marT="9525" marB="9525"/>
                </a:tc>
                <a:extLst>
                  <a:ext uri="{0D108BD9-81ED-4DB2-BD59-A6C34878D82A}">
                    <a16:rowId xmlns:a16="http://schemas.microsoft.com/office/drawing/2014/main" val="10002"/>
                  </a:ext>
                </a:extLst>
              </a:tr>
              <a:tr h="368489">
                <a:tc>
                  <a:txBody>
                    <a:bodyPr/>
                    <a:lstStyle/>
                    <a:p>
                      <a:pPr algn="ctr">
                        <a:spcAft>
                          <a:spcPts val="0"/>
                        </a:spcAft>
                      </a:pPr>
                      <a:r>
                        <a:rPr lang="fr-FR" sz="1800" b="1" dirty="0">
                          <a:effectLst/>
                        </a:rPr>
                        <a:t>14:00 - 16:00</a:t>
                      </a:r>
                      <a:endParaRPr lang="fr-FR" sz="2400" b="1" dirty="0">
                        <a:effectLst/>
                        <a:latin typeface="Calibri"/>
                        <a:ea typeface="Calibri"/>
                      </a:endParaRPr>
                    </a:p>
                  </a:txBody>
                  <a:tcPr marL="9525" marR="9525" marT="9525" marB="9525"/>
                </a:tc>
                <a:tc>
                  <a:txBody>
                    <a:bodyPr/>
                    <a:lstStyle/>
                    <a:p>
                      <a:pPr algn="ctr">
                        <a:spcAft>
                          <a:spcPts val="0"/>
                        </a:spcAft>
                      </a:pPr>
                      <a:r>
                        <a:rPr lang="fr-FR" sz="1800">
                          <a:effectLst/>
                        </a:rPr>
                        <a:t>CET</a:t>
                      </a:r>
                      <a:endParaRPr lang="fr-FR" sz="2400" dirty="0">
                        <a:effectLst/>
                        <a:latin typeface="Calibri"/>
                        <a:ea typeface="Calibri"/>
                      </a:endParaRPr>
                    </a:p>
                  </a:txBody>
                  <a:tcPr marL="9525" marR="9525" marT="9525" marB="9525"/>
                </a:tc>
                <a:tc>
                  <a:txBody>
                    <a:bodyPr/>
                    <a:lstStyle/>
                    <a:p>
                      <a:pPr algn="ctr">
                        <a:spcAft>
                          <a:spcPts val="0"/>
                        </a:spcAft>
                      </a:pPr>
                      <a:r>
                        <a:rPr lang="fr-FR" sz="1800" dirty="0">
                          <a:effectLst/>
                        </a:rPr>
                        <a:t>Paris</a:t>
                      </a:r>
                      <a:endParaRPr lang="fr-FR" sz="2400" dirty="0">
                        <a:effectLst/>
                        <a:latin typeface="Calibri"/>
                        <a:ea typeface="Calibri"/>
                      </a:endParaRPr>
                    </a:p>
                  </a:txBody>
                  <a:tcPr marL="9525" marR="9525" marT="9525" marB="9525"/>
                </a:tc>
                <a:extLst>
                  <a:ext uri="{0D108BD9-81ED-4DB2-BD59-A6C34878D82A}">
                    <a16:rowId xmlns:a16="http://schemas.microsoft.com/office/drawing/2014/main" val="10003"/>
                  </a:ext>
                </a:extLst>
              </a:tr>
              <a:tr h="368489">
                <a:tc>
                  <a:txBody>
                    <a:bodyPr/>
                    <a:lstStyle/>
                    <a:p>
                      <a:pPr algn="ctr">
                        <a:spcAft>
                          <a:spcPts val="0"/>
                        </a:spcAft>
                      </a:pPr>
                      <a:r>
                        <a:rPr lang="fr-FR" sz="1800" dirty="0">
                          <a:effectLst/>
                        </a:rPr>
                        <a:t>18:30 - 20:30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IST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Calcutta</a:t>
                      </a:r>
                      <a:endParaRPr lang="fr-FR" sz="2400">
                        <a:effectLst/>
                        <a:latin typeface="Calibri"/>
                        <a:ea typeface="Calibri"/>
                      </a:endParaRPr>
                    </a:p>
                  </a:txBody>
                  <a:tcPr marL="9525" marR="9525" marT="9525" marB="9525"/>
                </a:tc>
                <a:extLst>
                  <a:ext uri="{0D108BD9-81ED-4DB2-BD59-A6C34878D82A}">
                    <a16:rowId xmlns:a16="http://schemas.microsoft.com/office/drawing/2014/main" val="10004"/>
                  </a:ext>
                </a:extLst>
              </a:tr>
              <a:tr h="368489">
                <a:tc>
                  <a:txBody>
                    <a:bodyPr/>
                    <a:lstStyle/>
                    <a:p>
                      <a:pPr algn="ctr">
                        <a:spcAft>
                          <a:spcPts val="0"/>
                        </a:spcAft>
                      </a:pPr>
                      <a:r>
                        <a:rPr lang="fr-FR" sz="1800" dirty="0">
                          <a:effectLst/>
                        </a:rPr>
                        <a:t>21:00 - 23:00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CST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Shanghai</a:t>
                      </a:r>
                      <a:endParaRPr lang="fr-FR" sz="2400">
                        <a:effectLst/>
                        <a:latin typeface="Calibri"/>
                        <a:ea typeface="Calibri"/>
                      </a:endParaRPr>
                    </a:p>
                  </a:txBody>
                  <a:tcPr marL="9525" marR="9525" marT="9525" marB="9525"/>
                </a:tc>
                <a:extLst>
                  <a:ext uri="{0D108BD9-81ED-4DB2-BD59-A6C34878D82A}">
                    <a16:rowId xmlns:a16="http://schemas.microsoft.com/office/drawing/2014/main" val="10005"/>
                  </a:ext>
                </a:extLst>
              </a:tr>
              <a:tr h="368489">
                <a:tc>
                  <a:txBody>
                    <a:bodyPr/>
                    <a:lstStyle/>
                    <a:p>
                      <a:pPr algn="ctr">
                        <a:spcAft>
                          <a:spcPts val="0"/>
                        </a:spcAft>
                      </a:pPr>
                      <a:r>
                        <a:rPr lang="fr-FR" sz="1800" dirty="0">
                          <a:effectLst/>
                        </a:rPr>
                        <a:t>22:00 - 00:00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JST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Tokyo</a:t>
                      </a:r>
                      <a:endParaRPr lang="fr-FR" sz="2400">
                        <a:effectLst/>
                        <a:latin typeface="Calibri"/>
                        <a:ea typeface="Calibri"/>
                      </a:endParaRPr>
                    </a:p>
                  </a:txBody>
                  <a:tcPr marL="9525" marR="9525" marT="9525" marB="9525"/>
                </a:tc>
                <a:extLst>
                  <a:ext uri="{0D108BD9-81ED-4DB2-BD59-A6C34878D82A}">
                    <a16:rowId xmlns:a16="http://schemas.microsoft.com/office/drawing/2014/main" val="10006"/>
                  </a:ext>
                </a:extLst>
              </a:tr>
              <a:tr h="368489">
                <a:tc>
                  <a:txBody>
                    <a:bodyPr/>
                    <a:lstStyle/>
                    <a:p>
                      <a:pPr algn="ctr">
                        <a:spcAft>
                          <a:spcPts val="0"/>
                        </a:spcAft>
                      </a:pPr>
                      <a:r>
                        <a:rPr lang="fr-FR" sz="1800" dirty="0">
                          <a:effectLst/>
                        </a:rPr>
                        <a:t>22:00 - 00:00</a:t>
                      </a:r>
                      <a:endParaRPr lang="fr-FR" sz="2400" dirty="0">
                        <a:effectLst/>
                        <a:latin typeface="+mn-lt"/>
                        <a:ea typeface="Calibri"/>
                      </a:endParaRPr>
                    </a:p>
                  </a:txBody>
                  <a:tcPr marL="9525" marR="9525" marT="9525" marB="9525"/>
                </a:tc>
                <a:tc>
                  <a:txBody>
                    <a:bodyPr/>
                    <a:lstStyle/>
                    <a:p>
                      <a:pPr algn="ctr">
                        <a:spcAft>
                          <a:spcPts val="0"/>
                        </a:spcAft>
                      </a:pPr>
                      <a:r>
                        <a:rPr lang="fr-FR" sz="1800">
                          <a:effectLst/>
                        </a:rPr>
                        <a:t>KST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Seoul</a:t>
                      </a:r>
                      <a:endParaRPr lang="fr-FR" sz="2400">
                        <a:effectLst/>
                        <a:latin typeface="Calibri"/>
                        <a:ea typeface="Calibri"/>
                      </a:endParaRPr>
                    </a:p>
                  </a:txBody>
                  <a:tcPr marL="9525" marR="9525" marT="9525" marB="9525"/>
                </a:tc>
                <a:extLst>
                  <a:ext uri="{0D108BD9-81ED-4DB2-BD59-A6C34878D82A}">
                    <a16:rowId xmlns:a16="http://schemas.microsoft.com/office/drawing/2014/main" val="10007"/>
                  </a:ext>
                </a:extLst>
              </a:tr>
              <a:tr h="368489">
                <a:tc>
                  <a:txBody>
                    <a:bodyPr/>
                    <a:lstStyle/>
                    <a:p>
                      <a:pPr algn="ctr">
                        <a:spcAft>
                          <a:spcPts val="0"/>
                        </a:spcAft>
                      </a:pPr>
                      <a:r>
                        <a:rPr lang="fr-FR" sz="1800" dirty="0">
                          <a:effectLst/>
                        </a:rPr>
                        <a:t>00:00 - 02:00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AEST</a:t>
                      </a:r>
                      <a:endParaRPr lang="fr-FR" sz="2400">
                        <a:effectLst/>
                        <a:latin typeface="Calibri"/>
                        <a:ea typeface="Calibri"/>
                      </a:endParaRPr>
                    </a:p>
                  </a:txBody>
                  <a:tcPr marL="9525" marR="9525" marT="9525" marB="9525"/>
                </a:tc>
                <a:tc>
                  <a:txBody>
                    <a:bodyPr/>
                    <a:lstStyle/>
                    <a:p>
                      <a:pPr algn="ctr">
                        <a:spcAft>
                          <a:spcPts val="0"/>
                        </a:spcAft>
                      </a:pPr>
                      <a:r>
                        <a:rPr lang="fr-FR" sz="1800" dirty="0">
                          <a:effectLst/>
                        </a:rPr>
                        <a:t>Sydney</a:t>
                      </a:r>
                      <a:endParaRPr lang="fr-FR" sz="2400" dirty="0">
                        <a:effectLst/>
                        <a:latin typeface="Calibri"/>
                        <a:ea typeface="Calibri"/>
                      </a:endParaRPr>
                    </a:p>
                  </a:txBody>
                  <a:tcPr marL="9525" marR="9525" marT="9525" marB="9525"/>
                </a:tc>
                <a:extLst>
                  <a:ext uri="{0D108BD9-81ED-4DB2-BD59-A6C34878D82A}">
                    <a16:rowId xmlns:a16="http://schemas.microsoft.com/office/drawing/2014/main" val="10008"/>
                  </a:ext>
                </a:extLst>
              </a:tr>
            </a:tbl>
          </a:graphicData>
        </a:graphic>
      </p:graphicFrame>
      <p:sp>
        <p:nvSpPr>
          <p:cNvPr id="5" name="ZoneTexte 4"/>
          <p:cNvSpPr txBox="1"/>
          <p:nvPr/>
        </p:nvSpPr>
        <p:spPr>
          <a:xfrm rot="20143404">
            <a:off x="6848319" y="581961"/>
            <a:ext cx="1912190" cy="523220"/>
          </a:xfrm>
          <a:prstGeom prst="rect">
            <a:avLst/>
          </a:prstGeom>
          <a:noFill/>
        </p:spPr>
        <p:txBody>
          <a:bodyPr wrap="square" rtlCol="0">
            <a:spAutoFit/>
          </a:bodyPr>
          <a:lstStyle/>
          <a:p>
            <a:r>
              <a:rPr lang="fr-FR" sz="2800" b="1" dirty="0">
                <a:solidFill>
                  <a:srgbClr val="FF0000"/>
                </a:solidFill>
              </a:rPr>
              <a:t>UPDATED</a:t>
            </a:r>
          </a:p>
        </p:txBody>
      </p:sp>
    </p:spTree>
    <p:extLst>
      <p:ext uri="{BB962C8B-B14F-4D97-AF65-F5344CB8AC3E}">
        <p14:creationId xmlns:p14="http://schemas.microsoft.com/office/powerpoint/2010/main" val="3188867898"/>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Microsoft Teams online meeting </a:t>
            </a:r>
            <a:r>
              <a:rPr lang="fr-FR" dirty="0" err="1"/>
              <a:t>tips</a:t>
            </a:r>
            <a:endParaRPr lang="fr-FR" dirty="0"/>
          </a:p>
        </p:txBody>
      </p:sp>
      <p:sp>
        <p:nvSpPr>
          <p:cNvPr id="3" name="Espace réservé du contenu 2"/>
          <p:cNvSpPr>
            <a:spLocks noGrp="1"/>
          </p:cNvSpPr>
          <p:nvPr>
            <p:ph idx="1"/>
          </p:nvPr>
        </p:nvSpPr>
        <p:spPr/>
        <p:txBody>
          <a:bodyPr/>
          <a:lstStyle/>
          <a:p>
            <a:r>
              <a:rPr lang="en-GB" sz="2400" dirty="0"/>
              <a:t>Invitation is sent to CT email list</a:t>
            </a:r>
          </a:p>
          <a:p>
            <a:r>
              <a:rPr lang="en-US" sz="2400"/>
              <a:t>Click </a:t>
            </a:r>
            <a:r>
              <a:rPr lang="en-US" sz="2400" dirty="0"/>
              <a:t>on the link provided in the invitation </a:t>
            </a:r>
          </a:p>
          <a:p>
            <a:r>
              <a:rPr lang="en-US" sz="2400" dirty="0"/>
              <a:t>Enter </a:t>
            </a:r>
            <a:r>
              <a:rPr lang="en-US" sz="2400" u="sng" dirty="0">
                <a:solidFill>
                  <a:srgbClr val="FF0000"/>
                </a:solidFill>
              </a:rPr>
              <a:t>name + affiliation</a:t>
            </a:r>
            <a:r>
              <a:rPr lang="en-US" sz="2400" dirty="0"/>
              <a:t>, and join the meeting</a:t>
            </a:r>
          </a:p>
          <a:p>
            <a:pPr lvl="1"/>
            <a:r>
              <a:rPr lang="fr-FR" sz="2000" dirty="0" err="1"/>
              <a:t>Example</a:t>
            </a:r>
            <a:r>
              <a:rPr lang="fr-FR" sz="2000" dirty="0"/>
              <a:t> for </a:t>
            </a:r>
            <a:r>
              <a:rPr lang="fr-FR" sz="2000" dirty="0" err="1"/>
              <a:t>name</a:t>
            </a:r>
            <a:r>
              <a:rPr lang="fr-FR" sz="2000" dirty="0"/>
              <a:t> + affiliation: Lionel Morand (Orange)</a:t>
            </a:r>
            <a:endParaRPr lang="en-US" sz="2000" dirty="0"/>
          </a:p>
          <a:p>
            <a:pPr lvl="1"/>
            <a:r>
              <a:rPr lang="en-US" sz="2000" dirty="0"/>
              <a:t>No need to install a plug-in or download the Teams client</a:t>
            </a:r>
            <a:endParaRPr lang="en-GB" sz="2000" dirty="0"/>
          </a:p>
          <a:p>
            <a:r>
              <a:rPr lang="en-GB" sz="2400" dirty="0"/>
              <a:t>Please connect 10 min before the start of the session</a:t>
            </a:r>
            <a:endParaRPr lang="fr-FR" sz="2400" dirty="0"/>
          </a:p>
          <a:p>
            <a:r>
              <a:rPr lang="en-US" sz="2400" dirty="0"/>
              <a:t>Please use an external head set for a better audio quality </a:t>
            </a:r>
          </a:p>
          <a:p>
            <a:r>
              <a:rPr lang="en-US" sz="2400" dirty="0"/>
              <a:t>Please turn off video and only operate audio.</a:t>
            </a:r>
          </a:p>
          <a:p>
            <a:r>
              <a:rPr lang="en-US" sz="2400" dirty="0"/>
              <a:t>Microsoft Teams “Raise your hand” feature will be used to control the floor.</a:t>
            </a:r>
            <a:r>
              <a:rPr lang="en-GB" sz="2400" dirty="0"/>
              <a:t> </a:t>
            </a:r>
          </a:p>
        </p:txBody>
      </p:sp>
    </p:spTree>
    <p:extLst>
      <p:ext uri="{BB962C8B-B14F-4D97-AF65-F5344CB8AC3E}">
        <p14:creationId xmlns:p14="http://schemas.microsoft.com/office/powerpoint/2010/main" val="2616293149"/>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Thank</a:t>
            </a:r>
            <a:r>
              <a:rPr lang="fr-FR" dirty="0"/>
              <a:t> You!</a:t>
            </a:r>
          </a:p>
        </p:txBody>
      </p:sp>
      <p:pic>
        <p:nvPicPr>
          <p:cNvPr id="4"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192927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Content Placeholder 2"/>
          <p:cNvSpPr txBox="1">
            <a:spLocks/>
          </p:cNvSpPr>
          <p:nvPr/>
        </p:nvSpPr>
        <p:spPr bwMode="auto">
          <a:xfrm>
            <a:off x="1558129" y="5350337"/>
            <a:ext cx="3134895" cy="726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400" dirty="0"/>
              <a:t>Lionel Morand</a:t>
            </a:r>
          </a:p>
          <a:p>
            <a:pPr>
              <a:lnSpc>
                <a:spcPct val="100000"/>
              </a:lnSpc>
              <a:spcBef>
                <a:spcPct val="0"/>
              </a:spcBef>
              <a:buFontTx/>
              <a:buNone/>
            </a:pPr>
            <a:r>
              <a:rPr lang="fr-FR" altLang="en-US" sz="1400" dirty="0"/>
              <a:t>TSG </a:t>
            </a:r>
            <a:r>
              <a:rPr lang="fr-FR" altLang="en-US" sz="1400"/>
              <a:t>CT Chair</a:t>
            </a:r>
            <a:endParaRPr lang="fr-FR" altLang="en-US" sz="1400" dirty="0"/>
          </a:p>
          <a:p>
            <a:pPr>
              <a:lnSpc>
                <a:spcPct val="100000"/>
              </a:lnSpc>
              <a:spcBef>
                <a:spcPct val="0"/>
              </a:spcBef>
              <a:buFontTx/>
              <a:buNone/>
            </a:pPr>
            <a:r>
              <a:rPr lang="fr-FR" altLang="en-US" sz="1400" dirty="0"/>
              <a:t>ETSI</a:t>
            </a:r>
          </a:p>
          <a:p>
            <a:pPr>
              <a:lnSpc>
                <a:spcPct val="100000"/>
              </a:lnSpc>
              <a:spcBef>
                <a:spcPct val="0"/>
              </a:spcBef>
              <a:buFontTx/>
              <a:buNone/>
            </a:pPr>
            <a:r>
              <a:rPr lang="en-US" altLang="en-US" sz="1400" dirty="0"/>
              <a:t>lionel.morand@orange.com</a:t>
            </a:r>
            <a:endParaRPr lang="fr-FR" altLang="en-US" sz="1400" dirty="0"/>
          </a:p>
          <a:p>
            <a:pPr>
              <a:buFontTx/>
              <a:buNone/>
            </a:pPr>
            <a:endParaRPr lang="fr-FR" altLang="en-US" sz="1400" dirty="0"/>
          </a:p>
          <a:p>
            <a:pPr>
              <a:buFontTx/>
              <a:buNone/>
            </a:pPr>
            <a:endParaRPr lang="en-US" altLang="en-US" sz="1400" dirty="0"/>
          </a:p>
        </p:txBody>
      </p:sp>
      <p:pic>
        <p:nvPicPr>
          <p:cNvPr id="6" name="Imag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0779" y="5399737"/>
            <a:ext cx="775154" cy="812804"/>
          </a:xfrm>
          <a:prstGeom prst="rect">
            <a:avLst/>
          </a:prstGeom>
        </p:spPr>
      </p:pic>
    </p:spTree>
    <p:extLst>
      <p:ext uri="{BB962C8B-B14F-4D97-AF65-F5344CB8AC3E}">
        <p14:creationId xmlns:p14="http://schemas.microsoft.com/office/powerpoint/2010/main" val="470258983"/>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GB" altLang="en-US" dirty="0"/>
              <a:t>TSG CT Officials</a:t>
            </a:r>
          </a:p>
        </p:txBody>
      </p:sp>
      <p:sp>
        <p:nvSpPr>
          <p:cNvPr id="14" name="Content Placeholder 2">
            <a:extLst>
              <a:ext uri="{FF2B5EF4-FFF2-40B4-BE49-F238E27FC236}">
                <a16:creationId xmlns:a16="http://schemas.microsoft.com/office/drawing/2014/main" id="{1E64D438-3EBD-4F38-A254-B036C5161B3D}"/>
              </a:ext>
            </a:extLst>
          </p:cNvPr>
          <p:cNvSpPr txBox="1">
            <a:spLocks/>
          </p:cNvSpPr>
          <p:nvPr/>
        </p:nvSpPr>
        <p:spPr bwMode="auto">
          <a:xfrm>
            <a:off x="21621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Lionel Morand</a:t>
            </a:r>
          </a:p>
          <a:p>
            <a:pPr>
              <a:lnSpc>
                <a:spcPct val="100000"/>
              </a:lnSpc>
              <a:spcBef>
                <a:spcPct val="0"/>
              </a:spcBef>
              <a:buFontTx/>
              <a:buNone/>
            </a:pPr>
            <a:r>
              <a:rPr lang="fr-FR" altLang="en-US" sz="1800" dirty="0"/>
              <a:t>TSG CT Chair</a:t>
            </a:r>
          </a:p>
          <a:p>
            <a:pPr>
              <a:lnSpc>
                <a:spcPct val="100000"/>
              </a:lnSpc>
              <a:spcBef>
                <a:spcPct val="0"/>
              </a:spcBef>
              <a:buFontTx/>
              <a:buNone/>
            </a:pPr>
            <a:r>
              <a:rPr lang="fr-FR" altLang="en-US" sz="1800" dirty="0"/>
              <a:t>ETSI</a:t>
            </a:r>
          </a:p>
          <a:p>
            <a:pPr>
              <a:lnSpc>
                <a:spcPct val="100000"/>
              </a:lnSpc>
              <a:spcBef>
                <a:spcPct val="0"/>
              </a:spcBef>
              <a:buFontTx/>
              <a:buNone/>
            </a:pPr>
            <a:r>
              <a:rPr lang="en-US" altLang="en-US" sz="1800" dirty="0"/>
              <a:t>lionel.morand@orange.com</a:t>
            </a:r>
            <a:endParaRPr lang="fr-FR" altLang="en-US" sz="1800" i="1" dirty="0">
              <a:solidFill>
                <a:srgbClr val="FF0000"/>
              </a:solidFill>
            </a:endParaRPr>
          </a:p>
          <a:p>
            <a:pPr>
              <a:buFontTx/>
              <a:buNone/>
            </a:pPr>
            <a:endParaRPr lang="fr-FR" altLang="en-US" sz="1800" dirty="0"/>
          </a:p>
          <a:p>
            <a:pPr>
              <a:buFontTx/>
              <a:buNone/>
            </a:pPr>
            <a:endParaRPr lang="en-US" altLang="en-US" sz="1800" dirty="0"/>
          </a:p>
        </p:txBody>
      </p:sp>
      <p:sp>
        <p:nvSpPr>
          <p:cNvPr id="15" name="Content Placeholder 2">
            <a:extLst>
              <a:ext uri="{FF2B5EF4-FFF2-40B4-BE49-F238E27FC236}">
                <a16:creationId xmlns:a16="http://schemas.microsoft.com/office/drawing/2014/main" id="{14CB953C-CA61-4D54-AAA5-AA00E9115C12}"/>
              </a:ext>
            </a:extLst>
          </p:cNvPr>
          <p:cNvSpPr txBox="1">
            <a:spLocks/>
          </p:cNvSpPr>
          <p:nvPr/>
        </p:nvSpPr>
        <p:spPr bwMode="auto">
          <a:xfrm>
            <a:off x="7458075" y="1973263"/>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Atle Monrad</a:t>
            </a:r>
          </a:p>
          <a:p>
            <a:pPr>
              <a:lnSpc>
                <a:spcPct val="100000"/>
              </a:lnSpc>
              <a:spcBef>
                <a:spcPct val="0"/>
              </a:spcBef>
              <a:buFontTx/>
              <a:buNone/>
            </a:pPr>
            <a:r>
              <a:rPr lang="fr-FR" altLang="en-US" sz="1800" dirty="0"/>
              <a:t>TSG CT </a:t>
            </a:r>
            <a:r>
              <a:rPr lang="fr-FR" altLang="en-US" sz="1800" dirty="0" err="1"/>
              <a:t>Vicechair</a:t>
            </a:r>
            <a:endParaRPr lang="fr-FR" altLang="en-US" sz="1800" dirty="0"/>
          </a:p>
          <a:p>
            <a:pPr>
              <a:lnSpc>
                <a:spcPct val="100000"/>
              </a:lnSpc>
              <a:spcBef>
                <a:spcPct val="0"/>
              </a:spcBef>
              <a:buFontTx/>
              <a:buNone/>
            </a:pPr>
            <a:r>
              <a:rPr lang="fr-FR" altLang="en-US" sz="1800" dirty="0"/>
              <a:t>ATIS</a:t>
            </a:r>
            <a:br>
              <a:rPr lang="fr-FR" altLang="en-US" sz="1800" dirty="0"/>
            </a:br>
            <a:r>
              <a:rPr lang="en-US" altLang="en-US" sz="1800" dirty="0"/>
              <a:t>atle.monrad@interdigital.com</a:t>
            </a:r>
            <a:endParaRPr lang="fr-FR" altLang="en-US" sz="1800" i="1" dirty="0">
              <a:solidFill>
                <a:srgbClr val="00B050"/>
              </a:solidFill>
            </a:endParaRPr>
          </a:p>
          <a:p>
            <a:pPr>
              <a:lnSpc>
                <a:spcPct val="100000"/>
              </a:lnSpc>
              <a:spcBef>
                <a:spcPct val="0"/>
              </a:spcBef>
              <a:buFontTx/>
              <a:buNone/>
            </a:pPr>
            <a:endParaRPr lang="fr-FR" altLang="en-US" sz="1800" dirty="0"/>
          </a:p>
          <a:p>
            <a:pPr>
              <a:lnSpc>
                <a:spcPct val="100000"/>
              </a:lnSpc>
              <a:spcBef>
                <a:spcPct val="0"/>
              </a:spcBef>
              <a:buFontTx/>
              <a:buNone/>
            </a:pPr>
            <a:endParaRPr lang="fr-FR" altLang="en-US" sz="1800" dirty="0"/>
          </a:p>
          <a:p>
            <a:pPr>
              <a:buFontTx/>
              <a:buNone/>
            </a:pPr>
            <a:endParaRPr lang="fr-FR" altLang="en-US" sz="1800" dirty="0"/>
          </a:p>
          <a:p>
            <a:pPr>
              <a:buFontTx/>
              <a:buNone/>
            </a:pPr>
            <a:endParaRPr lang="en-US" altLang="en-US" sz="1800" dirty="0"/>
          </a:p>
        </p:txBody>
      </p:sp>
      <p:sp>
        <p:nvSpPr>
          <p:cNvPr id="16" name="Content Placeholder 2">
            <a:extLst>
              <a:ext uri="{FF2B5EF4-FFF2-40B4-BE49-F238E27FC236}">
                <a16:creationId xmlns:a16="http://schemas.microsoft.com/office/drawing/2014/main" id="{0F014045-6252-4113-A4BE-3A9852A26AF4}"/>
              </a:ext>
            </a:extLst>
          </p:cNvPr>
          <p:cNvSpPr txBox="1">
            <a:spLocks/>
          </p:cNvSpPr>
          <p:nvPr/>
        </p:nvSpPr>
        <p:spPr bwMode="auto">
          <a:xfrm>
            <a:off x="7458075" y="3431623"/>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Chin ChenHO </a:t>
            </a:r>
          </a:p>
          <a:p>
            <a:pPr>
              <a:lnSpc>
                <a:spcPct val="100000"/>
              </a:lnSpc>
              <a:spcBef>
                <a:spcPct val="0"/>
              </a:spcBef>
              <a:buNone/>
            </a:pPr>
            <a:r>
              <a:rPr lang="fr-FR" altLang="en-US" sz="1800" dirty="0"/>
              <a:t>TSG CT </a:t>
            </a:r>
            <a:r>
              <a:rPr lang="fr-FR" altLang="en-US" sz="1800" dirty="0" err="1"/>
              <a:t>Vicechair</a:t>
            </a:r>
            <a:endParaRPr lang="fr-FR" altLang="en-US" sz="1800" dirty="0"/>
          </a:p>
          <a:p>
            <a:pPr>
              <a:lnSpc>
                <a:spcPct val="100000"/>
              </a:lnSpc>
              <a:spcBef>
                <a:spcPct val="0"/>
              </a:spcBef>
              <a:buFontTx/>
              <a:buNone/>
            </a:pPr>
            <a:r>
              <a:rPr lang="fr-FR" altLang="en-US" sz="1800" dirty="0"/>
              <a:t>ETSI</a:t>
            </a:r>
          </a:p>
          <a:p>
            <a:pPr>
              <a:lnSpc>
                <a:spcPct val="100000"/>
              </a:lnSpc>
              <a:spcBef>
                <a:spcPct val="0"/>
              </a:spcBef>
              <a:buFontTx/>
              <a:buNone/>
            </a:pPr>
            <a:r>
              <a:rPr lang="fr-FR" altLang="en-US" sz="1800" dirty="0"/>
              <a:t>chin.chenho@oppo.com</a:t>
            </a:r>
            <a:endParaRPr lang="fr-FR" altLang="en-US" sz="1800" i="1" dirty="0">
              <a:solidFill>
                <a:srgbClr val="00B050"/>
              </a:solidFill>
            </a:endParaRPr>
          </a:p>
          <a:p>
            <a:pPr>
              <a:lnSpc>
                <a:spcPct val="100000"/>
              </a:lnSpc>
              <a:spcBef>
                <a:spcPct val="0"/>
              </a:spcBef>
              <a:buFontTx/>
              <a:buNone/>
            </a:pPr>
            <a:endParaRPr lang="en-US" altLang="en-US" sz="1800" dirty="0"/>
          </a:p>
        </p:txBody>
      </p:sp>
      <p:sp>
        <p:nvSpPr>
          <p:cNvPr id="17" name="Content Placeholder 2">
            <a:extLst>
              <a:ext uri="{FF2B5EF4-FFF2-40B4-BE49-F238E27FC236}">
                <a16:creationId xmlns:a16="http://schemas.microsoft.com/office/drawing/2014/main" id="{756EF69F-00AE-4C05-BB77-D020C711A95E}"/>
              </a:ext>
            </a:extLst>
          </p:cNvPr>
          <p:cNvSpPr txBox="1">
            <a:spLocks/>
          </p:cNvSpPr>
          <p:nvPr/>
        </p:nvSpPr>
        <p:spPr bwMode="auto">
          <a:xfrm>
            <a:off x="7458075" y="49180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Ming Ai</a:t>
            </a:r>
          </a:p>
          <a:p>
            <a:pPr>
              <a:lnSpc>
                <a:spcPct val="100000"/>
              </a:lnSpc>
              <a:spcBef>
                <a:spcPct val="0"/>
              </a:spcBef>
              <a:buFontTx/>
              <a:buNone/>
            </a:pPr>
            <a:r>
              <a:rPr lang="fr-FR" altLang="en-US" sz="1800" dirty="0"/>
              <a:t>TSG CT </a:t>
            </a:r>
            <a:r>
              <a:rPr lang="fr-FR" altLang="en-US" sz="1800" dirty="0" err="1"/>
              <a:t>Vicechair</a:t>
            </a:r>
            <a:endParaRPr lang="fr-FR" altLang="en-US" sz="1800" dirty="0"/>
          </a:p>
          <a:p>
            <a:pPr>
              <a:lnSpc>
                <a:spcPct val="100000"/>
              </a:lnSpc>
              <a:spcBef>
                <a:spcPct val="0"/>
              </a:spcBef>
              <a:buFontTx/>
              <a:buNone/>
            </a:pPr>
            <a:r>
              <a:rPr lang="fr-FR" altLang="en-US" sz="1800" dirty="0"/>
              <a:t>CCSA</a:t>
            </a:r>
          </a:p>
          <a:p>
            <a:pPr>
              <a:lnSpc>
                <a:spcPct val="100000"/>
              </a:lnSpc>
              <a:spcBef>
                <a:spcPct val="0"/>
              </a:spcBef>
              <a:buFontTx/>
              <a:buNone/>
            </a:pPr>
            <a:r>
              <a:rPr lang="en-US" altLang="en-US" sz="1800" dirty="0"/>
              <a:t>aiming@catt.cn</a:t>
            </a:r>
            <a:endParaRPr lang="fr-FR" altLang="en-US" sz="1800" i="1" dirty="0">
              <a:solidFill>
                <a:srgbClr val="FF0000"/>
              </a:solidFill>
            </a:endParaRPr>
          </a:p>
          <a:p>
            <a:pPr>
              <a:lnSpc>
                <a:spcPct val="100000"/>
              </a:lnSpc>
              <a:spcBef>
                <a:spcPct val="0"/>
              </a:spcBef>
              <a:buFontTx/>
              <a:buNone/>
            </a:pPr>
            <a:endParaRPr lang="fr-FR" altLang="en-US" sz="1800" dirty="0"/>
          </a:p>
          <a:p>
            <a:pPr>
              <a:lnSpc>
                <a:spcPct val="100000"/>
              </a:lnSpc>
              <a:spcBef>
                <a:spcPct val="0"/>
              </a:spcBef>
              <a:buFontTx/>
              <a:buNone/>
            </a:pPr>
            <a:endParaRPr lang="en-US" altLang="en-US" sz="1800" dirty="0"/>
          </a:p>
        </p:txBody>
      </p:sp>
      <p:sp>
        <p:nvSpPr>
          <p:cNvPr id="18" name="Content Placeholder 2">
            <a:extLst>
              <a:ext uri="{FF2B5EF4-FFF2-40B4-BE49-F238E27FC236}">
                <a16:creationId xmlns:a16="http://schemas.microsoft.com/office/drawing/2014/main" id="{EABC313A-DCDA-4D86-AD76-01A70B332E10}"/>
              </a:ext>
            </a:extLst>
          </p:cNvPr>
          <p:cNvSpPr txBox="1">
            <a:spLocks/>
          </p:cNvSpPr>
          <p:nvPr/>
        </p:nvSpPr>
        <p:spPr bwMode="auto">
          <a:xfrm>
            <a:off x="2162175" y="49180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Kimmo Kymalainen</a:t>
            </a:r>
          </a:p>
          <a:p>
            <a:pPr>
              <a:lnSpc>
                <a:spcPct val="100000"/>
              </a:lnSpc>
              <a:spcBef>
                <a:spcPct val="0"/>
              </a:spcBef>
              <a:buFontTx/>
              <a:buNone/>
            </a:pPr>
            <a:r>
              <a:rPr lang="fr-FR" altLang="en-US" sz="1800" dirty="0" err="1"/>
              <a:t>Secretary</a:t>
            </a:r>
            <a:endParaRPr lang="fr-FR" altLang="en-US" sz="1800" dirty="0"/>
          </a:p>
          <a:p>
            <a:pPr>
              <a:lnSpc>
                <a:spcPct val="100000"/>
              </a:lnSpc>
              <a:spcBef>
                <a:spcPct val="0"/>
              </a:spcBef>
              <a:buFontTx/>
              <a:buNone/>
            </a:pPr>
            <a:r>
              <a:rPr lang="fr-FR" altLang="en-US" sz="1800" dirty="0"/>
              <a:t>MCC</a:t>
            </a:r>
          </a:p>
          <a:p>
            <a:pPr>
              <a:lnSpc>
                <a:spcPct val="100000"/>
              </a:lnSpc>
              <a:spcBef>
                <a:spcPct val="0"/>
              </a:spcBef>
              <a:buFontTx/>
              <a:buNone/>
            </a:pPr>
            <a:r>
              <a:rPr lang="en-US" altLang="en-US" sz="1800" dirty="0"/>
              <a:t>kimmo.kymalainen@etsi.org</a:t>
            </a:r>
          </a:p>
        </p:txBody>
      </p:sp>
      <p:pic>
        <p:nvPicPr>
          <p:cNvPr id="19" name="Image 1">
            <a:extLst>
              <a:ext uri="{FF2B5EF4-FFF2-40B4-BE49-F238E27FC236}">
                <a16:creationId xmlns:a16="http://schemas.microsoft.com/office/drawing/2014/main" id="{9BA7EDF1-FE72-453D-B550-25B4E59C31D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2734" y="1973262"/>
            <a:ext cx="1460975" cy="1531937"/>
          </a:xfrm>
          <a:prstGeom prst="rect">
            <a:avLst/>
          </a:prstGeom>
        </p:spPr>
      </p:pic>
      <p:pic>
        <p:nvPicPr>
          <p:cNvPr id="20" name="Picture 2">
            <a:extLst>
              <a:ext uri="{FF2B5EF4-FFF2-40B4-BE49-F238E27FC236}">
                <a16:creationId xmlns:a16="http://schemas.microsoft.com/office/drawing/2014/main" id="{BA921E3B-6168-40D3-9BC4-8F6BD0597C28}"/>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249412" y="4889500"/>
            <a:ext cx="1208663" cy="13874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4">
            <a:extLst>
              <a:ext uri="{FF2B5EF4-FFF2-40B4-BE49-F238E27FC236}">
                <a16:creationId xmlns:a16="http://schemas.microsoft.com/office/drawing/2014/main" id="{3E68E5A4-1861-4215-B2EA-52CABF67D121}"/>
              </a:ext>
            </a:extLst>
          </p:cNvPr>
          <p:cNvPicPr>
            <a:picLocks noChangeAspect="1"/>
          </p:cNvPicPr>
          <p:nvPr/>
        </p:nvPicPr>
        <p:blipFill>
          <a:blip r:embed="rId6"/>
          <a:stretch>
            <a:fillRect/>
          </a:stretch>
        </p:blipFill>
        <p:spPr>
          <a:xfrm>
            <a:off x="702734" y="4775200"/>
            <a:ext cx="1460975" cy="1429189"/>
          </a:xfrm>
          <a:prstGeom prst="rect">
            <a:avLst/>
          </a:prstGeom>
        </p:spPr>
      </p:pic>
      <p:pic>
        <p:nvPicPr>
          <p:cNvPr id="22" name="Picture 1" descr="image001">
            <a:extLst>
              <a:ext uri="{FF2B5EF4-FFF2-40B4-BE49-F238E27FC236}">
                <a16:creationId xmlns:a16="http://schemas.microsoft.com/office/drawing/2014/main" id="{BF9140A6-97EC-42A6-993E-7210FD2DD5C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210299" y="2040765"/>
            <a:ext cx="1247775" cy="124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Image 4">
            <a:extLst>
              <a:ext uri="{FF2B5EF4-FFF2-40B4-BE49-F238E27FC236}">
                <a16:creationId xmlns:a16="http://schemas.microsoft.com/office/drawing/2014/main" id="{E0881617-E934-47AB-9E54-F9E0B599FE04}"/>
              </a:ext>
            </a:extLst>
          </p:cNvPr>
          <p:cNvPicPr>
            <a:picLocks noChangeAspect="1"/>
          </p:cNvPicPr>
          <p:nvPr/>
        </p:nvPicPr>
        <p:blipFill>
          <a:blip r:embed="rId8"/>
          <a:stretch>
            <a:fillRect/>
          </a:stretch>
        </p:blipFill>
        <p:spPr>
          <a:xfrm>
            <a:off x="6399551" y="3442596"/>
            <a:ext cx="908383" cy="1310754"/>
          </a:xfrm>
          <a:prstGeom prst="rect">
            <a:avLst/>
          </a:prstGeom>
        </p:spPr>
      </p:pic>
    </p:spTree>
    <p:extLst>
      <p:ext uri="{BB962C8B-B14F-4D97-AF65-F5344CB8AC3E}">
        <p14:creationId xmlns:p14="http://schemas.microsoft.com/office/powerpoint/2010/main" val="2721705495"/>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fr-FR"/>
              <a:t>General Information</a:t>
            </a:r>
            <a:endParaRPr lang="fr-FR" dirty="0"/>
          </a:p>
        </p:txBody>
      </p:sp>
      <p:sp>
        <p:nvSpPr>
          <p:cNvPr id="4" name="Espace réservé du contenu 3"/>
          <p:cNvSpPr>
            <a:spLocks noGrp="1"/>
          </p:cNvSpPr>
          <p:nvPr>
            <p:ph idx="1"/>
          </p:nvPr>
        </p:nvSpPr>
        <p:spPr/>
        <p:txBody>
          <a:bodyPr/>
          <a:lstStyle/>
          <a:p>
            <a:pPr lvl="0"/>
            <a:r>
              <a:rPr lang="en-GB" sz="2400" dirty="0"/>
              <a:t>meeting duration:</a:t>
            </a:r>
          </a:p>
          <a:p>
            <a:pPr lvl="1"/>
            <a:r>
              <a:rPr lang="en-US" sz="2000" dirty="0"/>
              <a:t>From Sunday, March 13, 2022, 23h00 UTC</a:t>
            </a:r>
          </a:p>
          <a:p>
            <a:pPr lvl="1"/>
            <a:r>
              <a:rPr lang="en-US" sz="2000" dirty="0"/>
              <a:t>until Wednesday, March 16, 2022, 22h30 UTC</a:t>
            </a:r>
          </a:p>
          <a:p>
            <a:pPr lvl="0"/>
            <a:r>
              <a:rPr lang="en-GB" sz="2400" dirty="0"/>
              <a:t>type of meeting:</a:t>
            </a:r>
          </a:p>
          <a:p>
            <a:pPr lvl="1"/>
            <a:r>
              <a:rPr lang="en-GB" sz="2000" dirty="0"/>
              <a:t>electronic meeting based on </a:t>
            </a:r>
            <a:r>
              <a:rPr lang="fr-FR" sz="2000" dirty="0"/>
              <a:t>email exchanges, </a:t>
            </a:r>
            <a:r>
              <a:rPr lang="en-GB" sz="2000" dirty="0"/>
              <a:t>with full decision power </a:t>
            </a:r>
          </a:p>
          <a:p>
            <a:pPr lvl="1"/>
            <a:r>
              <a:rPr lang="en-GB" sz="2000" dirty="0"/>
              <a:t>Daily Online Sessions using Microsoft Teams (except if not required)</a:t>
            </a:r>
          </a:p>
          <a:p>
            <a:pPr lvl="2"/>
            <a:r>
              <a:rPr lang="en-US" sz="1800" dirty="0"/>
              <a:t>Only open to registered delegates and invitations will only be sent to registered delegates</a:t>
            </a:r>
          </a:p>
          <a:p>
            <a:pPr lvl="2"/>
            <a:r>
              <a:rPr lang="en-US" sz="1800" dirty="0"/>
              <a:t>Exact session agenda</a:t>
            </a:r>
            <a:r>
              <a:rPr lang="en-GB" sz="1800" dirty="0"/>
              <a:t> announced by the CT chair at the latest 18 hours before</a:t>
            </a:r>
          </a:p>
          <a:p>
            <a:pPr lvl="2"/>
            <a:r>
              <a:rPr lang="en-GB" sz="1800" dirty="0"/>
              <a:t>Any conclusion reached during the online sessions will be reassessed on the email list</a:t>
            </a:r>
            <a:endParaRPr lang="fr-FR" sz="1800" dirty="0"/>
          </a:p>
          <a:p>
            <a:pPr lvl="0"/>
            <a:r>
              <a:rPr lang="en-GB" sz="2400" dirty="0"/>
              <a:t>location:</a:t>
            </a:r>
          </a:p>
          <a:p>
            <a:pPr lvl="1"/>
            <a:r>
              <a:rPr lang="en-GB" sz="2000" dirty="0"/>
              <a:t>CT email reflector: </a:t>
            </a:r>
            <a:r>
              <a:rPr lang="en-GB" sz="2000" dirty="0">
                <a:hlinkClick r:id="rId2"/>
              </a:rPr>
              <a:t>3GPP_TSG_CT@list.etsi.org</a:t>
            </a:r>
            <a:endParaRPr lang="en-GB" sz="2000" dirty="0"/>
          </a:p>
        </p:txBody>
      </p:sp>
    </p:spTree>
    <p:extLst>
      <p:ext uri="{BB962C8B-B14F-4D97-AF65-F5344CB8AC3E}">
        <p14:creationId xmlns:p14="http://schemas.microsoft.com/office/powerpoint/2010/main" val="3200071805"/>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Registration and </a:t>
            </a:r>
            <a:r>
              <a:rPr lang="fr-FR" dirty="0" err="1"/>
              <a:t>Voting</a:t>
            </a:r>
            <a:r>
              <a:rPr lang="fr-FR" dirty="0"/>
              <a:t> </a:t>
            </a:r>
            <a:r>
              <a:rPr lang="fr-FR" dirty="0" err="1"/>
              <a:t>Rights</a:t>
            </a:r>
            <a:endParaRPr lang="fr-FR" dirty="0"/>
          </a:p>
        </p:txBody>
      </p:sp>
      <p:sp>
        <p:nvSpPr>
          <p:cNvPr id="3" name="Espace réservé du contenu 2"/>
          <p:cNvSpPr>
            <a:spLocks noGrp="1"/>
          </p:cNvSpPr>
          <p:nvPr>
            <p:ph idx="1"/>
          </p:nvPr>
        </p:nvSpPr>
        <p:spPr/>
        <p:txBody>
          <a:bodyPr/>
          <a:lstStyle/>
          <a:p>
            <a:r>
              <a:rPr lang="en-US" dirty="0"/>
              <a:t>REGISTRATION</a:t>
            </a:r>
            <a:endParaRPr lang="en-US" b="1" dirty="0">
              <a:solidFill>
                <a:srgbClr val="FF0000"/>
              </a:solidFill>
            </a:endParaRPr>
          </a:p>
          <a:p>
            <a:pPr lvl="1"/>
            <a:r>
              <a:rPr lang="fr-FR" dirty="0" err="1"/>
              <a:t>Please</a:t>
            </a:r>
            <a:r>
              <a:rPr lang="fr-FR" dirty="0"/>
              <a:t> </a:t>
            </a:r>
            <a:r>
              <a:rPr lang="fr-FR" dirty="0" err="1"/>
              <a:t>register</a:t>
            </a:r>
            <a:endParaRPr lang="fr-FR" dirty="0"/>
          </a:p>
          <a:p>
            <a:pPr lvl="1"/>
            <a:r>
              <a:rPr lang="en-US" dirty="0"/>
              <a:t>Registration only open to 3GPP delegates</a:t>
            </a:r>
          </a:p>
          <a:p>
            <a:pPr lvl="1"/>
            <a:r>
              <a:rPr lang="en-US" dirty="0"/>
              <a:t>During technical discussion, comment received from unregistered delegates will not be taken into account</a:t>
            </a:r>
          </a:p>
          <a:p>
            <a:pPr lvl="1"/>
            <a:r>
              <a:rPr lang="en-US" dirty="0"/>
              <a:t>Every delegate has to check in online based on the link provided via email when you registered </a:t>
            </a:r>
          </a:p>
          <a:p>
            <a:r>
              <a:rPr lang="en-US" dirty="0"/>
              <a:t>Voting Rights:</a:t>
            </a:r>
          </a:p>
          <a:p>
            <a:pPr lvl="1"/>
            <a:r>
              <a:rPr lang="en-US" i="1" dirty="0"/>
              <a:t>Participation by Individual Member in fully electronic meetings is not considered for the accrual or loss of voting rights</a:t>
            </a:r>
            <a:r>
              <a:rPr lang="en-US" dirty="0"/>
              <a:t>.</a:t>
            </a:r>
            <a:endParaRPr lang="fr-FR" dirty="0"/>
          </a:p>
        </p:txBody>
      </p:sp>
      <p:sp>
        <p:nvSpPr>
          <p:cNvPr id="4" name="ZoneTexte 3">
            <a:extLst>
              <a:ext uri="{FF2B5EF4-FFF2-40B4-BE49-F238E27FC236}">
                <a16:creationId xmlns:a16="http://schemas.microsoft.com/office/drawing/2014/main" id="{79F1C4CC-5C33-4C88-B644-60FF27960547}"/>
              </a:ext>
            </a:extLst>
          </p:cNvPr>
          <p:cNvSpPr txBox="1"/>
          <p:nvPr/>
        </p:nvSpPr>
        <p:spPr>
          <a:xfrm rot="20143404">
            <a:off x="7901264" y="521925"/>
            <a:ext cx="1912190" cy="523220"/>
          </a:xfrm>
          <a:prstGeom prst="rect">
            <a:avLst/>
          </a:prstGeom>
          <a:noFill/>
        </p:spPr>
        <p:txBody>
          <a:bodyPr wrap="square" rtlCol="0">
            <a:spAutoFit/>
          </a:bodyPr>
          <a:lstStyle/>
          <a:p>
            <a:r>
              <a:rPr lang="fr-FR" sz="2800" b="1" dirty="0">
                <a:solidFill>
                  <a:srgbClr val="FF0000"/>
                </a:solidFill>
              </a:rPr>
              <a:t>UPDATED</a:t>
            </a:r>
          </a:p>
        </p:txBody>
      </p:sp>
    </p:spTree>
    <p:extLst>
      <p:ext uri="{BB962C8B-B14F-4D97-AF65-F5344CB8AC3E}">
        <p14:creationId xmlns:p14="http://schemas.microsoft.com/office/powerpoint/2010/main" val="117593186"/>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lstStyle/>
          <a:p>
            <a:r>
              <a:rPr lang="fr-FR" dirty="0" err="1"/>
              <a:t>Technical</a:t>
            </a:r>
            <a:r>
              <a:rPr lang="fr-FR" dirty="0"/>
              <a:t> Meeting</a:t>
            </a:r>
            <a:endParaRPr lang="en-US" dirty="0"/>
          </a:p>
        </p:txBody>
      </p:sp>
    </p:spTree>
    <p:extLst>
      <p:ext uri="{BB962C8B-B14F-4D97-AF65-F5344CB8AC3E}">
        <p14:creationId xmlns:p14="http://schemas.microsoft.com/office/powerpoint/2010/main" val="3605331212"/>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Agenda</a:t>
            </a:r>
          </a:p>
        </p:txBody>
      </p:sp>
      <p:sp>
        <p:nvSpPr>
          <p:cNvPr id="3" name="Espace réservé du contenu 2"/>
          <p:cNvSpPr>
            <a:spLocks noGrp="1"/>
          </p:cNvSpPr>
          <p:nvPr>
            <p:ph idx="1"/>
          </p:nvPr>
        </p:nvSpPr>
        <p:spPr/>
        <p:txBody>
          <a:bodyPr/>
          <a:lstStyle/>
          <a:p>
            <a:r>
              <a:rPr lang="en-US" sz="2000" dirty="0"/>
              <a:t>Full agenda</a:t>
            </a:r>
          </a:p>
          <a:p>
            <a:r>
              <a:rPr lang="en-US" sz="2000" dirty="0"/>
              <a:t>Highest Priority will be given to the following items</a:t>
            </a:r>
          </a:p>
          <a:p>
            <a:pPr lvl="1"/>
            <a:r>
              <a:rPr lang="en-US" sz="1800" dirty="0"/>
              <a:t>CT WG status Reports and Workplan update</a:t>
            </a:r>
          </a:p>
          <a:p>
            <a:pPr lvl="1"/>
            <a:r>
              <a:rPr lang="en-US" sz="1800" dirty="0"/>
              <a:t>New/revised Work Item and Study Item descriptions for Rel-17</a:t>
            </a:r>
          </a:p>
          <a:p>
            <a:pPr lvl="1"/>
            <a:r>
              <a:rPr lang="en-US" sz="1800" dirty="0"/>
              <a:t>Exception sheet</a:t>
            </a:r>
          </a:p>
          <a:p>
            <a:pPr lvl="1"/>
            <a:r>
              <a:rPr lang="en-US" sz="1800" dirty="0"/>
              <a:t>Working agreement</a:t>
            </a:r>
          </a:p>
          <a:p>
            <a:pPr lvl="1"/>
            <a:r>
              <a:rPr lang="en-US" sz="1800" dirty="0"/>
              <a:t>LS In &amp; LS Out proposals</a:t>
            </a:r>
          </a:p>
          <a:p>
            <a:pPr lvl="1"/>
            <a:r>
              <a:rPr lang="en-US" sz="1800" dirty="0"/>
              <a:t>CRs/CR packs agreed by CT WGs</a:t>
            </a:r>
          </a:p>
          <a:p>
            <a:pPr lvl="1"/>
            <a:r>
              <a:rPr lang="en-US" sz="1800" dirty="0"/>
              <a:t>Company CRs endorsed by the CT WGs before the CT plenary</a:t>
            </a:r>
          </a:p>
          <a:p>
            <a:pPr lvl="1"/>
            <a:r>
              <a:rPr lang="en-US" sz="1800" dirty="0"/>
              <a:t>TS/TRs sent for information and/or approval </a:t>
            </a:r>
          </a:p>
          <a:p>
            <a:r>
              <a:rPr lang="en-US" sz="2000" dirty="0"/>
              <a:t>Other items may be given with a lower priority, e.g.:</a:t>
            </a:r>
          </a:p>
          <a:p>
            <a:pPr lvl="1"/>
            <a:r>
              <a:rPr lang="fr-FR" sz="1800" dirty="0"/>
              <a:t>Rel-18 topics</a:t>
            </a:r>
          </a:p>
          <a:p>
            <a:pPr lvl="1"/>
            <a:r>
              <a:rPr lang="en-US" sz="1800" dirty="0"/>
              <a:t>CRs on pre-Rel-16</a:t>
            </a:r>
          </a:p>
          <a:p>
            <a:pPr lvl="1"/>
            <a:r>
              <a:rPr lang="en-US" sz="1800" dirty="0"/>
              <a:t>IETF status Reports</a:t>
            </a:r>
          </a:p>
        </p:txBody>
      </p:sp>
    </p:spTree>
    <p:extLst>
      <p:ext uri="{BB962C8B-B14F-4D97-AF65-F5344CB8AC3E}">
        <p14:creationId xmlns:p14="http://schemas.microsoft.com/office/powerpoint/2010/main" val="2147479828"/>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r>
              <a:rPr lang="fr-FR" dirty="0"/>
              <a:t>Location:</a:t>
            </a:r>
          </a:p>
          <a:p>
            <a:endParaRPr lang="fr-FR" dirty="0"/>
          </a:p>
          <a:p>
            <a:endParaRPr lang="fr-FR" dirty="0"/>
          </a:p>
          <a:p>
            <a:endParaRPr lang="fr-FR" dirty="0"/>
          </a:p>
          <a:p>
            <a:endParaRPr lang="fr-FR" dirty="0"/>
          </a:p>
          <a:p>
            <a:r>
              <a:rPr lang="fr-FR" dirty="0" err="1"/>
              <a:t>Before</a:t>
            </a:r>
            <a:r>
              <a:rPr lang="fr-FR" dirty="0"/>
              <a:t> the meeting, </a:t>
            </a:r>
            <a:r>
              <a:rPr lang="fr-FR" dirty="0" err="1"/>
              <a:t>delegates</a:t>
            </a:r>
            <a:r>
              <a:rPr lang="fr-FR" dirty="0"/>
              <a:t> use 3GU for </a:t>
            </a:r>
            <a:r>
              <a:rPr lang="fr-FR" dirty="0" err="1"/>
              <a:t>tdoc</a:t>
            </a:r>
            <a:r>
              <a:rPr lang="fr-FR" dirty="0"/>
              <a:t> </a:t>
            </a:r>
            <a:r>
              <a:rPr lang="fr-FR" dirty="0" err="1"/>
              <a:t>number</a:t>
            </a:r>
            <a:r>
              <a:rPr lang="fr-FR" dirty="0"/>
              <a:t> </a:t>
            </a:r>
            <a:r>
              <a:rPr lang="fr-FR" dirty="0" err="1"/>
              <a:t>request</a:t>
            </a:r>
            <a:r>
              <a:rPr lang="fr-FR" dirty="0"/>
              <a:t> and document </a:t>
            </a:r>
            <a:r>
              <a:rPr lang="fr-FR" dirty="0" err="1"/>
              <a:t>upload</a:t>
            </a:r>
            <a:endParaRPr lang="fr-FR" dirty="0"/>
          </a:p>
          <a:p>
            <a:r>
              <a:rPr lang="fr-FR" dirty="0"/>
              <a:t>Documents for the meeting </a:t>
            </a:r>
            <a:r>
              <a:rPr lang="fr-FR" b="1" u="sng" dirty="0"/>
              <a:t>SHALL NOT </a:t>
            </a:r>
            <a:r>
              <a:rPr lang="fr-FR" dirty="0" err="1"/>
              <a:t>be</a:t>
            </a:r>
            <a:r>
              <a:rPr lang="fr-FR" dirty="0"/>
              <a:t> </a:t>
            </a:r>
            <a:r>
              <a:rPr lang="fr-FR" dirty="0" err="1"/>
              <a:t>distributed</a:t>
            </a:r>
            <a:r>
              <a:rPr lang="fr-FR" dirty="0"/>
              <a:t> </a:t>
            </a:r>
            <a:r>
              <a:rPr lang="fr-FR" dirty="0" err="1"/>
              <a:t>using</a:t>
            </a:r>
            <a:r>
              <a:rPr lang="fr-FR" dirty="0"/>
              <a:t> the 3GPP_TSG_CT email </a:t>
            </a:r>
            <a:r>
              <a:rPr lang="fr-FR" dirty="0" err="1"/>
              <a:t>reflector</a:t>
            </a:r>
            <a:endParaRPr lang="fr-FR" dirty="0"/>
          </a:p>
        </p:txBody>
      </p:sp>
      <p:sp>
        <p:nvSpPr>
          <p:cNvPr id="2" name="Titre 1"/>
          <p:cNvSpPr>
            <a:spLocks noGrp="1"/>
          </p:cNvSpPr>
          <p:nvPr>
            <p:ph type="title"/>
          </p:nvPr>
        </p:nvSpPr>
        <p:spPr/>
        <p:txBody>
          <a:bodyPr/>
          <a:lstStyle/>
          <a:p>
            <a:r>
              <a:rPr lang="fr-FR" dirty="0" err="1"/>
              <a:t>Working</a:t>
            </a:r>
            <a:r>
              <a:rPr lang="fr-FR" dirty="0"/>
              <a:t> directories</a:t>
            </a:r>
          </a:p>
        </p:txBody>
      </p:sp>
      <p:graphicFrame>
        <p:nvGraphicFramePr>
          <p:cNvPr id="13" name="Tableau 12"/>
          <p:cNvGraphicFramePr>
            <a:graphicFrameLocks noGrp="1"/>
          </p:cNvGraphicFramePr>
          <p:nvPr>
            <p:extLst>
              <p:ext uri="{D42A27DB-BD31-4B8C-83A1-F6EECF244321}">
                <p14:modId xmlns:p14="http://schemas.microsoft.com/office/powerpoint/2010/main" val="2136308883"/>
              </p:ext>
            </p:extLst>
          </p:nvPr>
        </p:nvGraphicFramePr>
        <p:xfrm>
          <a:off x="2156334" y="1716638"/>
          <a:ext cx="9416966" cy="2499360"/>
        </p:xfrm>
        <a:graphic>
          <a:graphicData uri="http://schemas.openxmlformats.org/drawingml/2006/table">
            <a:tbl>
              <a:tblPr/>
              <a:tblGrid>
                <a:gridCol w="834141">
                  <a:extLst>
                    <a:ext uri="{9D8B030D-6E8A-4147-A177-3AD203B41FA5}">
                      <a16:colId xmlns:a16="http://schemas.microsoft.com/office/drawing/2014/main" val="20000"/>
                    </a:ext>
                  </a:extLst>
                </a:gridCol>
                <a:gridCol w="3874342">
                  <a:extLst>
                    <a:ext uri="{9D8B030D-6E8A-4147-A177-3AD203B41FA5}">
                      <a16:colId xmlns:a16="http://schemas.microsoft.com/office/drawing/2014/main" val="20001"/>
                    </a:ext>
                  </a:extLst>
                </a:gridCol>
                <a:gridCol w="2375579">
                  <a:extLst>
                    <a:ext uri="{9D8B030D-6E8A-4147-A177-3AD203B41FA5}">
                      <a16:colId xmlns:a16="http://schemas.microsoft.com/office/drawing/2014/main" val="20002"/>
                    </a:ext>
                  </a:extLst>
                </a:gridCol>
                <a:gridCol w="2332904">
                  <a:extLst>
                    <a:ext uri="{9D8B030D-6E8A-4147-A177-3AD203B41FA5}">
                      <a16:colId xmlns:a16="http://schemas.microsoft.com/office/drawing/2014/main" val="20003"/>
                    </a:ext>
                  </a:extLst>
                </a:gridCol>
              </a:tblGrid>
              <a:tr h="0">
                <a:tc>
                  <a:txBody>
                    <a:bodyPr/>
                    <a:lstStyle/>
                    <a:p>
                      <a:r>
                        <a:rPr lang="fr-FR" dirty="0"/>
                        <a:t> </a:t>
                      </a:r>
                    </a:p>
                  </a:txBody>
                  <a:tcPr anchor="ctr">
                    <a:lnL>
                      <a:noFill/>
                    </a:lnL>
                    <a:lnR>
                      <a:noFill/>
                    </a:lnR>
                    <a:lnT>
                      <a:noFill/>
                    </a:lnT>
                    <a:lnB>
                      <a:noFill/>
                    </a:lnB>
                  </a:tcPr>
                </a:tc>
                <a:tc gridSpan="3">
                  <a:txBody>
                    <a:bodyPr/>
                    <a:lstStyle/>
                    <a:p>
                      <a:r>
                        <a:rPr lang="fr-FR" sz="2800" dirty="0">
                          <a:hlinkClick r:id="rId2"/>
                        </a:rPr>
                        <a:t>https://www.3gpp.org/ftp/tsg_ct/TSG_CT/TSGC_95e</a:t>
                      </a:r>
                      <a:r>
                        <a:rPr lang="fr-FR" sz="2800" dirty="0"/>
                        <a:t> </a:t>
                      </a:r>
                    </a:p>
                  </a:txBody>
                  <a:tcPr anchor="ctr">
                    <a:lnL>
                      <a:noFill/>
                    </a:lnL>
                    <a:lnR>
                      <a:noFill/>
                    </a:lnR>
                    <a:lnT>
                      <a:noFill/>
                    </a:lnT>
                    <a:lnB>
                      <a:noFill/>
                    </a:lnB>
                  </a:tcPr>
                </a:tc>
                <a:tc hMerge="1">
                  <a:txBody>
                    <a:bodyPr/>
                    <a:lstStyle/>
                    <a:p>
                      <a:endParaRPr lang="fr-FR" dirty="0"/>
                    </a:p>
                  </a:txBody>
                  <a:tcPr anchor="ctr">
                    <a:lnL>
                      <a:noFill/>
                    </a:lnL>
                    <a:lnR>
                      <a:noFill/>
                    </a:lnR>
                    <a:lnT>
                      <a:noFill/>
                    </a:lnT>
                    <a:lnB>
                      <a:noFill/>
                    </a:lnB>
                  </a:tcPr>
                </a:tc>
                <a:tc hMerge="1">
                  <a:txBody>
                    <a:bodyPr/>
                    <a:lstStyle/>
                    <a:p>
                      <a:endParaRPr lang="fr-FR" dirty="0"/>
                    </a:p>
                  </a:txBody>
                  <a:tcPr anchor="ctr">
                    <a:lnL>
                      <a:noFill/>
                    </a:lnL>
                    <a:lnR>
                      <a:noFill/>
                    </a:lnR>
                    <a:lnT>
                      <a:noFill/>
                    </a:lnT>
                    <a:lnB>
                      <a:noFill/>
                    </a:lnB>
                  </a:tcPr>
                </a:tc>
                <a:extLst>
                  <a:ext uri="{0D108BD9-81ED-4DB2-BD59-A6C34878D82A}">
                    <a16:rowId xmlns:a16="http://schemas.microsoft.com/office/drawing/2014/main" val="10000"/>
                  </a:ext>
                </a:extLst>
              </a:tr>
              <a:tr h="0">
                <a:tc>
                  <a:txBody>
                    <a:bodyPr/>
                    <a:lstStyle/>
                    <a:p>
                      <a:endParaRPr lang="fr-FR"/>
                    </a:p>
                  </a:txBody>
                  <a:tcPr anchor="ctr">
                    <a:lnL>
                      <a:noFill/>
                    </a:lnL>
                    <a:lnR>
                      <a:noFill/>
                    </a:lnR>
                    <a:lnT>
                      <a:noFill/>
                    </a:lnT>
                    <a:lnB>
                      <a:noFill/>
                    </a:lnB>
                  </a:tcPr>
                </a:tc>
                <a:tc>
                  <a:txBody>
                    <a:bodyPr/>
                    <a:lstStyle/>
                    <a:p>
                      <a:r>
                        <a:rPr lang="fr-FR" sz="2000" dirty="0">
                          <a:effectLst/>
                          <a:hlinkClick r:id="rId3"/>
                        </a:rPr>
                        <a:t>Agenda</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extLst>
                  <a:ext uri="{0D108BD9-81ED-4DB2-BD59-A6C34878D82A}">
                    <a16:rowId xmlns:a16="http://schemas.microsoft.com/office/drawing/2014/main" val="10001"/>
                  </a:ext>
                </a:extLst>
              </a:tr>
              <a:tr h="0">
                <a:tc>
                  <a:txBody>
                    <a:bodyPr/>
                    <a:lstStyle/>
                    <a:p>
                      <a:endParaRPr lang="fr-FR"/>
                    </a:p>
                  </a:txBody>
                  <a:tcPr anchor="ctr">
                    <a:lnL>
                      <a:noFill/>
                    </a:lnL>
                    <a:lnR>
                      <a:noFill/>
                    </a:lnR>
                    <a:lnT>
                      <a:noFill/>
                    </a:lnT>
                    <a:lnB>
                      <a:noFill/>
                    </a:lnB>
                  </a:tcPr>
                </a:tc>
                <a:tc>
                  <a:txBody>
                    <a:bodyPr/>
                    <a:lstStyle/>
                    <a:p>
                      <a:r>
                        <a:rPr lang="fr-FR" sz="2000" dirty="0">
                          <a:effectLst/>
                          <a:hlinkClick r:id="rId4"/>
                        </a:rPr>
                        <a:t>Docs</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extLst>
                  <a:ext uri="{0D108BD9-81ED-4DB2-BD59-A6C34878D82A}">
                    <a16:rowId xmlns:a16="http://schemas.microsoft.com/office/drawing/2014/main" val="10002"/>
                  </a:ext>
                </a:extLst>
              </a:tr>
              <a:tr h="0">
                <a:tc>
                  <a:txBody>
                    <a:bodyPr/>
                    <a:lstStyle/>
                    <a:p>
                      <a:endParaRPr lang="fr-FR"/>
                    </a:p>
                  </a:txBody>
                  <a:tcPr anchor="ctr">
                    <a:lnL>
                      <a:noFill/>
                    </a:lnL>
                    <a:lnR>
                      <a:noFill/>
                    </a:lnR>
                    <a:lnT>
                      <a:noFill/>
                    </a:lnT>
                    <a:lnB>
                      <a:noFill/>
                    </a:lnB>
                  </a:tcPr>
                </a:tc>
                <a:tc>
                  <a:txBody>
                    <a:bodyPr/>
                    <a:lstStyle/>
                    <a:p>
                      <a:r>
                        <a:rPr lang="fr-FR" sz="2000" dirty="0">
                          <a:effectLst/>
                          <a:hlinkClick r:id="rId5"/>
                        </a:rPr>
                        <a:t>Inbox</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extLst>
                  <a:ext uri="{0D108BD9-81ED-4DB2-BD59-A6C34878D82A}">
                    <a16:rowId xmlns:a16="http://schemas.microsoft.com/office/drawing/2014/main" val="10003"/>
                  </a:ext>
                </a:extLst>
              </a:tr>
              <a:tr h="0">
                <a:tc>
                  <a:txBody>
                    <a:bodyPr/>
                    <a:lstStyle/>
                    <a:p>
                      <a:endParaRPr lang="fr-FR"/>
                    </a:p>
                  </a:txBody>
                  <a:tcPr anchor="ctr">
                    <a:lnL>
                      <a:noFill/>
                    </a:lnL>
                    <a:lnR>
                      <a:noFill/>
                    </a:lnR>
                    <a:lnT>
                      <a:noFill/>
                    </a:lnT>
                    <a:lnB>
                      <a:noFill/>
                    </a:lnB>
                  </a:tcPr>
                </a:tc>
                <a:tc>
                  <a:txBody>
                    <a:bodyPr/>
                    <a:lstStyle/>
                    <a:p>
                      <a:r>
                        <a:rPr lang="fr-FR" sz="2000" dirty="0">
                          <a:effectLst/>
                          <a:hlinkClick r:id="rId6"/>
                        </a:rPr>
                        <a:t>Report</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extLst>
                  <a:ext uri="{0D108BD9-81ED-4DB2-BD59-A6C34878D82A}">
                    <a16:rowId xmlns:a16="http://schemas.microsoft.com/office/drawing/2014/main" val="10004"/>
                  </a:ext>
                </a:extLst>
              </a:tr>
              <a:tr h="0">
                <a:tc>
                  <a:txBody>
                    <a:bodyPr/>
                    <a:lstStyle/>
                    <a:p>
                      <a:endParaRPr lang="fr-FR"/>
                    </a:p>
                  </a:txBody>
                  <a:tcPr anchor="ctr">
                    <a:lnL>
                      <a:noFill/>
                    </a:lnL>
                    <a:lnR>
                      <a:noFill/>
                    </a:lnR>
                    <a:lnT>
                      <a:noFill/>
                    </a:lnT>
                    <a:lnB>
                      <a:noFill/>
                    </a:lnB>
                  </a:tcPr>
                </a:tc>
                <a:tc>
                  <a:txBody>
                    <a:bodyPr/>
                    <a:lstStyle/>
                    <a:p>
                      <a:r>
                        <a:rPr lang="fr-FR" sz="2000" dirty="0">
                          <a:effectLst/>
                          <a:hlinkClick r:id="rId7"/>
                        </a:rPr>
                        <a:t>Templates</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dirty="0"/>
                    </a:p>
                  </a:txBody>
                  <a:tcPr anchor="ctr">
                    <a:lnL>
                      <a:noFill/>
                    </a:lnL>
                    <a:lnR>
                      <a:noFill/>
                    </a:lnR>
                    <a:lnT>
                      <a:noFill/>
                    </a:lnT>
                    <a:lnB>
                      <a:noFill/>
                    </a:lnB>
                  </a:tcPr>
                </a:tc>
                <a:extLst>
                  <a:ext uri="{0D108BD9-81ED-4DB2-BD59-A6C34878D82A}">
                    <a16:rowId xmlns:a16="http://schemas.microsoft.com/office/drawing/2014/main" val="10005"/>
                  </a:ext>
                </a:extLst>
              </a:tr>
            </a:tbl>
          </a:graphicData>
        </a:graphic>
      </p:graphicFrame>
      <p:pic>
        <p:nvPicPr>
          <p:cNvPr id="14" name="Picture 1"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01993" y="3875901"/>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3476726"/>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3"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3084330"/>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2676058"/>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5"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2303018"/>
            <a:ext cx="304800" cy="304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7618510"/>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Tdoc</a:t>
            </a:r>
            <a:r>
              <a:rPr lang="fr-FR" dirty="0"/>
              <a:t> # allocation </a:t>
            </a:r>
            <a:r>
              <a:rPr lang="fr-FR" dirty="0" err="1"/>
              <a:t>during</a:t>
            </a:r>
            <a:r>
              <a:rPr lang="fr-FR" dirty="0"/>
              <a:t> the meeting</a:t>
            </a:r>
          </a:p>
        </p:txBody>
      </p:sp>
      <p:sp>
        <p:nvSpPr>
          <p:cNvPr id="3" name="Espace réservé du contenu 2"/>
          <p:cNvSpPr>
            <a:spLocks noGrp="1"/>
          </p:cNvSpPr>
          <p:nvPr>
            <p:ph idx="1"/>
          </p:nvPr>
        </p:nvSpPr>
        <p:spPr>
          <a:xfrm>
            <a:off x="838200" y="1825625"/>
            <a:ext cx="11353800" cy="4351338"/>
          </a:xfrm>
        </p:spPr>
        <p:txBody>
          <a:bodyPr/>
          <a:lstStyle/>
          <a:p>
            <a:r>
              <a:rPr lang="fr-FR" sz="2000" dirty="0"/>
              <a:t>As </a:t>
            </a:r>
            <a:r>
              <a:rPr lang="fr-FR" sz="2000" dirty="0" err="1"/>
              <a:t>usual</a:t>
            </a:r>
            <a:r>
              <a:rPr lang="fr-FR" sz="2000" dirty="0"/>
              <a:t>, Kimmo (MCC) </a:t>
            </a:r>
            <a:r>
              <a:rPr lang="fr-FR" sz="2000" dirty="0" err="1"/>
              <a:t>will</a:t>
            </a:r>
            <a:r>
              <a:rPr lang="fr-FR" sz="2000" dirty="0"/>
              <a:t> </a:t>
            </a:r>
            <a:r>
              <a:rPr lang="en-GB" sz="2000" dirty="0"/>
              <a:t>allocate </a:t>
            </a:r>
            <a:r>
              <a:rPr lang="en-GB" sz="2000" dirty="0" err="1"/>
              <a:t>tdoc</a:t>
            </a:r>
            <a:r>
              <a:rPr lang="en-GB" sz="2000" dirty="0"/>
              <a:t> numbers</a:t>
            </a:r>
          </a:p>
          <a:p>
            <a:pPr lvl="1"/>
            <a:r>
              <a:rPr lang="en-GB" sz="1800" dirty="0"/>
              <a:t>Please send an email to Kimmo Kymalainen (</a:t>
            </a:r>
            <a:r>
              <a:rPr lang="en-GB" sz="1800" dirty="0">
                <a:hlinkClick r:id="rId2"/>
              </a:rPr>
              <a:t>Kimmo.Kymalainen@etsi.org</a:t>
            </a:r>
            <a:r>
              <a:rPr lang="en-GB" sz="1800" dirty="0"/>
              <a:t>)</a:t>
            </a:r>
          </a:p>
          <a:p>
            <a:r>
              <a:rPr lang="en-GB" sz="2000" dirty="0"/>
              <a:t>New documents must be uploaded to the "Inbox" folder</a:t>
            </a:r>
          </a:p>
          <a:p>
            <a:pPr lvl="1"/>
            <a:r>
              <a:rPr lang="en-GB" sz="1800" dirty="0"/>
              <a:t>Please </a:t>
            </a:r>
            <a:r>
              <a:rPr lang="en-GB" sz="1800" b="1" dirty="0">
                <a:solidFill>
                  <a:srgbClr val="FF0000"/>
                </a:solidFill>
              </a:rPr>
              <a:t>DO NOT </a:t>
            </a:r>
            <a:r>
              <a:rPr lang="en-GB" sz="1800" dirty="0"/>
              <a:t>upload your document using 3GU</a:t>
            </a:r>
          </a:p>
          <a:p>
            <a:r>
              <a:rPr lang="en-GB" sz="2000" dirty="0"/>
              <a:t>"Inbox/Drafts" folder can be used to work offline on documents</a:t>
            </a:r>
          </a:p>
          <a:p>
            <a:pPr lvl="1"/>
            <a:r>
              <a:rPr lang="en-GB" sz="1800" dirty="0"/>
              <a:t>Please </a:t>
            </a:r>
            <a:r>
              <a:rPr lang="en-GB" sz="1800" b="1" dirty="0">
                <a:solidFill>
                  <a:srgbClr val="FF0000"/>
                </a:solidFill>
              </a:rPr>
              <a:t>DO NOT </a:t>
            </a:r>
            <a:r>
              <a:rPr lang="en-GB" sz="1800" dirty="0"/>
              <a:t>use official filename when using the "Inbox/Drafts" folder (see next slide)</a:t>
            </a:r>
          </a:p>
          <a:p>
            <a:r>
              <a:rPr lang="fr-FR" sz="2000" dirty="0"/>
              <a:t>"Inbox" and "Inbox/</a:t>
            </a:r>
            <a:r>
              <a:rPr lang="fr-FR" sz="2000" dirty="0" err="1"/>
              <a:t>Drafts</a:t>
            </a:r>
            <a:r>
              <a:rPr lang="fr-FR" sz="2000" dirty="0"/>
              <a:t>" </a:t>
            </a:r>
            <a:r>
              <a:rPr lang="fr-FR" sz="2000" dirty="0" err="1"/>
              <a:t>can</a:t>
            </a:r>
            <a:r>
              <a:rPr lang="fr-FR" sz="2000" dirty="0"/>
              <a:t> </a:t>
            </a:r>
            <a:r>
              <a:rPr lang="fr-FR" sz="2000" dirty="0" err="1"/>
              <a:t>be</a:t>
            </a:r>
            <a:r>
              <a:rPr lang="fr-FR" sz="2000" dirty="0"/>
              <a:t> </a:t>
            </a:r>
            <a:r>
              <a:rPr lang="fr-FR" sz="2000" dirty="0" err="1"/>
              <a:t>used</a:t>
            </a:r>
            <a:r>
              <a:rPr lang="fr-FR" sz="2000" dirty="0"/>
              <a:t> by </a:t>
            </a:r>
            <a:r>
              <a:rPr lang="fr-FR" sz="2000" dirty="0" err="1"/>
              <a:t>delegates</a:t>
            </a:r>
            <a:r>
              <a:rPr lang="fr-FR" sz="2000" dirty="0"/>
              <a:t> </a:t>
            </a:r>
            <a:r>
              <a:rPr lang="fr-FR" sz="2000" dirty="0" err="1"/>
              <a:t>without</a:t>
            </a:r>
            <a:r>
              <a:rPr lang="fr-FR" sz="2000" dirty="0"/>
              <a:t> FTP.</a:t>
            </a:r>
          </a:p>
          <a:p>
            <a:pPr lvl="1"/>
            <a:r>
              <a:rPr lang="fr-FR" sz="1800" dirty="0"/>
              <a:t>On the web, </a:t>
            </a:r>
            <a:r>
              <a:rPr lang="fr-FR" sz="1800" dirty="0" err="1"/>
              <a:t>it</a:t>
            </a:r>
            <a:r>
              <a:rPr lang="fr-FR" sz="1800" dirty="0"/>
              <a:t> </a:t>
            </a:r>
            <a:r>
              <a:rPr lang="fr-FR" sz="1800" dirty="0" err="1"/>
              <a:t>is</a:t>
            </a:r>
            <a:r>
              <a:rPr lang="fr-FR" sz="1800" dirty="0"/>
              <a:t> possible to log in (</a:t>
            </a:r>
            <a:r>
              <a:rPr lang="fr-FR" sz="1800" dirty="0" err="1"/>
              <a:t>using</a:t>
            </a:r>
            <a:r>
              <a:rPr lang="fr-FR" sz="1800" dirty="0"/>
              <a:t> EOL </a:t>
            </a:r>
            <a:r>
              <a:rPr lang="fr-FR" sz="1800" dirty="0" err="1"/>
              <a:t>account</a:t>
            </a:r>
            <a:r>
              <a:rPr lang="fr-FR" sz="1800" dirty="0"/>
              <a:t>) and </a:t>
            </a:r>
            <a:r>
              <a:rPr lang="fr-FR" sz="1800" dirty="0" err="1"/>
              <a:t>then</a:t>
            </a:r>
            <a:r>
              <a:rPr lang="fr-FR" sz="1800" dirty="0"/>
              <a:t> </a:t>
            </a:r>
            <a:r>
              <a:rPr lang="fr-FR" sz="1800" dirty="0" err="1"/>
              <a:t>updload</a:t>
            </a:r>
            <a:r>
              <a:rPr lang="fr-FR" sz="1800" dirty="0"/>
              <a:t> documents</a:t>
            </a:r>
            <a:br>
              <a:rPr lang="en-GB" sz="1800" dirty="0"/>
            </a:br>
            <a:endParaRPr lang="fr-FR" sz="1800"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39486" y="4668922"/>
            <a:ext cx="5879271" cy="17114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Flèche droite 3"/>
          <p:cNvSpPr/>
          <p:nvPr/>
        </p:nvSpPr>
        <p:spPr>
          <a:xfrm rot="12796118">
            <a:off x="9348744" y="5610573"/>
            <a:ext cx="540026" cy="278296"/>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4190982515"/>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Handling of files in </a:t>
            </a:r>
            <a:r>
              <a:rPr lang="fr-FR" dirty="0" err="1"/>
              <a:t>Inbox</a:t>
            </a:r>
            <a:r>
              <a:rPr lang="fr-FR" dirty="0"/>
              <a:t>/</a:t>
            </a:r>
            <a:r>
              <a:rPr lang="fr-FR" dirty="0" err="1"/>
              <a:t>Drafts</a:t>
            </a:r>
            <a:r>
              <a:rPr lang="fr-FR" dirty="0"/>
              <a:t> </a:t>
            </a:r>
            <a:r>
              <a:rPr lang="fr-FR" dirty="0" err="1"/>
              <a:t>folder</a:t>
            </a:r>
            <a:endParaRPr lang="fr-FR" dirty="0"/>
          </a:p>
        </p:txBody>
      </p:sp>
      <p:sp>
        <p:nvSpPr>
          <p:cNvPr id="3" name="Espace réservé du contenu 2"/>
          <p:cNvSpPr>
            <a:spLocks noGrp="1"/>
          </p:cNvSpPr>
          <p:nvPr>
            <p:ph idx="1"/>
          </p:nvPr>
        </p:nvSpPr>
        <p:spPr>
          <a:xfrm>
            <a:off x="1015621" y="1661852"/>
            <a:ext cx="10515600" cy="4351338"/>
          </a:xfrm>
        </p:spPr>
        <p:txBody>
          <a:bodyPr numCol="1"/>
          <a:lstStyle/>
          <a:p>
            <a:r>
              <a:rPr lang="en-US" dirty="0"/>
              <a:t>For draft version of revised document, please use:</a:t>
            </a:r>
          </a:p>
          <a:p>
            <a:pPr lvl="1"/>
            <a:r>
              <a:rPr lang="en-GB" dirty="0"/>
              <a:t>CP-22&lt;</a:t>
            </a:r>
            <a:r>
              <a:rPr lang="en-GB" dirty="0" err="1"/>
              <a:t>originalTdocNbr</a:t>
            </a:r>
            <a:r>
              <a:rPr lang="en-GB" dirty="0"/>
              <a:t>&gt;_rev&lt;#&gt;</a:t>
            </a:r>
          </a:p>
          <a:p>
            <a:pPr lvl="1"/>
            <a:r>
              <a:rPr lang="en-GB" dirty="0"/>
              <a:t>E.g. CP-22</a:t>
            </a:r>
            <a:r>
              <a:rPr lang="en-US" dirty="0"/>
              <a:t>0002_</a:t>
            </a:r>
            <a:r>
              <a:rPr lang="en-GB" dirty="0"/>
              <a:t>rev1</a:t>
            </a:r>
            <a:r>
              <a:rPr lang="en-US" dirty="0"/>
              <a:t>.zip</a:t>
            </a:r>
          </a:p>
          <a:p>
            <a:pPr lvl="1"/>
            <a:r>
              <a:rPr lang="en-US" dirty="0"/>
              <a:t>Revision number is incremented by the source company.</a:t>
            </a:r>
            <a:endParaRPr lang="en-GB" dirty="0"/>
          </a:p>
          <a:p>
            <a:r>
              <a:rPr lang="en-US" dirty="0"/>
              <a:t>Proposed revisions/comments on the draft document, please append your initials.</a:t>
            </a:r>
            <a:endParaRPr lang="fr-FR" dirty="0"/>
          </a:p>
          <a:p>
            <a:pPr lvl="1"/>
            <a:r>
              <a:rPr lang="en-GB" dirty="0"/>
              <a:t>CP-22&lt;</a:t>
            </a:r>
            <a:r>
              <a:rPr lang="en-GB" dirty="0" err="1"/>
              <a:t>originalTdocNbr</a:t>
            </a:r>
            <a:r>
              <a:rPr lang="en-GB" dirty="0"/>
              <a:t>&gt;_rev&lt;#&gt;_&lt;nn&gt;</a:t>
            </a:r>
          </a:p>
          <a:p>
            <a:pPr lvl="1"/>
            <a:r>
              <a:rPr lang="en-GB" dirty="0"/>
              <a:t>E.g. CP-220002</a:t>
            </a:r>
            <a:r>
              <a:rPr lang="en-US" dirty="0"/>
              <a:t>_</a:t>
            </a:r>
            <a:r>
              <a:rPr lang="en-GB" dirty="0"/>
              <a:t>rev1_kk</a:t>
            </a:r>
            <a:r>
              <a:rPr lang="en-US" dirty="0"/>
              <a:t>.zip, </a:t>
            </a:r>
            <a:r>
              <a:rPr lang="en-GB" dirty="0"/>
              <a:t>CP-220002</a:t>
            </a:r>
            <a:r>
              <a:rPr lang="en-US" dirty="0"/>
              <a:t>_</a:t>
            </a:r>
            <a:r>
              <a:rPr lang="en-GB" dirty="0"/>
              <a:t>rev1</a:t>
            </a:r>
            <a:r>
              <a:rPr lang="en-US" dirty="0"/>
              <a:t>_kk_ja.zip</a:t>
            </a:r>
            <a:endParaRPr lang="en-GB" dirty="0"/>
          </a:p>
          <a:p>
            <a:r>
              <a:rPr lang="en-US" dirty="0"/>
              <a:t>copy/paste the hyperlink to the file stored in Inbox/Drafts and send an email on the mailing list if you want to share the information</a:t>
            </a:r>
            <a:endParaRPr lang="fr-FR" dirty="0"/>
          </a:p>
          <a:p>
            <a:pPr lvl="1"/>
            <a:r>
              <a:rPr lang="en-US" dirty="0"/>
              <a:t>e.g. </a:t>
            </a:r>
            <a:r>
              <a:rPr lang="en-US" u="sng" dirty="0">
                <a:hlinkClick r:id="rId2"/>
              </a:rPr>
              <a:t>CP-213002_rev1.zip</a:t>
            </a:r>
            <a:r>
              <a:rPr lang="en-US" u="sng" dirty="0"/>
              <a:t> </a:t>
            </a:r>
            <a:endParaRPr lang="en-US" dirty="0"/>
          </a:p>
          <a:p>
            <a:endParaRPr lang="fr-FR" dirty="0"/>
          </a:p>
        </p:txBody>
      </p:sp>
    </p:spTree>
    <p:extLst>
      <p:ext uri="{BB962C8B-B14F-4D97-AF65-F5344CB8AC3E}">
        <p14:creationId xmlns:p14="http://schemas.microsoft.com/office/powerpoint/2010/main" val="2438557478"/>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32345</TotalTime>
  <Words>1481</Words>
  <Application>Microsoft Office PowerPoint</Application>
  <PresentationFormat>Grand écran</PresentationFormat>
  <Paragraphs>185</Paragraphs>
  <Slides>15</Slides>
  <Notes>1</Notes>
  <HiddenSlides>0</HiddenSlides>
  <MMClips>0</MMClips>
  <ScaleCrop>false</ScaleCrop>
  <HeadingPairs>
    <vt:vector size="6" baseType="variant">
      <vt:variant>
        <vt:lpstr>Polices utilisées</vt:lpstr>
      </vt:variant>
      <vt:variant>
        <vt:i4>6</vt:i4>
      </vt:variant>
      <vt:variant>
        <vt:lpstr>Thème</vt:lpstr>
      </vt:variant>
      <vt:variant>
        <vt:i4>1</vt:i4>
      </vt:variant>
      <vt:variant>
        <vt:lpstr>Titres des diapositives</vt:lpstr>
      </vt:variant>
      <vt:variant>
        <vt:i4>15</vt:i4>
      </vt:variant>
    </vt:vector>
  </HeadingPairs>
  <TitlesOfParts>
    <vt:vector size="22" baseType="lpstr">
      <vt:lpstr>Arial</vt:lpstr>
      <vt:lpstr>Arial </vt:lpstr>
      <vt:lpstr>Calibri</vt:lpstr>
      <vt:lpstr>Calibri Light</vt:lpstr>
      <vt:lpstr>Helvetica 75 Bold</vt:lpstr>
      <vt:lpstr>Times New Roman</vt:lpstr>
      <vt:lpstr>Office Theme</vt:lpstr>
      <vt:lpstr>CT#95-e Guidance</vt:lpstr>
      <vt:lpstr>TSG CT Officials</vt:lpstr>
      <vt:lpstr>General Information</vt:lpstr>
      <vt:lpstr>Registration and Voting Rights</vt:lpstr>
      <vt:lpstr>Technical Meeting</vt:lpstr>
      <vt:lpstr>Agenda</vt:lpstr>
      <vt:lpstr>Working directories</vt:lpstr>
      <vt:lpstr>Tdoc # allocation during the meeting</vt:lpstr>
      <vt:lpstr>Handling of files in Inbox/Drafts folder</vt:lpstr>
      <vt:lpstr>Deadlines (!)</vt:lpstr>
      <vt:lpstr>Approval process</vt:lpstr>
      <vt:lpstr>Proposed email subject headers</vt:lpstr>
      <vt:lpstr>Microsoft Teams sessions</vt:lpstr>
      <vt:lpstr>Microsoft Teams online meeting tips</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Lionel</cp:lastModifiedBy>
  <cp:revision>891</cp:revision>
  <dcterms:created xsi:type="dcterms:W3CDTF">2010-02-05T13:52:04Z</dcterms:created>
  <dcterms:modified xsi:type="dcterms:W3CDTF">2022-02-28T11:54:50Z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e6c818a6-e1a0-4a6e-a969-20d857c5dc62_Enabled">
    <vt:lpwstr>true</vt:lpwstr>
  </property>
  <property fmtid="{D5CDD505-2E9C-101B-9397-08002B2CF9AE}" pid="3" name="MSIP_Label_e6c818a6-e1a0-4a6e-a969-20d857c5dc62_SetDate">
    <vt:lpwstr>2022-02-28T11:54:50Z</vt:lpwstr>
  </property>
  <property fmtid="{D5CDD505-2E9C-101B-9397-08002B2CF9AE}" pid="4" name="MSIP_Label_e6c818a6-e1a0-4a6e-a969-20d857c5dc62_Method">
    <vt:lpwstr>Standard</vt:lpwstr>
  </property>
  <property fmtid="{D5CDD505-2E9C-101B-9397-08002B2CF9AE}" pid="5" name="MSIP_Label_e6c818a6-e1a0-4a6e-a969-20d857c5dc62_Name">
    <vt:lpwstr>Orange_restricted_internal.2</vt:lpwstr>
  </property>
  <property fmtid="{D5CDD505-2E9C-101B-9397-08002B2CF9AE}" pid="6" name="MSIP_Label_e6c818a6-e1a0-4a6e-a969-20d857c5dc62_SiteId">
    <vt:lpwstr>90c7a20a-f34b-40bf-bc48-b9253b6f5d20</vt:lpwstr>
  </property>
  <property fmtid="{D5CDD505-2E9C-101B-9397-08002B2CF9AE}" pid="7" name="MSIP_Label_e6c818a6-e1a0-4a6e-a969-20d857c5dc62_ActionId">
    <vt:lpwstr>1c48c4ac-4883-42dd-8961-3ff7956d9864</vt:lpwstr>
  </property>
  <property fmtid="{D5CDD505-2E9C-101B-9397-08002B2CF9AE}" pid="8" name="MSIP_Label_e6c818a6-e1a0-4a6e-a969-20d857c5dc62_ContentBits">
    <vt:lpwstr>2</vt:lpwstr>
  </property>
</Properties>
</file>