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9"/>
  </p:notesMasterIdLst>
  <p:handoutMasterIdLst>
    <p:handoutMasterId r:id="rId30"/>
  </p:handoutMasterIdLst>
  <p:sldIdLst>
    <p:sldId id="341" r:id="rId2"/>
    <p:sldId id="479" r:id="rId3"/>
    <p:sldId id="523" r:id="rId4"/>
    <p:sldId id="532" r:id="rId5"/>
    <p:sldId id="555" r:id="rId6"/>
    <p:sldId id="556" r:id="rId7"/>
    <p:sldId id="557" r:id="rId8"/>
    <p:sldId id="558" r:id="rId9"/>
    <p:sldId id="561" r:id="rId10"/>
    <p:sldId id="533" r:id="rId11"/>
    <p:sldId id="563" r:id="rId12"/>
    <p:sldId id="530" r:id="rId13"/>
    <p:sldId id="564" r:id="rId14"/>
    <p:sldId id="565" r:id="rId15"/>
    <p:sldId id="544" r:id="rId16"/>
    <p:sldId id="529" r:id="rId17"/>
    <p:sldId id="569" r:id="rId18"/>
    <p:sldId id="560" r:id="rId19"/>
    <p:sldId id="545" r:id="rId20"/>
    <p:sldId id="568" r:id="rId21"/>
    <p:sldId id="542" r:id="rId22"/>
    <p:sldId id="541" r:id="rId23"/>
    <p:sldId id="562" r:id="rId24"/>
    <p:sldId id="534" r:id="rId25"/>
    <p:sldId id="540" r:id="rId26"/>
    <p:sldId id="559" r:id="rId27"/>
    <p:sldId id="477" r:id="rId2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1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876" y="7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154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086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6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780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7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758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8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12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9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176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CT#94-e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13</a:t>
            </a:r>
            <a:r>
              <a:rPr lang="sv-SE" altLang="en-US" sz="1200" b="1" baseline="30000" dirty="0">
                <a:latin typeface="Arial "/>
              </a:rPr>
              <a:t>h</a:t>
            </a:r>
            <a:r>
              <a:rPr lang="sv-SE" altLang="en-US" sz="1200" b="1" dirty="0">
                <a:latin typeface="Arial "/>
              </a:rPr>
              <a:t> – 15</a:t>
            </a:r>
            <a:r>
              <a:rPr lang="sv-SE" altLang="en-US" sz="1200" b="1" baseline="30000" dirty="0">
                <a:latin typeface="Arial "/>
              </a:rPr>
              <a:t>th</a:t>
            </a:r>
            <a:r>
              <a:rPr lang="sv-SE" altLang="en-US" sz="1200" b="1" dirty="0">
                <a:latin typeface="Arial "/>
              </a:rPr>
              <a:t> December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CP-213272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Hosts/OP46_11_Report_on_resumption_of_face-to-face_3GPP_meetings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hyperlink" Target="mailto:Achraf.KHSIBA@3gpp.org" TargetMode="External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15.jpeg"/><Relationship Id="rId4" Type="http://schemas.openxmlformats.org/officeDocument/2006/relationships/hyperlink" Target="mailto:susana.fernandez@ericsson" TargetMode="Externa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hyperlink" Target="mailto:Achraf.KHSIBA@3gpp.or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18.jpeg"/><Relationship Id="rId5" Type="http://schemas.openxmlformats.org/officeDocument/2006/relationships/hyperlink" Target="mailto:n.tangudu@samsung.com" TargetMode="External"/><Relationship Id="rId10" Type="http://schemas.openxmlformats.org/officeDocument/2006/relationships/image" Target="../media/image15.jpeg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hyperlink" Target="mailto:songyue@chinamobile.com" TargetMode="External"/><Relationship Id="rId10" Type="http://schemas.openxmlformats.org/officeDocument/2006/relationships/image" Target="../media/image22.jpeg"/><Relationship Id="rId4" Type="http://schemas.openxmlformats.org/officeDocument/2006/relationships/hyperlink" Target="mailto:peter.schmitt@huawei.com" TargetMode="External"/><Relationship Id="rId9" Type="http://schemas.openxmlformats.org/officeDocument/2006/relationships/hyperlink" Target="mailto:iroshi.ishikawa.ev@nttdocomo.co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CT#94-e Administrivia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planning for 2022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8290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9FD81EA-A658-4C41-8E44-5BC5B33A1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PCG#47 </a:t>
            </a:r>
            <a:r>
              <a:rPr lang="fr-FR" dirty="0" err="1"/>
              <a:t>Decisions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3C5492C-F70E-43AE-8D22-E94D01576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Approval of the MHSG report on the resumption of 3GPP F2F meetings</a:t>
            </a:r>
          </a:p>
          <a:p>
            <a:pPr lvl="1"/>
            <a:r>
              <a:rPr lang="en-US" sz="2000" dirty="0"/>
              <a:t>Providing a list of criteria to meet for resuming 3GPP F2F meetings</a:t>
            </a:r>
          </a:p>
          <a:p>
            <a:pPr lvl="1"/>
            <a:r>
              <a:rPr lang="en-GB" sz="2000" dirty="0">
                <a:hlinkClick r:id="rId2"/>
              </a:rPr>
              <a:t>https://www.3gpp.org/ftp/Information/Hosts/OP46_11_Report_on_resumption_of_face-to-face_3GPP_meetings.zip</a:t>
            </a:r>
            <a:endParaRPr lang="en-GB" sz="2000" dirty="0"/>
          </a:p>
          <a:p>
            <a:r>
              <a:rPr lang="en-US" altLang="en-US" sz="2400" dirty="0"/>
              <a:t>F2F meetings to start from TSGs</a:t>
            </a:r>
          </a:p>
          <a:p>
            <a:r>
              <a:rPr lang="en-US" altLang="en-US" sz="2400" dirty="0"/>
              <a:t>Quarterly decision meeting to decide on the TSG and all subsequent WG meetings of the quarter</a:t>
            </a:r>
          </a:p>
          <a:p>
            <a:pPr lvl="1"/>
            <a:r>
              <a:rPr lang="en-US" altLang="en-US" sz="2000" dirty="0"/>
              <a:t>November/2021 decision meeting to decide on March/2022 TSG, and if that is planned as F2F, then on all WG meetings of Q2/2022</a:t>
            </a:r>
          </a:p>
          <a:p>
            <a:pPr lvl="1"/>
            <a:r>
              <a:rPr lang="en-US" altLang="en-US" sz="2000" dirty="0"/>
              <a:t>March/2022 decision meeting to decide on June/2022 TSG, and if that is planned as F2F, then on all WG meetings of Q3/2022</a:t>
            </a:r>
          </a:p>
          <a:p>
            <a:pPr lvl="1"/>
            <a:r>
              <a:rPr lang="en-US" altLang="en-US" sz="2000" dirty="0"/>
              <a:t>… and so on until normal F2F operation fully resumes…</a:t>
            </a:r>
            <a:endParaRPr lang="en-US" sz="2000" dirty="0"/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36397568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Meeting format for 2022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meetings until end of May confirmed </a:t>
            </a:r>
            <a:r>
              <a:rPr lang="en-US" sz="2400" b="1" dirty="0">
                <a:solidFill>
                  <a:srgbClr val="FF0000"/>
                </a:solidFill>
              </a:rPr>
              <a:t>as Electronic</a:t>
            </a:r>
            <a:endParaRPr lang="en-US" sz="2400" dirty="0"/>
          </a:p>
          <a:p>
            <a:r>
              <a:rPr lang="en-US" sz="2400" dirty="0"/>
              <a:t>June TSGs: Planned as </a:t>
            </a:r>
            <a:r>
              <a:rPr lang="en-US" sz="2400" b="1" dirty="0">
                <a:solidFill>
                  <a:srgbClr val="FF0000"/>
                </a:solidFill>
              </a:rPr>
              <a:t>F2F (Budapest)</a:t>
            </a:r>
            <a:endParaRPr lang="en-US" sz="2400" dirty="0"/>
          </a:p>
          <a:p>
            <a:r>
              <a:rPr lang="en-US" sz="2400" dirty="0"/>
              <a:t>All June/July WGs: Confirmed </a:t>
            </a:r>
            <a:r>
              <a:rPr lang="en-US" sz="2400" b="1" dirty="0">
                <a:solidFill>
                  <a:srgbClr val="FF0000"/>
                </a:solidFill>
              </a:rPr>
              <a:t>as Electronic</a:t>
            </a:r>
            <a:r>
              <a:rPr lang="en-US" sz="2400" dirty="0"/>
              <a:t>;</a:t>
            </a:r>
          </a:p>
          <a:p>
            <a:r>
              <a:rPr lang="en-US" sz="2400" dirty="0"/>
              <a:t>All August WGs: Planned* as </a:t>
            </a:r>
            <a:r>
              <a:rPr lang="en-US" sz="2400" b="1" dirty="0">
                <a:solidFill>
                  <a:srgbClr val="FF0000"/>
                </a:solidFill>
              </a:rPr>
              <a:t>F2F (Goteborg)</a:t>
            </a:r>
            <a:endParaRPr lang="en-US" sz="2400" dirty="0"/>
          </a:p>
          <a:p>
            <a:r>
              <a:rPr lang="en-US" sz="2400" dirty="0"/>
              <a:t>September TSGs: Planned* </a:t>
            </a:r>
            <a:r>
              <a:rPr lang="en-US" sz="2400" b="1" dirty="0">
                <a:solidFill>
                  <a:srgbClr val="FF0000"/>
                </a:solidFill>
              </a:rPr>
              <a:t>as Electronic</a:t>
            </a:r>
            <a:endParaRPr lang="en-US" sz="2400" dirty="0"/>
          </a:p>
          <a:p>
            <a:r>
              <a:rPr lang="en-US" sz="2400" dirty="0"/>
              <a:t>All October WGs: Planned* </a:t>
            </a:r>
            <a:r>
              <a:rPr lang="en-US" sz="2400" b="1" dirty="0">
                <a:solidFill>
                  <a:srgbClr val="FF0000"/>
                </a:solidFill>
              </a:rPr>
              <a:t>as Electronic</a:t>
            </a:r>
            <a:endParaRPr lang="en-US" sz="2400" dirty="0"/>
          </a:p>
          <a:p>
            <a:r>
              <a:rPr lang="en-US" sz="2400" dirty="0"/>
              <a:t>All November WGs: Planned* as </a:t>
            </a:r>
            <a:r>
              <a:rPr lang="en-US" sz="2400" b="1" dirty="0">
                <a:solidFill>
                  <a:srgbClr val="FF0000"/>
                </a:solidFill>
              </a:rPr>
              <a:t>F2F</a:t>
            </a:r>
            <a:r>
              <a:rPr lang="en-US" sz="2400" dirty="0"/>
              <a:t> (location TBD)</a:t>
            </a:r>
          </a:p>
          <a:p>
            <a:r>
              <a:rPr lang="en-US" sz="2400" dirty="0"/>
              <a:t>December TSGs: TBD.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*</a:t>
            </a:r>
            <a:r>
              <a:rPr lang="en-US" altLang="en-US" sz="2400" dirty="0"/>
              <a:t> “Planned”: to be confirmed during Quarterly decision meeting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9753063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0A388D-09DD-4859-A222-E7B175F1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Voting</a:t>
            </a:r>
            <a:r>
              <a:rPr lang="fr-FR" dirty="0"/>
              <a:t> </a:t>
            </a:r>
            <a:r>
              <a:rPr lang="fr-FR" dirty="0" err="1"/>
              <a:t>Rights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09914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369F484-4AE3-47AC-B123-B6AB4C2A1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Voting</a:t>
            </a:r>
            <a:r>
              <a:rPr lang="fr-FR" dirty="0"/>
              <a:t> </a:t>
            </a:r>
            <a:r>
              <a:rPr lang="fr-FR" dirty="0" err="1"/>
              <a:t>Rights</a:t>
            </a:r>
            <a:r>
              <a:rPr lang="fr-FR" dirty="0"/>
              <a:t> and E-meetings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988D633-DCD8-4642-B57E-1FC65AF840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PCG#47e: creation of a discussion group on voting rights acquisition </a:t>
            </a:r>
          </a:p>
          <a:p>
            <a:pPr lvl="1"/>
            <a:r>
              <a:rPr lang="en-US" sz="2000" dirty="0"/>
              <a:t>frozen for the last 1.5+ years since they are based on F2F meeting attendance</a:t>
            </a:r>
          </a:p>
          <a:p>
            <a:r>
              <a:rPr lang="en-US" sz="2400" dirty="0"/>
              <a:t>Proposed way forward:</a:t>
            </a:r>
            <a:endParaRPr lang="fr-FR" sz="2400" dirty="0"/>
          </a:p>
          <a:p>
            <a:pPr lvl="1"/>
            <a:r>
              <a:rPr lang="en-US" sz="2000" dirty="0"/>
              <a:t>“E check-in” would be as close as possible to f2f check-in</a:t>
            </a:r>
            <a:endParaRPr lang="fr-FR" sz="2000" dirty="0"/>
          </a:p>
          <a:p>
            <a:pPr lvl="2"/>
            <a:r>
              <a:rPr lang="en-US" sz="1800" dirty="0"/>
              <a:t>No extra code would be needed</a:t>
            </a:r>
            <a:endParaRPr lang="fr-FR" sz="1800" dirty="0"/>
          </a:p>
          <a:p>
            <a:pPr lvl="2"/>
            <a:r>
              <a:rPr lang="en-US" sz="1800" dirty="0"/>
              <a:t>GTM/GTW naming would not be enforced</a:t>
            </a:r>
            <a:endParaRPr lang="fr-FR" sz="1800" dirty="0"/>
          </a:p>
          <a:p>
            <a:pPr lvl="1"/>
            <a:r>
              <a:rPr lang="en-US" sz="2000" dirty="0"/>
              <a:t>Instead of additional burdens on the delegates, the following mechanisms would be introduced:</a:t>
            </a:r>
            <a:endParaRPr lang="fr-FR" sz="2000" dirty="0"/>
          </a:p>
          <a:p>
            <a:pPr lvl="2"/>
            <a:r>
              <a:rPr lang="en-US" sz="1800" dirty="0"/>
              <a:t>Publishing a list of new voting rights after each meeting (applies to both f2f and e-meetings)</a:t>
            </a:r>
            <a:endParaRPr lang="fr-FR" sz="1800" dirty="0"/>
          </a:p>
          <a:p>
            <a:pPr lvl="2"/>
            <a:r>
              <a:rPr lang="en-US" sz="1800" dirty="0"/>
              <a:t>PCG can review and possibly take action if abuse detected</a:t>
            </a:r>
          </a:p>
          <a:p>
            <a:r>
              <a:rPr lang="en-US" sz="2400" dirty="0"/>
              <a:t>TBD:</a:t>
            </a:r>
          </a:p>
          <a:p>
            <a:pPr lvl="1"/>
            <a:r>
              <a:rPr lang="en-US" sz="2000" dirty="0"/>
              <a:t>Check-in times (start/end-of-meeting, during GTM/GTW sessions)</a:t>
            </a:r>
          </a:p>
          <a:p>
            <a:pPr lvl="1"/>
            <a:r>
              <a:rPr lang="en-US" sz="2000" dirty="0"/>
              <a:t>Voting Rights Algorithm (e.g. as for F2F (attending at least every 3 meetings), new one, etc.)</a:t>
            </a:r>
            <a:endParaRPr lang="fr-FR" sz="2000" dirty="0"/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48302075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work plan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36624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17 Timeline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Rel-17 Stage 2 Functional Freeze, June 2021 (TSGs#92-e)</a:t>
            </a:r>
          </a:p>
          <a:p>
            <a:r>
              <a:rPr lang="en-US" dirty="0"/>
              <a:t>Rel-17 Stage 3 Protocol Freeze, March 2022 (TSGs#95)</a:t>
            </a:r>
          </a:p>
          <a:p>
            <a:r>
              <a:rPr lang="en-US" dirty="0"/>
              <a:t>Rel-17 Protocol coding Freeze (ASN.1, </a:t>
            </a:r>
            <a:r>
              <a:rPr lang="en-US" dirty="0" err="1"/>
              <a:t>OpenAPI</a:t>
            </a:r>
            <a:r>
              <a:rPr lang="en-US" dirty="0"/>
              <a:t>), June 2022 (TSGs#96)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7010875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CB9EAD-0A4C-47A2-A33E-AF881A254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17 </a:t>
            </a:r>
            <a:r>
              <a:rPr lang="fr-FR" dirty="0" err="1"/>
              <a:t>status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8A28B2-3D2B-4A86-A968-8DCEE7FCF6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Pretty</a:t>
            </a:r>
            <a:r>
              <a:rPr lang="fr-FR" dirty="0"/>
              <a:t> </a:t>
            </a:r>
            <a:r>
              <a:rPr lang="fr-FR" dirty="0" err="1"/>
              <a:t>much</a:t>
            </a:r>
            <a:r>
              <a:rPr lang="fr-FR" dirty="0"/>
              <a:t> on </a:t>
            </a:r>
            <a:r>
              <a:rPr lang="fr-FR" dirty="0" err="1"/>
              <a:t>track</a:t>
            </a:r>
            <a:endParaRPr lang="fr-FR" dirty="0"/>
          </a:p>
          <a:p>
            <a:r>
              <a:rPr lang="fr-FR" dirty="0"/>
              <a:t>But </a:t>
            </a:r>
            <a:r>
              <a:rPr lang="fr-FR" dirty="0" err="1"/>
              <a:t>some</a:t>
            </a:r>
            <a:r>
              <a:rPr lang="fr-FR" dirty="0"/>
              <a:t> </a:t>
            </a:r>
            <a:r>
              <a:rPr lang="fr-FR" dirty="0" err="1"/>
              <a:t>WIs</a:t>
            </a:r>
            <a:r>
              <a:rPr lang="fr-FR" dirty="0"/>
              <a:t> </a:t>
            </a:r>
            <a:r>
              <a:rPr lang="fr-FR" dirty="0" err="1"/>
              <a:t>behind</a:t>
            </a:r>
            <a:r>
              <a:rPr lang="fr-FR" dirty="0"/>
              <a:t> </a:t>
            </a:r>
            <a:r>
              <a:rPr lang="fr-FR" dirty="0" err="1"/>
              <a:t>schedule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SMS SBI, 5MBS, </a:t>
            </a:r>
            <a:r>
              <a:rPr lang="fr-FR" dirty="0" err="1"/>
              <a:t>Restoration</a:t>
            </a:r>
            <a:r>
              <a:rPr lang="fr-FR" dirty="0"/>
              <a:t> of profiles </a:t>
            </a:r>
            <a:r>
              <a:rPr lang="fr-FR" dirty="0" err="1"/>
              <a:t>related</a:t>
            </a:r>
            <a:r>
              <a:rPr lang="fr-FR" dirty="0"/>
              <a:t> to UDR, EDGEAPP, </a:t>
            </a:r>
            <a:r>
              <a:rPr lang="fr-FR" dirty="0" err="1"/>
              <a:t>eNPN</a:t>
            </a:r>
            <a:r>
              <a:rPr lang="fr-FR" dirty="0"/>
              <a:t> , MINT, </a:t>
            </a:r>
            <a:r>
              <a:rPr lang="fr-FR" dirty="0" err="1"/>
              <a:t>eSEAL</a:t>
            </a:r>
            <a:r>
              <a:rPr lang="fr-FR" dirty="0"/>
              <a:t> , MCover5GS, </a:t>
            </a:r>
            <a:r>
              <a:rPr lang="fr-FR" dirty="0" err="1"/>
              <a:t>eLCS</a:t>
            </a:r>
            <a:r>
              <a:rPr lang="fr-FR" dirty="0"/>
              <a:t> </a:t>
            </a:r>
          </a:p>
          <a:p>
            <a:r>
              <a:rPr lang="fr-FR" dirty="0"/>
              <a:t>And new </a:t>
            </a:r>
            <a:r>
              <a:rPr lang="fr-FR" dirty="0" err="1"/>
              <a:t>work</a:t>
            </a:r>
            <a:r>
              <a:rPr lang="fr-FR" dirty="0"/>
              <a:t> items</a:t>
            </a:r>
          </a:p>
          <a:p>
            <a:pPr lvl="1"/>
            <a:r>
              <a:rPr lang="en-US" dirty="0"/>
              <a:t>ARCH_NR_REDCAP</a:t>
            </a:r>
            <a:r>
              <a:rPr lang="fr-FR" dirty="0"/>
              <a:t>, </a:t>
            </a:r>
            <a:r>
              <a:rPr lang="en-US" dirty="0" err="1"/>
              <a:t>ReP_UDR</a:t>
            </a:r>
            <a:r>
              <a:rPr lang="en-US" dirty="0"/>
              <a:t>, </a:t>
            </a:r>
            <a:r>
              <a:rPr lang="en-US" dirty="0" err="1"/>
              <a:t>IoT_SAT_ARCH_EPS</a:t>
            </a:r>
            <a:r>
              <a:rPr lang="fr-FR" dirty="0"/>
              <a:t>, </a:t>
            </a:r>
            <a:r>
              <a:rPr lang="en-US" dirty="0"/>
              <a:t>EGTPUR</a:t>
            </a:r>
            <a:r>
              <a:rPr lang="fr-FR" dirty="0"/>
              <a:t>, </a:t>
            </a:r>
            <a:r>
              <a:rPr lang="en-US" dirty="0" err="1"/>
              <a:t>MuDTran</a:t>
            </a:r>
            <a:r>
              <a:rPr lang="en-US" dirty="0"/>
              <a:t>, TEI17_IMSGID, </a:t>
            </a:r>
            <a:r>
              <a:rPr lang="en-US" dirty="0" err="1"/>
              <a:t>eCryptPr</a:t>
            </a:r>
            <a:endParaRPr lang="en-US" dirty="0"/>
          </a:p>
          <a:p>
            <a:r>
              <a:rPr lang="en-US" dirty="0"/>
              <a:t>Most of work expected to be completed in March (CT#95)</a:t>
            </a:r>
          </a:p>
          <a:p>
            <a:r>
              <a:rPr lang="en-US" dirty="0"/>
              <a:t>Some exceptions expected (</a:t>
            </a:r>
            <a:r>
              <a:rPr lang="en-US" dirty="0">
                <a:sym typeface="Wingdings" panose="05000000000000000000" pitchFamily="2" charset="2"/>
              </a:rPr>
              <a:t> CT#96)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2928522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workshop and timeline</a:t>
            </a:r>
          </a:p>
        </p:txBody>
      </p:sp>
    </p:spTree>
    <p:extLst>
      <p:ext uri="{BB962C8B-B14F-4D97-AF65-F5344CB8AC3E}">
        <p14:creationId xmlns:p14="http://schemas.microsoft.com/office/powerpoint/2010/main" val="3212132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timeline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For CT: Hard-line for the Rel-18 timeline: 9-month gap </a:t>
            </a:r>
            <a:r>
              <a:rPr lang="fr-FR" dirty="0" err="1"/>
              <a:t>between</a:t>
            </a:r>
            <a:r>
              <a:rPr lang="fr-FR" dirty="0"/>
              <a:t> Stage 2 freeze and Stage 3 freeze</a:t>
            </a:r>
          </a:p>
          <a:p>
            <a:r>
              <a:rPr lang="en-US" dirty="0"/>
              <a:t>TSG#93: Approval of Rel-18 timeline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AF530A-1973-43F3-8673-FFABFF175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672" y="3154526"/>
            <a:ext cx="7827819" cy="31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8218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CT Officials</a:t>
            </a:r>
          </a:p>
          <a:p>
            <a:r>
              <a:rPr lang="fr-FR" dirty="0"/>
              <a:t>Meeting planning for 2022 </a:t>
            </a:r>
          </a:p>
          <a:p>
            <a:r>
              <a:rPr lang="fr-FR" dirty="0"/>
              <a:t>Release 17 </a:t>
            </a:r>
            <a:r>
              <a:rPr lang="fr-FR" dirty="0" err="1"/>
              <a:t>workplan</a:t>
            </a:r>
            <a:endParaRPr lang="fr-FR" dirty="0"/>
          </a:p>
          <a:p>
            <a:r>
              <a:rPr lang="fr-FR" dirty="0"/>
              <a:t>Release 18 discussion</a:t>
            </a:r>
          </a:p>
          <a:p>
            <a:r>
              <a:rPr lang="fr-FR" dirty="0"/>
              <a:t>E-meeting handling</a:t>
            </a:r>
            <a:endParaRPr lang="en-US" dirty="0"/>
          </a:p>
          <a:p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</a:t>
            </a:r>
            <a:r>
              <a:rPr lang="fr-FR" dirty="0"/>
              <a:t> handling</a:t>
            </a:r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C09603-D1CC-48A6-950E-9D1C6C0AC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Rel-18 Content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C62F57-DA3B-48B3-9D28-1218954410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SA/RAN/CT joint session on Rel-18: </a:t>
            </a:r>
            <a:r>
              <a:rPr lang="en-US" b="1" dirty="0"/>
              <a:t>Wed, 14h30-15h30 UTC</a:t>
            </a:r>
            <a:r>
              <a:rPr lang="en-US" dirty="0"/>
              <a:t>.</a:t>
            </a:r>
          </a:p>
          <a:p>
            <a:r>
              <a:rPr lang="en-US" dirty="0"/>
              <a:t>To be done:</a:t>
            </a:r>
          </a:p>
          <a:p>
            <a:pPr lvl="1"/>
            <a:r>
              <a:rPr lang="en-US" dirty="0"/>
              <a:t>Once Rel-18 features package decided, identify:</a:t>
            </a:r>
          </a:p>
          <a:p>
            <a:pPr lvl="2"/>
            <a:r>
              <a:rPr lang="en-US" dirty="0"/>
              <a:t>Stage 2 work to be done in CT (e.g. SMS, IMS, restoration, etc.)</a:t>
            </a:r>
          </a:p>
          <a:p>
            <a:pPr lvl="2"/>
            <a:r>
              <a:rPr lang="en-US" dirty="0"/>
              <a:t>Stage 3 studies that need to be triggered in CT to support stage 2 requirements defined in SA/RAN (e.g. protocol selection, protocol extension, etc.)</a:t>
            </a:r>
          </a:p>
          <a:p>
            <a:pPr lvl="1"/>
            <a:r>
              <a:rPr lang="en-US" dirty="0"/>
              <a:t>Action to WI rapporteurs</a:t>
            </a:r>
          </a:p>
          <a:p>
            <a:pPr lvl="2"/>
            <a:r>
              <a:rPr lang="en-US" dirty="0"/>
              <a:t>Identify CT </a:t>
            </a:r>
            <a:r>
              <a:rPr lang="en-US" dirty="0" err="1"/>
              <a:t>activites</a:t>
            </a:r>
            <a:r>
              <a:rPr lang="en-US" dirty="0"/>
              <a:t> that need to be triggered</a:t>
            </a:r>
          </a:p>
          <a:p>
            <a:pPr lvl="2"/>
            <a:r>
              <a:rPr lang="en-US" dirty="0"/>
              <a:t>Initial deadline: TSG#96</a:t>
            </a:r>
          </a:p>
          <a:p>
            <a:pPr lvl="3"/>
            <a:r>
              <a:rPr lang="en-US" dirty="0"/>
              <a:t>Q1/Q2 2022: finalization of Rel-17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071147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E-meeting management</a:t>
            </a:r>
          </a:p>
        </p:txBody>
      </p:sp>
    </p:spTree>
    <p:extLst>
      <p:ext uri="{BB962C8B-B14F-4D97-AF65-F5344CB8AC3E}">
        <p14:creationId xmlns:p14="http://schemas.microsoft.com/office/powerpoint/2010/main" val="12180322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Recommendations 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E-meeting guidance </a:t>
            </a:r>
            <a:r>
              <a:rPr lang="fr-FR" sz="2400" dirty="0" err="1"/>
              <a:t>will</a:t>
            </a:r>
            <a:r>
              <a:rPr lang="fr-FR" sz="2400" dirty="0"/>
              <a:t> </a:t>
            </a:r>
            <a:r>
              <a:rPr lang="fr-FR" sz="2400" dirty="0" err="1"/>
              <a:t>be</a:t>
            </a:r>
            <a:r>
              <a:rPr lang="fr-FR" sz="2400" dirty="0"/>
              <a:t> </a:t>
            </a:r>
            <a:r>
              <a:rPr lang="fr-FR" sz="2400" dirty="0" err="1"/>
              <a:t>provided</a:t>
            </a:r>
            <a:r>
              <a:rPr lang="fr-FR" sz="2400" dirty="0"/>
              <a:t> in a </a:t>
            </a:r>
            <a:r>
              <a:rPr lang="fr-FR" sz="2400" dirty="0" err="1"/>
              <a:t>separate</a:t>
            </a:r>
            <a:r>
              <a:rPr lang="fr-FR" sz="2400" dirty="0"/>
              <a:t> </a:t>
            </a:r>
            <a:r>
              <a:rPr lang="fr-FR" sz="2400" dirty="0" err="1"/>
              <a:t>Tdoc</a:t>
            </a:r>
            <a:r>
              <a:rPr lang="fr-FR" sz="2400" dirty="0"/>
              <a:t> at </a:t>
            </a:r>
            <a:r>
              <a:rPr lang="fr-FR" sz="2400" dirty="0" err="1"/>
              <a:t>each</a:t>
            </a:r>
            <a:r>
              <a:rPr lang="fr-FR" sz="2400" dirty="0"/>
              <a:t> meeting:</a:t>
            </a:r>
          </a:p>
          <a:p>
            <a:pPr lvl="1"/>
            <a:r>
              <a:rPr lang="en-US" sz="2000" dirty="0"/>
              <a:t>Cx-2xxxx_Cx#yyy-e guidance</a:t>
            </a:r>
          </a:p>
          <a:p>
            <a:pPr lvl="1"/>
            <a:r>
              <a:rPr lang="en-US" sz="2000" dirty="0"/>
              <a:t>The document should only contain all the </a:t>
            </a:r>
            <a:r>
              <a:rPr lang="en-US" sz="2000" dirty="0">
                <a:solidFill>
                  <a:srgbClr val="FF0000"/>
                </a:solidFill>
              </a:rPr>
              <a:t>info useful to the delegates</a:t>
            </a:r>
            <a:r>
              <a:rPr lang="en-US" sz="2000" dirty="0"/>
              <a:t>, like general </a:t>
            </a:r>
            <a:r>
              <a:rPr lang="en-US" sz="2000" dirty="0" err="1"/>
              <a:t>timeplan</a:t>
            </a:r>
            <a:r>
              <a:rPr lang="en-US" sz="2000" dirty="0"/>
              <a:t>, online session schedules, how to handle the docs during the meetings, etc.</a:t>
            </a:r>
          </a:p>
          <a:p>
            <a:pPr lvl="1"/>
            <a:endParaRPr lang="en-US" sz="2000" dirty="0"/>
          </a:p>
          <a:p>
            <a:r>
              <a:rPr lang="fr-FR" sz="2400" dirty="0" err="1"/>
              <a:t>Useful</a:t>
            </a:r>
            <a:r>
              <a:rPr lang="fr-FR" sz="2400" dirty="0"/>
              <a:t> guidelines</a:t>
            </a:r>
          </a:p>
          <a:p>
            <a:pPr lvl="1"/>
            <a:r>
              <a:rPr lang="fr-FR" sz="2000" dirty="0" err="1"/>
              <a:t>Please</a:t>
            </a:r>
            <a:r>
              <a:rPr lang="fr-FR" sz="2000" dirty="0"/>
              <a:t> </a:t>
            </a:r>
            <a:r>
              <a:rPr lang="fr-FR" sz="2000" dirty="0" err="1"/>
              <a:t>enforce</a:t>
            </a:r>
            <a:r>
              <a:rPr lang="fr-FR" sz="2000" dirty="0"/>
              <a:t> the use of </a:t>
            </a:r>
            <a:r>
              <a:rPr lang="en-US" sz="2000" dirty="0">
                <a:solidFill>
                  <a:srgbClr val="FF0000"/>
                </a:solidFill>
              </a:rPr>
              <a:t>name + affiliation</a:t>
            </a:r>
            <a:r>
              <a:rPr lang="en-US" sz="2000" dirty="0"/>
              <a:t> as identifier during online session, whatever the exact format.</a:t>
            </a:r>
          </a:p>
          <a:p>
            <a:pPr lvl="1"/>
            <a:r>
              <a:rPr lang="fr-FR" sz="2000" dirty="0" err="1"/>
              <a:t>Please</a:t>
            </a:r>
            <a:r>
              <a:rPr lang="fr-FR" sz="2000" dirty="0"/>
              <a:t> </a:t>
            </a:r>
            <a:r>
              <a:rPr lang="fr-FR" sz="2000" dirty="0" err="1"/>
              <a:t>ask</a:t>
            </a:r>
            <a:r>
              <a:rPr lang="fr-FR" sz="2000" dirty="0"/>
              <a:t> </a:t>
            </a:r>
            <a:r>
              <a:rPr lang="fr-FR" sz="2000" dirty="0" err="1"/>
              <a:t>delegates</a:t>
            </a:r>
            <a:r>
              <a:rPr lang="fr-FR" sz="2000" dirty="0"/>
              <a:t>, </a:t>
            </a:r>
            <a:r>
              <a:rPr lang="fr-FR" sz="2000" dirty="0" err="1"/>
              <a:t>especially</a:t>
            </a:r>
            <a:r>
              <a:rPr lang="fr-FR" sz="2000" dirty="0"/>
              <a:t> new </a:t>
            </a:r>
            <a:r>
              <a:rPr lang="fr-FR" sz="2000" dirty="0" err="1"/>
              <a:t>ones</a:t>
            </a:r>
            <a:r>
              <a:rPr lang="fr-FR" sz="2000" dirty="0"/>
              <a:t>, to </a:t>
            </a:r>
            <a:r>
              <a:rPr lang="fr-FR" sz="2000" dirty="0" err="1">
                <a:solidFill>
                  <a:srgbClr val="FF0000"/>
                </a:solidFill>
              </a:rPr>
              <a:t>introduce</a:t>
            </a:r>
            <a:r>
              <a:rPr lang="fr-FR" sz="2000" dirty="0">
                <a:solidFill>
                  <a:srgbClr val="FF0000"/>
                </a:solidFill>
              </a:rPr>
              <a:t> </a:t>
            </a:r>
            <a:r>
              <a:rPr lang="fr-FR" sz="2000" dirty="0" err="1">
                <a:solidFill>
                  <a:srgbClr val="FF0000"/>
                </a:solidFill>
              </a:rPr>
              <a:t>themselves</a:t>
            </a:r>
            <a:r>
              <a:rPr lang="fr-FR" sz="2000" dirty="0">
                <a:solidFill>
                  <a:srgbClr val="FF0000"/>
                </a:solidFill>
              </a:rPr>
              <a:t> </a:t>
            </a:r>
            <a:r>
              <a:rPr lang="fr-FR" sz="2000" dirty="0"/>
              <a:t>and the </a:t>
            </a:r>
            <a:r>
              <a:rPr lang="fr-FR" sz="2000" dirty="0" err="1"/>
              <a:t>company</a:t>
            </a:r>
            <a:r>
              <a:rPr lang="fr-FR" sz="2000" dirty="0"/>
              <a:t> </a:t>
            </a:r>
            <a:r>
              <a:rPr lang="fr-FR" sz="2000" dirty="0" err="1"/>
              <a:t>they</a:t>
            </a:r>
            <a:r>
              <a:rPr lang="fr-FR" sz="2000" dirty="0"/>
              <a:t> </a:t>
            </a:r>
            <a:r>
              <a:rPr lang="fr-FR" sz="2000" dirty="0" err="1"/>
              <a:t>represent</a:t>
            </a:r>
            <a:r>
              <a:rPr lang="fr-FR" sz="2000" dirty="0"/>
              <a:t> </a:t>
            </a:r>
            <a:r>
              <a:rPr lang="fr-FR" sz="2000" dirty="0" err="1"/>
              <a:t>when</a:t>
            </a:r>
            <a:r>
              <a:rPr lang="fr-FR" sz="2000" dirty="0"/>
              <a:t> </a:t>
            </a:r>
            <a:r>
              <a:rPr lang="fr-FR" sz="2000" dirty="0" err="1"/>
              <a:t>taking</a:t>
            </a:r>
            <a:r>
              <a:rPr lang="fr-FR" sz="2000" dirty="0"/>
              <a:t> the </a:t>
            </a:r>
            <a:r>
              <a:rPr lang="fr-FR" sz="2000" dirty="0" err="1"/>
              <a:t>floor</a:t>
            </a:r>
            <a:r>
              <a:rPr lang="fr-FR" sz="2000" dirty="0"/>
              <a:t>.</a:t>
            </a:r>
            <a:endParaRPr lang="en-US" sz="2000" dirty="0"/>
          </a:p>
          <a:p>
            <a:pPr lvl="1"/>
            <a:r>
              <a:rPr lang="en-US" sz="2000" dirty="0"/>
              <a:t>Please ensure that delegates adopt a </a:t>
            </a:r>
            <a:r>
              <a:rPr lang="en-US" sz="2000" dirty="0">
                <a:solidFill>
                  <a:srgbClr val="FF0000"/>
                </a:solidFill>
              </a:rPr>
              <a:t>respectful and courteous behavior </a:t>
            </a:r>
            <a:r>
              <a:rPr lang="en-US" sz="2000" dirty="0"/>
              <a:t>in any circumstance during online sessions.</a:t>
            </a:r>
          </a:p>
        </p:txBody>
      </p:sp>
    </p:spTree>
    <p:extLst>
      <p:ext uri="{BB962C8B-B14F-4D97-AF65-F5344CB8AC3E}">
        <p14:creationId xmlns:p14="http://schemas.microsoft.com/office/powerpoint/2010/main" val="3325263310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Recommendations to the WG chairs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dirty="0" err="1"/>
              <a:t>enforce</a:t>
            </a:r>
            <a:r>
              <a:rPr lang="fr-FR" dirty="0"/>
              <a:t> an "</a:t>
            </a:r>
            <a:r>
              <a:rPr lang="fr-FR" dirty="0" err="1"/>
              <a:t>inactivity</a:t>
            </a:r>
            <a:r>
              <a:rPr lang="fr-FR" dirty="0"/>
              <a:t> </a:t>
            </a:r>
            <a:r>
              <a:rPr lang="fr-FR" dirty="0" err="1"/>
              <a:t>period</a:t>
            </a:r>
            <a:r>
              <a:rPr lang="fr-FR" dirty="0"/>
              <a:t>" </a:t>
            </a:r>
            <a:r>
              <a:rPr lang="fr-FR" dirty="0" err="1"/>
              <a:t>during</a:t>
            </a:r>
            <a:r>
              <a:rPr lang="fr-FR" dirty="0"/>
              <a:t> the week-end </a:t>
            </a:r>
            <a:r>
              <a:rPr lang="fr-FR" dirty="0" err="1"/>
              <a:t>when</a:t>
            </a:r>
            <a:r>
              <a:rPr lang="fr-FR" dirty="0"/>
              <a:t> the meeting for +7 </a:t>
            </a:r>
            <a:r>
              <a:rPr lang="fr-FR" dirty="0" err="1"/>
              <a:t>days</a:t>
            </a:r>
            <a:r>
              <a:rPr lang="fr-FR" dirty="0"/>
              <a:t> meeting</a:t>
            </a:r>
          </a:p>
          <a:p>
            <a:endParaRPr lang="fr-FR" dirty="0"/>
          </a:p>
          <a:p>
            <a:r>
              <a:rPr lang="fr-FR" dirty="0"/>
              <a:t>To </a:t>
            </a:r>
            <a:r>
              <a:rPr lang="fr-FR" dirty="0" err="1"/>
              <a:t>increase</a:t>
            </a:r>
            <a:r>
              <a:rPr lang="fr-FR" dirty="0"/>
              <a:t> the </a:t>
            </a:r>
            <a:r>
              <a:rPr lang="fr-FR" dirty="0" err="1"/>
              <a:t>efficiency</a:t>
            </a:r>
            <a:r>
              <a:rPr lang="fr-FR" dirty="0"/>
              <a:t> of e-meetings, </a:t>
            </a:r>
            <a:r>
              <a:rPr lang="fr-FR" dirty="0">
                <a:solidFill>
                  <a:srgbClr val="FF0000"/>
                </a:solidFill>
              </a:rPr>
              <a:t>set up </a:t>
            </a:r>
            <a:r>
              <a:rPr lang="fr-FR" dirty="0" err="1">
                <a:solidFill>
                  <a:srgbClr val="FF0000"/>
                </a:solidFill>
              </a:rPr>
              <a:t>parallel</a:t>
            </a:r>
            <a:r>
              <a:rPr lang="fr-FR" dirty="0">
                <a:solidFill>
                  <a:srgbClr val="FF0000"/>
                </a:solidFill>
              </a:rPr>
              <a:t> online sessions</a:t>
            </a:r>
            <a:r>
              <a:rPr lang="fr-FR" dirty="0"/>
              <a:t>, </a:t>
            </a:r>
            <a:r>
              <a:rPr lang="fr-FR" dirty="0" err="1"/>
              <a:t>whenever</a:t>
            </a:r>
            <a:r>
              <a:rPr lang="fr-FR" dirty="0"/>
              <a:t> possible, in the </a:t>
            </a:r>
            <a:r>
              <a:rPr lang="fr-FR" dirty="0" err="1"/>
              <a:t>same</a:t>
            </a:r>
            <a:r>
              <a:rPr lang="fr-FR" dirty="0"/>
              <a:t> </a:t>
            </a:r>
            <a:r>
              <a:rPr lang="fr-FR" dirty="0" err="1"/>
              <a:t>way</a:t>
            </a:r>
            <a:r>
              <a:rPr lang="fr-FR" dirty="0"/>
              <a:t> </a:t>
            </a:r>
            <a:r>
              <a:rPr lang="fr-FR" dirty="0" err="1"/>
              <a:t>than</a:t>
            </a:r>
            <a:r>
              <a:rPr lang="fr-FR" dirty="0"/>
              <a:t> </a:t>
            </a:r>
            <a:r>
              <a:rPr lang="fr-FR" dirty="0" err="1"/>
              <a:t>during</a:t>
            </a:r>
            <a:r>
              <a:rPr lang="fr-FR" dirty="0"/>
              <a:t> F2F meetings.</a:t>
            </a:r>
          </a:p>
        </p:txBody>
      </p:sp>
    </p:spTree>
    <p:extLst>
      <p:ext uri="{BB962C8B-B14F-4D97-AF65-F5344CB8AC3E}">
        <p14:creationId xmlns:p14="http://schemas.microsoft.com/office/powerpoint/2010/main" val="109019813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</a:t>
            </a:r>
            <a:r>
              <a:rPr lang="fr-FR" dirty="0"/>
              <a:t> handling</a:t>
            </a:r>
          </a:p>
        </p:txBody>
      </p:sp>
    </p:spTree>
    <p:extLst>
      <p:ext uri="{BB962C8B-B14F-4D97-AF65-F5344CB8AC3E}">
        <p14:creationId xmlns:p14="http://schemas.microsoft.com/office/powerpoint/2010/main" val="29491221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Need</a:t>
            </a:r>
            <a:r>
              <a:rPr lang="fr-FR" dirty="0"/>
              <a:t> for </a:t>
            </a:r>
            <a:r>
              <a:rPr lang="fr-FR" dirty="0" err="1"/>
              <a:t>common</a:t>
            </a:r>
            <a:r>
              <a:rPr lang="fr-FR" dirty="0"/>
              <a:t> </a:t>
            </a:r>
            <a:r>
              <a:rPr lang="fr-FR" dirty="0" err="1"/>
              <a:t>alignment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err="1"/>
              <a:t>Need</a:t>
            </a:r>
            <a:r>
              <a:rPr lang="fr-FR" sz="2000" dirty="0"/>
              <a:t> for </a:t>
            </a:r>
            <a:r>
              <a:rPr lang="fr-FR" sz="2000" dirty="0" err="1"/>
              <a:t>common</a:t>
            </a:r>
            <a:r>
              <a:rPr lang="fr-FR" sz="2000" dirty="0"/>
              <a:t> </a:t>
            </a:r>
            <a:r>
              <a:rPr lang="fr-FR" sz="2000" dirty="0" err="1"/>
              <a:t>principles</a:t>
            </a:r>
            <a:r>
              <a:rPr lang="fr-FR" sz="2000" dirty="0"/>
              <a:t> for the design and handling of </a:t>
            </a:r>
            <a:r>
              <a:rPr lang="fr-FR" sz="2000" dirty="0" err="1"/>
              <a:t>OpenAPI</a:t>
            </a:r>
            <a:r>
              <a:rPr lang="fr-FR" sz="2000" dirty="0"/>
              <a:t> </a:t>
            </a:r>
            <a:r>
              <a:rPr lang="fr-FR" sz="2000" dirty="0" err="1"/>
              <a:t>specifications</a:t>
            </a:r>
            <a:r>
              <a:rPr lang="fr-FR" sz="2000" dirty="0"/>
              <a:t> in 3GPP</a:t>
            </a:r>
          </a:p>
          <a:p>
            <a:pPr lvl="1"/>
            <a:r>
              <a:rPr lang="fr-FR" sz="1800" dirty="0" err="1"/>
              <a:t>Misalignment</a:t>
            </a:r>
            <a:r>
              <a:rPr lang="fr-FR" sz="1800" dirty="0"/>
              <a:t> </a:t>
            </a:r>
            <a:r>
              <a:rPr lang="fr-FR" sz="1800" dirty="0" err="1"/>
              <a:t>between</a:t>
            </a:r>
            <a:r>
              <a:rPr lang="fr-FR" sz="1800" dirty="0"/>
              <a:t> SA5-OAM and the </a:t>
            </a:r>
            <a:r>
              <a:rPr lang="fr-FR" sz="1800" dirty="0" err="1"/>
              <a:t>other</a:t>
            </a:r>
            <a:r>
              <a:rPr lang="fr-FR" sz="1800" dirty="0"/>
              <a:t> groups has been </a:t>
            </a:r>
            <a:r>
              <a:rPr lang="fr-FR" sz="1800" dirty="0" err="1"/>
              <a:t>discussed</a:t>
            </a:r>
            <a:r>
              <a:rPr lang="fr-FR" sz="1800" dirty="0"/>
              <a:t> offline and in SA5 meeting</a:t>
            </a:r>
          </a:p>
          <a:p>
            <a:pPr lvl="1"/>
            <a:r>
              <a:rPr lang="fr-FR" sz="1800" dirty="0" err="1"/>
              <a:t>Even</a:t>
            </a:r>
            <a:r>
              <a:rPr lang="fr-FR" sz="1800" dirty="0"/>
              <a:t> if TS 29.501 </a:t>
            </a:r>
            <a:r>
              <a:rPr lang="fr-FR" sz="1800" dirty="0" err="1"/>
              <a:t>was</a:t>
            </a:r>
            <a:r>
              <a:rPr lang="fr-FR" sz="1800" dirty="0"/>
              <a:t> </a:t>
            </a:r>
            <a:r>
              <a:rPr lang="fr-FR" sz="1800" dirty="0" err="1"/>
              <a:t>meant</a:t>
            </a:r>
            <a:r>
              <a:rPr lang="fr-FR" sz="1800" dirty="0"/>
              <a:t> to </a:t>
            </a:r>
            <a:r>
              <a:rPr lang="fr-FR" sz="1800" dirty="0" err="1"/>
              <a:t>provide</a:t>
            </a:r>
            <a:r>
              <a:rPr lang="fr-FR" sz="1800" dirty="0"/>
              <a:t> </a:t>
            </a:r>
            <a:r>
              <a:rPr lang="fr-FR" sz="1800" dirty="0" err="1"/>
              <a:t>common</a:t>
            </a:r>
            <a:r>
              <a:rPr lang="fr-FR" sz="1800" dirty="0"/>
              <a:t> design guidelines for </a:t>
            </a:r>
            <a:r>
              <a:rPr lang="fr-FR" sz="1800" dirty="0" err="1"/>
              <a:t>any</a:t>
            </a:r>
            <a:r>
              <a:rPr lang="fr-FR" sz="1800" dirty="0"/>
              <a:t> </a:t>
            </a:r>
            <a:r>
              <a:rPr lang="fr-FR" sz="1800" dirty="0" err="1"/>
              <a:t>OpenAPI</a:t>
            </a:r>
            <a:r>
              <a:rPr lang="fr-FR" sz="1800" dirty="0"/>
              <a:t> </a:t>
            </a:r>
            <a:r>
              <a:rPr lang="fr-FR" sz="1800" dirty="0" err="1"/>
              <a:t>specification</a:t>
            </a:r>
            <a:r>
              <a:rPr lang="fr-FR" sz="1800" dirty="0"/>
              <a:t>, </a:t>
            </a:r>
            <a:r>
              <a:rPr lang="fr-FR" sz="1800" dirty="0" err="1"/>
              <a:t>some</a:t>
            </a:r>
            <a:r>
              <a:rPr lang="fr-FR" sz="1800" dirty="0"/>
              <a:t> parts </a:t>
            </a:r>
            <a:r>
              <a:rPr lang="fr-FR" sz="1800" dirty="0" err="1"/>
              <a:t>seem</a:t>
            </a:r>
            <a:r>
              <a:rPr lang="fr-FR" sz="1800" dirty="0"/>
              <a:t> to </a:t>
            </a:r>
            <a:r>
              <a:rPr lang="fr-FR" sz="1800" dirty="0" err="1"/>
              <a:t>be</a:t>
            </a:r>
            <a:r>
              <a:rPr lang="fr-FR" sz="1800" dirty="0"/>
              <a:t> SBI-</a:t>
            </a:r>
            <a:r>
              <a:rPr lang="fr-FR" sz="1800" dirty="0" err="1"/>
              <a:t>specific</a:t>
            </a:r>
            <a:r>
              <a:rPr lang="fr-FR" sz="1800" dirty="0"/>
              <a:t>.</a:t>
            </a:r>
          </a:p>
          <a:p>
            <a:pPr lvl="1"/>
            <a:endParaRPr lang="fr-FR" sz="1800" dirty="0"/>
          </a:p>
          <a:p>
            <a:r>
              <a:rPr lang="fr-FR" sz="2000" dirty="0"/>
              <a:t>An </a:t>
            </a:r>
            <a:r>
              <a:rPr lang="fr-FR" sz="2000" dirty="0" err="1"/>
              <a:t>OpenAPI</a:t>
            </a:r>
            <a:r>
              <a:rPr lang="fr-FR" sz="2000" dirty="0"/>
              <a:t> </a:t>
            </a:r>
            <a:r>
              <a:rPr lang="fr-FR" sz="2000" dirty="0" err="1"/>
              <a:t>Task</a:t>
            </a:r>
            <a:r>
              <a:rPr lang="fr-FR" sz="2000" dirty="0"/>
              <a:t> Force </a:t>
            </a:r>
            <a:r>
              <a:rPr lang="fr-FR" sz="2000" dirty="0" err="1"/>
              <a:t>created</a:t>
            </a:r>
            <a:r>
              <a:rPr lang="fr-FR" sz="2000" dirty="0"/>
              <a:t> in April </a:t>
            </a:r>
          </a:p>
          <a:p>
            <a:pPr lvl="1"/>
            <a:r>
              <a:rPr lang="fr-FR" sz="1800" dirty="0" err="1"/>
              <a:t>With</a:t>
            </a:r>
            <a:r>
              <a:rPr lang="fr-FR" sz="1800" dirty="0"/>
              <a:t> experts </a:t>
            </a:r>
            <a:r>
              <a:rPr lang="fr-FR" sz="1800" dirty="0" err="1"/>
              <a:t>from</a:t>
            </a:r>
            <a:r>
              <a:rPr lang="fr-FR" sz="1800" dirty="0"/>
              <a:t> the CT/SA </a:t>
            </a:r>
            <a:r>
              <a:rPr lang="fr-FR" sz="1800" dirty="0" err="1"/>
              <a:t>WGs</a:t>
            </a:r>
            <a:r>
              <a:rPr lang="fr-FR" sz="1800" dirty="0"/>
              <a:t> </a:t>
            </a:r>
            <a:r>
              <a:rPr lang="fr-FR" sz="1800" dirty="0" err="1"/>
              <a:t>developing</a:t>
            </a:r>
            <a:r>
              <a:rPr lang="fr-FR" sz="1800" dirty="0"/>
              <a:t> </a:t>
            </a:r>
            <a:r>
              <a:rPr lang="fr-FR" sz="1800" dirty="0" err="1"/>
              <a:t>OpenAPI</a:t>
            </a:r>
            <a:r>
              <a:rPr lang="fr-FR" sz="1800" dirty="0"/>
              <a:t> and ASN.1 </a:t>
            </a:r>
            <a:r>
              <a:rPr lang="fr-FR" sz="1800" dirty="0" err="1"/>
              <a:t>specifications</a:t>
            </a:r>
            <a:r>
              <a:rPr lang="fr-FR" sz="1800" dirty="0"/>
              <a:t> </a:t>
            </a:r>
            <a:r>
              <a:rPr lang="fr-FR" sz="1800" dirty="0" err="1"/>
              <a:t>stored</a:t>
            </a:r>
            <a:r>
              <a:rPr lang="fr-FR" sz="1800" dirty="0"/>
              <a:t> in 3GPP Forge</a:t>
            </a:r>
          </a:p>
          <a:p>
            <a:pPr lvl="1"/>
            <a:r>
              <a:rPr lang="fr-FR" sz="1800" dirty="0" err="1"/>
              <a:t>Identified</a:t>
            </a:r>
            <a:r>
              <a:rPr lang="fr-FR" sz="1800" dirty="0"/>
              <a:t> Key Issues  </a:t>
            </a:r>
          </a:p>
          <a:p>
            <a:pPr lvl="2"/>
            <a:r>
              <a:rPr lang="en-US" sz="1400" dirty="0"/>
              <a:t>KI#1: Storage of 3GPP </a:t>
            </a:r>
            <a:r>
              <a:rPr lang="en-US" sz="1400" dirty="0" err="1"/>
              <a:t>OpenAPI</a:t>
            </a:r>
            <a:r>
              <a:rPr lang="en-US" sz="1400" dirty="0"/>
              <a:t> specification files in 3GPP Forge </a:t>
            </a:r>
          </a:p>
          <a:p>
            <a:pPr lvl="2"/>
            <a:r>
              <a:rPr lang="en-US" sz="1400" dirty="0"/>
              <a:t>KI#2: Expand application of the 3GPP Forge in the handling of CR </a:t>
            </a:r>
          </a:p>
          <a:p>
            <a:pPr lvl="2"/>
            <a:r>
              <a:rPr lang="en-US" sz="1400" dirty="0"/>
              <a:t>KI#3: Reference to other </a:t>
            </a:r>
            <a:r>
              <a:rPr lang="en-US" sz="1400" dirty="0" err="1"/>
              <a:t>OpenAPI</a:t>
            </a:r>
            <a:r>
              <a:rPr lang="en-US" sz="1400" dirty="0"/>
              <a:t> specifications </a:t>
            </a:r>
          </a:p>
          <a:p>
            <a:pPr lvl="2"/>
            <a:r>
              <a:rPr lang="en-US" sz="1400" dirty="0"/>
              <a:t>KI#4: </a:t>
            </a:r>
            <a:r>
              <a:rPr lang="en-US" sz="1400" dirty="0" err="1"/>
              <a:t>OpenAPI</a:t>
            </a:r>
            <a:r>
              <a:rPr lang="en-US" sz="1400" dirty="0"/>
              <a:t> specification validation </a:t>
            </a:r>
          </a:p>
          <a:p>
            <a:pPr lvl="2"/>
            <a:r>
              <a:rPr lang="en-US" sz="1400" dirty="0"/>
              <a:t>KI#5: 3GPP Common API Versioning Mechanism </a:t>
            </a:r>
          </a:p>
          <a:p>
            <a:pPr lvl="2"/>
            <a:r>
              <a:rPr lang="en-US" sz="1400" dirty="0"/>
              <a:t>KI#6: Common principles and conventions </a:t>
            </a:r>
            <a:endParaRPr lang="fr-FR" sz="1800" dirty="0"/>
          </a:p>
          <a:p>
            <a:pPr lvl="1"/>
            <a:endParaRPr lang="fr-FR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38762329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 </a:t>
            </a:r>
            <a:r>
              <a:rPr lang="fr-FR" dirty="0" err="1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435924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officials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681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1027" name="Picture 1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66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2" y="348824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5804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09828602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 in CT3#117e meeting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11" name="Picture 10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D742654F-2748-4E8F-9559-28566BD0DEB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9" y="4086048"/>
            <a:ext cx="1131310" cy="1511088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B49BF3A-791A-455B-9BCF-27426718271A}"/>
              </a:ext>
            </a:extLst>
          </p:cNvPr>
          <p:cNvSpPr txBox="1">
            <a:spLocks/>
          </p:cNvSpPr>
          <p:nvPr/>
        </p:nvSpPr>
        <p:spPr bwMode="auto">
          <a:xfrm>
            <a:off x="2332680" y="4428822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11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5038431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New 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9" name="Picture 8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99ACBFBF-4F21-490F-9F78-4DDF25A539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3955551"/>
            <a:ext cx="1131310" cy="1511088"/>
          </a:xfrm>
          <a:prstGeom prst="rect">
            <a:avLst/>
          </a:prstGeom>
        </p:spPr>
      </p:pic>
      <p:pic>
        <p:nvPicPr>
          <p:cNvPr id="3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5268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415594" y="1980142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hlinkClick r:id="rId4"/>
              </a:rPr>
              <a:t>peter.schmitt@huawei.com</a:t>
            </a:r>
            <a:endParaRPr lang="en-US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5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>
                <a:hlinkClick r:id="rId9"/>
              </a:rPr>
              <a:t>hiroshi.ishikawa.ev</a:t>
            </a:r>
            <a:r>
              <a:rPr lang="en-US" altLang="en-US" sz="1800" dirty="0">
                <a:hlinkClick r:id="rId9"/>
              </a:rPr>
              <a:t>@nttdocomo.</a:t>
            </a:r>
            <a:r>
              <a:rPr lang="en-US" sz="1800" dirty="0">
                <a:hlinkClick r:id="rId9"/>
              </a:rPr>
              <a:t>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4531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Election of vice-chair </a:t>
            </a:r>
            <a:r>
              <a:rPr lang="fr-FR" altLang="en-US" sz="1800" dirty="0" err="1"/>
              <a:t>during</a:t>
            </a:r>
            <a:r>
              <a:rPr lang="fr-FR" altLang="en-US" sz="1800" dirty="0"/>
              <a:t> CT6#109-e in </a:t>
            </a:r>
            <a:r>
              <a:rPr lang="fr-FR" altLang="en-US" sz="1800" dirty="0" err="1"/>
              <a:t>November</a:t>
            </a:r>
            <a:r>
              <a:rPr lang="fr-FR" altLang="en-US" sz="1800" dirty="0"/>
              <a:t> 2021</a:t>
            </a: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839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31773</TotalTime>
  <Words>1382</Words>
  <Application>Microsoft Office PowerPoint</Application>
  <PresentationFormat>Grand écran</PresentationFormat>
  <Paragraphs>212</Paragraphs>
  <Slides>27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3" baseType="lpstr">
      <vt:lpstr>Arial</vt:lpstr>
      <vt:lpstr>Arial </vt:lpstr>
      <vt:lpstr>Calibri</vt:lpstr>
      <vt:lpstr>Calibri Light</vt:lpstr>
      <vt:lpstr>Times New Roman</vt:lpstr>
      <vt:lpstr>Office Theme</vt:lpstr>
      <vt:lpstr>CT#94-e Administrivia</vt:lpstr>
      <vt:lpstr>Content</vt:lpstr>
      <vt:lpstr>CT officials</vt:lpstr>
      <vt:lpstr>TSG CT Officials</vt:lpstr>
      <vt:lpstr>TSG CT WG1 Officials</vt:lpstr>
      <vt:lpstr>TSG CT3 Officials in CT3#117e meeting </vt:lpstr>
      <vt:lpstr>New TSG CT3 Officials </vt:lpstr>
      <vt:lpstr>TSG CT4 Officials</vt:lpstr>
      <vt:lpstr>TSG CT WG6 Officials</vt:lpstr>
      <vt:lpstr>Meeting planning for 2022</vt:lpstr>
      <vt:lpstr>PCG#47 Decisions</vt:lpstr>
      <vt:lpstr>Meeting format for 2022</vt:lpstr>
      <vt:lpstr>Voting Rights</vt:lpstr>
      <vt:lpstr>Voting Rights and E-meetings</vt:lpstr>
      <vt:lpstr>Release 17 work plan</vt:lpstr>
      <vt:lpstr>Release 17 Timeline</vt:lpstr>
      <vt:lpstr>Release 17 status</vt:lpstr>
      <vt:lpstr>Rel-18 workshop and timeline</vt:lpstr>
      <vt:lpstr>Rel-18 timeline</vt:lpstr>
      <vt:lpstr>Rel-18 Content</vt:lpstr>
      <vt:lpstr>E-meeting management</vt:lpstr>
      <vt:lpstr>Recommendations to the WG chairs</vt:lpstr>
      <vt:lpstr>Recommendations to the WG chairs</vt:lpstr>
      <vt:lpstr>OpenAPI Spec handling</vt:lpstr>
      <vt:lpstr>Need for common alignment</vt:lpstr>
      <vt:lpstr>Status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964</cp:revision>
  <dcterms:created xsi:type="dcterms:W3CDTF">2010-02-05T13:52:04Z</dcterms:created>
  <dcterms:modified xsi:type="dcterms:W3CDTF">2021-12-13T11:46:18Z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