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4"/>
  </p:notesMasterIdLst>
  <p:handoutMasterIdLst>
    <p:handoutMasterId r:id="rId35"/>
  </p:handoutMasterIdLst>
  <p:sldIdLst>
    <p:sldId id="341" r:id="rId2"/>
    <p:sldId id="363" r:id="rId3"/>
    <p:sldId id="366" r:id="rId4"/>
    <p:sldId id="377" r:id="rId5"/>
    <p:sldId id="411" r:id="rId6"/>
    <p:sldId id="416" r:id="rId7"/>
    <p:sldId id="369" r:id="rId8"/>
    <p:sldId id="412" r:id="rId9"/>
    <p:sldId id="405" r:id="rId10"/>
    <p:sldId id="420" r:id="rId11"/>
    <p:sldId id="423" r:id="rId12"/>
    <p:sldId id="370" r:id="rId13"/>
    <p:sldId id="424" r:id="rId14"/>
    <p:sldId id="394" r:id="rId15"/>
    <p:sldId id="372" r:id="rId16"/>
    <p:sldId id="395" r:id="rId17"/>
    <p:sldId id="419" r:id="rId18"/>
    <p:sldId id="402" r:id="rId19"/>
    <p:sldId id="415" r:id="rId20"/>
    <p:sldId id="407" r:id="rId21"/>
    <p:sldId id="422" r:id="rId22"/>
    <p:sldId id="409" r:id="rId23"/>
    <p:sldId id="406" r:id="rId24"/>
    <p:sldId id="373" r:id="rId25"/>
    <p:sldId id="374" r:id="rId26"/>
    <p:sldId id="418" r:id="rId27"/>
    <p:sldId id="375" r:id="rId28"/>
    <p:sldId id="365" r:id="rId29"/>
    <p:sldId id="376" r:id="rId30"/>
    <p:sldId id="414" r:id="rId31"/>
    <p:sldId id="387" r:id="rId32"/>
    <p:sldId id="379" r:id="rId33"/>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75B91A"/>
    <a:srgbClr val="000000"/>
    <a:srgbClr val="FFFFFF"/>
    <a:srgbClr val="694646"/>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sv-SE" altLang="en-US" sz="1200" b="1" smtClean="0">
                <a:latin typeface="Arial "/>
              </a:rPr>
              <a:t>CT#94e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13</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December – 15</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December 2021</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CP-213270</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mailto:songyue@chinamobile.com" TargetMode="External"/><Relationship Id="rId10" Type="http://schemas.openxmlformats.org/officeDocument/2006/relationships/image" Target="../media/image6.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a:t>
            </a:r>
            <a:r>
              <a:rPr lang="en-US" altLang="en-US"/>
              <a:t>TSG </a:t>
            </a:r>
            <a:r>
              <a:rPr lang="en-US" altLang="en-US" smtClean="0"/>
              <a:t>CT#94e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642793936"/>
              </p:ext>
            </p:extLst>
          </p:nvPr>
        </p:nvGraphicFramePr>
        <p:xfrm>
          <a:off x="711810" y="1870333"/>
          <a:ext cx="9587511" cy="3354906"/>
        </p:xfrm>
        <a:graphic>
          <a:graphicData uri="http://schemas.openxmlformats.org/drawingml/2006/table">
            <a:tbl>
              <a:tblPr firstRow="1" firstCol="1" bandRow="1"/>
              <a:tblGrid>
                <a:gridCol w="616493"/>
                <a:gridCol w="3855545"/>
                <a:gridCol w="934279"/>
                <a:gridCol w="632283"/>
                <a:gridCol w="519117"/>
                <a:gridCol w="748739"/>
                <a:gridCol w="617808"/>
                <a:gridCol w="559909"/>
                <a:gridCol w="1103338"/>
              </a:tblGrid>
              <a:tr h="37456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84513">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910086</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CT4 aspects on TEI17_GEM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TEI17_GEM</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90</a:t>
                      </a:r>
                      <a:r>
                        <a:rPr lang="en-US" sz="110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920001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CT aspects of Support of different slices over different Non 3GPP access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TEI17_N3SLICE</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Sun 20/06/21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7661">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920082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CT4 aspects of N7 Interfaces Enhancements to Support GERAN and UTRAN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TEI17_NIESGU</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12/09/21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100%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No impact on CT4 specification</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384513">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880054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CT4 aspects of SBIProtoc17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SBIProtoc17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8886">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911033</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CT4 aspects of FS_eIMS5G2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FS_eIMS5G2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8/12/21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50%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90%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900001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Study on restoration of profiles related to UDR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FS_ReP_UDR</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10/12/21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95%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4736">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890002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Study on Port Number Allocation Alternatives for New 3GPP Interfaces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FS_PortAl</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92D050"/>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See slide </a:t>
                      </a:r>
                      <a:r>
                        <a:rPr lang="en-US" sz="1100" smtClean="0">
                          <a:effectLst/>
                          <a:latin typeface="Calibri" panose="020F0502020204030204" pitchFamily="34" charset="0"/>
                          <a:ea typeface="Calibri" panose="020F0502020204030204" pitchFamily="34" charset="0"/>
                          <a:cs typeface="Times New Roman" panose="02020603050405020304" pitchFamily="18" charset="0"/>
                        </a:rPr>
                        <a:t>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57438">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800045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Study on IETF QUIC Transport for Service Based Interfaces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FS_QUIC</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94745751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(5/5)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012071711"/>
              </p:ext>
            </p:extLst>
          </p:nvPr>
        </p:nvGraphicFramePr>
        <p:xfrm>
          <a:off x="662530" y="1855068"/>
          <a:ext cx="10178859" cy="3330182"/>
        </p:xfrm>
        <a:graphic>
          <a:graphicData uri="http://schemas.openxmlformats.org/drawingml/2006/table">
            <a:tbl>
              <a:tblPr firstRow="1" firstCol="1" bandRow="1"/>
              <a:tblGrid>
                <a:gridCol w="664501"/>
                <a:gridCol w="3942214"/>
                <a:gridCol w="1220617"/>
                <a:gridCol w="681522"/>
                <a:gridCol w="559543"/>
                <a:gridCol w="807046"/>
                <a:gridCol w="665920"/>
                <a:gridCol w="603512"/>
                <a:gridCol w="1033984"/>
              </a:tblGrid>
              <a:tr h="398761">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98761">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94xxxx</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 aspects of Architecture Enhancement for NR Reduced Capability Devices</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ARCH_NR_REDCAP</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20%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8761">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94xxxx</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Enhancements of 3GPP profiles for cryptographic algorithms and security protocols</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eCryptPr</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8761">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94xxxx</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 aspects of enhancement of RAN Slicing for NR</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NR_Slice-Core</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60801">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94xxxx</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 aspects of NB-IoT/eMTC Non-Terrestrial Networks in EPS</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IoT_SAT_ARCH_EPS</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r>
              <a:tr h="306625">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94xxxx</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Restoration of profiles related to UDR</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ReP_UDR</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5827">
                <a:tc>
                  <a:txBody>
                    <a:bodyPr/>
                    <a:lstStyle/>
                    <a:p>
                      <a:pPr algn="l" fontAlgn="t"/>
                      <a:r>
                        <a:rPr lang="en-US" sz="900" kern="120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94xxxx</a:t>
                      </a:r>
                      <a:endParaRPr lang="en-US" sz="900" kern="120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900" kern="120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Enhancement </a:t>
                      </a:r>
                      <a:r>
                        <a:rPr lang="en-US" sz="900" kern="120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on the GTP-U entity restart</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900" kern="120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EGTPUR</a:t>
                      </a:r>
                      <a:endParaRPr lang="en-US" sz="900" kern="120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5350">
                <a:tc>
                  <a:txBody>
                    <a:bodyPr/>
                    <a:lstStyle/>
                    <a:p>
                      <a:endParaRPr lang="en-GB"/>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endParaRPr lang="en-GB"/>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endParaRPr lang="en-GB"/>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84191190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372127108"/>
              </p:ext>
            </p:extLst>
          </p:nvPr>
        </p:nvGraphicFramePr>
        <p:xfrm>
          <a:off x="776032" y="1855410"/>
          <a:ext cx="10411095" cy="3374565"/>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CP-213159</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TS 29.555 “</a:t>
                      </a:r>
                      <a:r>
                        <a:rPr lang="en-GB" sz="1200" kern="1200" dirty="0" smtClean="0">
                          <a:solidFill>
                            <a:srgbClr val="000000"/>
                          </a:solidFill>
                          <a:effectLst/>
                          <a:latin typeface="Arial"/>
                          <a:ea typeface="Times New Roman"/>
                          <a:cs typeface="+mn-cs"/>
                        </a:rPr>
                        <a:t>5G Direct Discovery Name Management Services</a:t>
                      </a:r>
                      <a:r>
                        <a:rPr lang="en-US" sz="1200" kern="1200" dirty="0" smtClean="0">
                          <a:solidFill>
                            <a:srgbClr val="000000"/>
                          </a:solidFill>
                          <a:effectLst/>
                          <a:latin typeface="Arial"/>
                          <a:ea typeface="Times New Roman"/>
                          <a:cs typeface="+mn-cs"/>
                        </a:rPr>
                        <a:t>”</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CATT</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CP-213154</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TS 29.309 </a:t>
                      </a:r>
                      <a:r>
                        <a:rPr lang="en-GB" sz="1200" kern="1200" dirty="0" smtClean="0">
                          <a:solidFill>
                            <a:srgbClr val="000000"/>
                          </a:solidFill>
                          <a:effectLst/>
                          <a:latin typeface="Arial"/>
                          <a:ea typeface="Times New Roman"/>
                          <a:cs typeface="+mn-cs"/>
                        </a:rPr>
                        <a:t>“</a:t>
                      </a:r>
                      <a:r>
                        <a:rPr lang="en-US" sz="1200" kern="1200" dirty="0" smtClean="0">
                          <a:solidFill>
                            <a:srgbClr val="000000"/>
                          </a:solidFill>
                          <a:effectLst/>
                          <a:latin typeface="Arial"/>
                          <a:ea typeface="Times New Roman"/>
                          <a:cs typeface="+mn-cs"/>
                        </a:rPr>
                        <a:t>5G System; </a:t>
                      </a:r>
                      <a:r>
                        <a:rPr lang="en-GB" sz="1200" kern="1200" dirty="0" smtClean="0">
                          <a:solidFill>
                            <a:srgbClr val="000000"/>
                          </a:solidFill>
                          <a:effectLst/>
                          <a:latin typeface="Arial"/>
                          <a:ea typeface="Times New Roman"/>
                          <a:cs typeface="+mn-cs"/>
                        </a:rPr>
                        <a:t>Bootstrapping Server Function (GBA BSF)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Ericsson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TR 29.820 </a:t>
                      </a:r>
                      <a:r>
                        <a:rPr lang="en-US" sz="1200" kern="1200" dirty="0" smtClean="0">
                          <a:solidFill>
                            <a:srgbClr val="000000"/>
                          </a:solidFill>
                          <a:effectLst/>
                          <a:latin typeface="Arial"/>
                          <a:ea typeface="Times New Roman"/>
                          <a:cs typeface="+mn-cs"/>
                        </a:rPr>
                        <a:t>Study on Best Practices for Packet Forwarding Control Protocol (PFCP)</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China Mobile</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CP-213155</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TS 29.536 </a:t>
                      </a:r>
                      <a:r>
                        <a:rPr lang="en-US" sz="1200" kern="1200" dirty="0" smtClean="0">
                          <a:solidFill>
                            <a:srgbClr val="000000"/>
                          </a:solidFill>
                          <a:effectLst/>
                          <a:latin typeface="Arial"/>
                          <a:ea typeface="Times New Roman"/>
                          <a:cs typeface="+mn-cs"/>
                        </a:rPr>
                        <a:t>“5G System; Network Slice Admission Control Service;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ZTE</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CP-213156</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TS 29.556 </a:t>
                      </a:r>
                      <a:r>
                        <a:rPr lang="en-US" sz="1200" kern="1200" dirty="0" smtClean="0">
                          <a:solidFill>
                            <a:srgbClr val="000000"/>
                          </a:solidFill>
                          <a:effectLst/>
                          <a:latin typeface="Arial"/>
                          <a:ea typeface="Times New Roman"/>
                          <a:cs typeface="+mn-cs"/>
                        </a:rPr>
                        <a:t>““5G System; Edge Application Server Discovery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Huawei</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CP-213157</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TS 29.564 </a:t>
                      </a:r>
                      <a:r>
                        <a:rPr lang="en-US" sz="1200" kern="1200" dirty="0" smtClean="0">
                          <a:solidFill>
                            <a:srgbClr val="000000"/>
                          </a:solidFill>
                          <a:effectLst/>
                          <a:latin typeface="Arial"/>
                          <a:ea typeface="Times New Roman"/>
                          <a:cs typeface="+mn-cs"/>
                        </a:rPr>
                        <a:t>“5G System; User Plane Function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China Mobile</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30331">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CP-213158</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TS 29.532 </a:t>
                      </a:r>
                      <a:r>
                        <a:rPr lang="en-GB" sz="1200" kern="1200" dirty="0" smtClean="0">
                          <a:solidFill>
                            <a:srgbClr val="000000"/>
                          </a:solidFill>
                          <a:effectLst/>
                          <a:latin typeface="Arial"/>
                          <a:ea typeface="Times New Roman"/>
                          <a:cs typeface="+mn-cs"/>
                        </a:rPr>
                        <a:t>“</a:t>
                      </a:r>
                      <a:r>
                        <a:rPr lang="en-US" sz="1200" kern="1200" dirty="0" smtClean="0">
                          <a:solidFill>
                            <a:srgbClr val="000000"/>
                          </a:solidFill>
                          <a:effectLst/>
                          <a:latin typeface="Arial"/>
                          <a:ea typeface="Times New Roman"/>
                          <a:cs typeface="+mn-cs"/>
                        </a:rPr>
                        <a:t>5G System; 5G Multicast-Broadcast Session Management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430331">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CP-213160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TS 29.256 </a:t>
                      </a:r>
                      <a:r>
                        <a:rPr lang="en-GB" sz="1200" kern="1200" dirty="0" smtClean="0">
                          <a:solidFill>
                            <a:srgbClr val="000000"/>
                          </a:solidFill>
                          <a:effectLst/>
                          <a:latin typeface="Arial"/>
                          <a:ea typeface="Times New Roman"/>
                          <a:cs typeface="+mn-cs"/>
                        </a:rPr>
                        <a:t>“</a:t>
                      </a:r>
                      <a:r>
                        <a:rPr lang="en-US" sz="1200" kern="1200" dirty="0" smtClean="0">
                          <a:solidFill>
                            <a:srgbClr val="000000"/>
                          </a:solidFill>
                          <a:effectLst/>
                          <a:latin typeface="Arial"/>
                          <a:ea typeface="Times New Roman"/>
                          <a:cs typeface="+mn-cs"/>
                        </a:rPr>
                        <a:t>5G System; Uncrewed Aerial Systems Network Function (UAS-NF); Aerial Management Services; Stage 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Qualcomm Incorporated</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a:t>
            </a:r>
            <a:r>
              <a:rPr lang="en-US" dirty="0" smtClean="0"/>
              <a:t>plenary</a:t>
            </a:r>
            <a:endParaRPr lang="en-US" dirty="0"/>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738534648"/>
              </p:ext>
            </p:extLst>
          </p:nvPr>
        </p:nvGraphicFramePr>
        <p:xfrm>
          <a:off x="776032" y="1855410"/>
          <a:ext cx="10411095" cy="1911525"/>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CP-213151</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a:solidFill>
                            <a:srgbClr val="000000"/>
                          </a:solidFill>
                          <a:effectLst/>
                          <a:latin typeface="Arial"/>
                          <a:ea typeface="Times New Roman"/>
                          <a:cs typeface="+mn-cs"/>
                        </a:rPr>
                        <a:t>TR 29.941 </a:t>
                      </a:r>
                      <a:r>
                        <a:rPr lang="en-US" sz="1200" kern="1200" dirty="0" smtClean="0">
                          <a:solidFill>
                            <a:srgbClr val="000000"/>
                          </a:solidFill>
                          <a:effectLst/>
                          <a:latin typeface="Arial"/>
                          <a:ea typeface="Times New Roman"/>
                          <a:cs typeface="+mn-cs"/>
                        </a:rPr>
                        <a:t>“</a:t>
                      </a:r>
                      <a:r>
                        <a:rPr lang="en-GB" sz="1200" kern="1200" dirty="0" smtClean="0">
                          <a:solidFill>
                            <a:srgbClr val="000000"/>
                          </a:solidFill>
                          <a:effectLst/>
                          <a:latin typeface="Arial"/>
                          <a:ea typeface="Times New Roman"/>
                          <a:cs typeface="+mn-cs"/>
                        </a:rPr>
                        <a:t>Guidelines on Port Allocation for New 3GPP Interfaces</a:t>
                      </a:r>
                      <a:r>
                        <a:rPr lang="en-US" sz="1200" kern="1200" dirty="0" smtClean="0">
                          <a:solidFill>
                            <a:srgbClr val="000000"/>
                          </a:solidFill>
                          <a:effectLst/>
                          <a:latin typeface="Arial"/>
                          <a:ea typeface="Times New Roman"/>
                          <a:cs typeface="+mn-cs"/>
                        </a:rPr>
                        <a:t>”</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2.0.0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Approval</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41686">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CP-213152</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TR 29.829 </a:t>
                      </a:r>
                      <a:r>
                        <a:rPr lang="en-GB" sz="1200" kern="1200" dirty="0" smtClean="0">
                          <a:solidFill>
                            <a:srgbClr val="000000"/>
                          </a:solidFill>
                          <a:effectLst/>
                          <a:latin typeface="Arial"/>
                          <a:ea typeface="Times New Roman"/>
                          <a:cs typeface="+mn-cs"/>
                        </a:rPr>
                        <a:t>“Study on Service-based support for SMS in 5GC”</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2.0.0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China Telecom</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Approval</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30331">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CP-213153</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TR 29.821 </a:t>
                      </a:r>
                      <a:r>
                        <a:rPr lang="en-GB" sz="1200" kern="1200" dirty="0" smtClean="0">
                          <a:solidFill>
                            <a:srgbClr val="000000"/>
                          </a:solidFill>
                          <a:effectLst/>
                          <a:latin typeface="Arial"/>
                          <a:ea typeface="Times New Roman"/>
                          <a:cs typeface="+mn-cs"/>
                        </a:rPr>
                        <a:t>“Study on Restoration of Profiles related to UDR”</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2.0.0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NTT DOCOMO</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Approval</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430331">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CP-213161</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TR </a:t>
                      </a:r>
                      <a:r>
                        <a:rPr lang="en-GB" sz="1200" kern="1200" dirty="0" smtClean="0">
                          <a:solidFill>
                            <a:srgbClr val="000000"/>
                          </a:solidFill>
                          <a:effectLst/>
                          <a:latin typeface="Arial"/>
                          <a:ea typeface="Times New Roman"/>
                          <a:cs typeface="+mn-cs"/>
                        </a:rPr>
                        <a:t>23.700-12 “Study on enhanced IP Multimedia Subsystem (IMS) to 5GC integration Phase 2; CT WG4 aspects”</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200" kern="1200" dirty="0">
                          <a:solidFill>
                            <a:srgbClr val="000000"/>
                          </a:solidFill>
                          <a:effectLst/>
                          <a:latin typeface="Arial"/>
                          <a:ea typeface="Times New Roman"/>
                          <a:cs typeface="+mn-cs"/>
                        </a:rPr>
                        <a:t>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rgbClr val="000000"/>
                          </a:solidFill>
                          <a:effectLst/>
                          <a:latin typeface="Arial"/>
                          <a:ea typeface="Times New Roman"/>
                          <a:cs typeface="+mn-cs"/>
                        </a:rPr>
                        <a:t>Information </a:t>
                      </a:r>
                      <a:r>
                        <a:rPr lang="en-US" sz="1200" kern="1200" dirty="0">
                          <a:solidFill>
                            <a:srgbClr val="000000"/>
                          </a:solidFill>
                          <a:effectLst/>
                          <a:latin typeface="Arial"/>
                          <a:ea typeface="Times New Roman"/>
                          <a:cs typeface="+mn-cs"/>
                        </a:rPr>
                        <a:t>and approval</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a:t>
            </a:r>
            <a:r>
              <a:rPr lang="en-US" dirty="0" smtClean="0"/>
              <a:t>plenary</a:t>
            </a:r>
            <a:endParaRPr lang="en-US" dirty="0"/>
          </a:p>
        </p:txBody>
      </p:sp>
    </p:spTree>
    <p:extLst>
      <p:ext uri="{BB962C8B-B14F-4D97-AF65-F5344CB8AC3E}">
        <p14:creationId xmlns:p14="http://schemas.microsoft.com/office/powerpoint/2010/main" val="6037619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70995448"/>
              </p:ext>
            </p:extLst>
          </p:nvPr>
        </p:nvGraphicFramePr>
        <p:xfrm>
          <a:off x="776032" y="1855410"/>
          <a:ext cx="9047522" cy="709177"/>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3" name="TextBox 2"/>
          <p:cNvSpPr txBox="1"/>
          <p:nvPr/>
        </p:nvSpPr>
        <p:spPr>
          <a:xfrm rot="20555683">
            <a:off x="3543257" y="2308629"/>
            <a:ext cx="1843087"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7592" y="2201130"/>
            <a:ext cx="10515600" cy="3840895"/>
          </a:xfrm>
        </p:spPr>
        <p:txBody>
          <a:bodyPr/>
          <a:lstStyle/>
          <a:p>
            <a:r>
              <a:rPr lang="de-DE" sz="1600" dirty="0">
                <a:latin typeface="Arial "/>
              </a:rPr>
              <a:t> </a:t>
            </a:r>
            <a:r>
              <a:rPr lang="de-DE" sz="1600" dirty="0" smtClean="0">
                <a:latin typeface="Arial "/>
              </a:rPr>
              <a:t>4 </a:t>
            </a:r>
            <a:r>
              <a:rPr lang="" sz="1600" smtClean="0">
                <a:latin typeface="Arial "/>
              </a:rPr>
              <a:t>essential corrections are  agreed for Rel15 </a:t>
            </a:r>
            <a:r>
              <a:rPr lang="en-US" sz="1600" dirty="0" smtClean="0">
                <a:latin typeface="Arial "/>
              </a:rPr>
              <a:t>(3 for CT#93, 4 </a:t>
            </a:r>
            <a:r>
              <a:rPr lang="en-US" sz="1600" dirty="0" smtClean="0">
                <a:latin typeface="Arial" panose="020B0604020202020204" pitchFamily="34" charset="0"/>
                <a:cs typeface="Arial" panose="020B0604020202020204" pitchFamily="34" charset="0"/>
              </a:rPr>
              <a:t>for CT#92e, 9 for CT#91) </a:t>
            </a:r>
            <a:r>
              <a:rPr lang="" sz="1600" smtClean="0">
                <a:latin typeface="Arial "/>
              </a:rPr>
              <a:t>on the WID </a:t>
            </a:r>
            <a:r>
              <a:rPr lang="en-US" sz="1600" dirty="0" smtClean="0">
                <a:latin typeface="Arial "/>
              </a:rPr>
              <a:t>5GS_Ph1-CT</a:t>
            </a:r>
          </a:p>
          <a:p>
            <a:r>
              <a:rPr lang="en-US" sz="1600" dirty="0">
                <a:latin typeface="Arial "/>
              </a:rPr>
              <a:t>In CT4#105 we discussed the issue that in same cases CT4 did not follow the  naming conventions  provided in TS 29.501, in this meeting we agreed a set of </a:t>
            </a:r>
            <a:r>
              <a:rPr lang="en-US" sz="1600" dirty="0" smtClean="0">
                <a:latin typeface="Arial "/>
              </a:rPr>
              <a:t>CR’s correcting them </a:t>
            </a:r>
            <a:r>
              <a:rPr lang="en-US" sz="1600" dirty="0">
                <a:latin typeface="Arial "/>
              </a:rPr>
              <a:t>when it was possible to be done in a backward compatible way, to those which could not be corrected due to backward </a:t>
            </a:r>
            <a:r>
              <a:rPr lang="en-US" sz="1600" dirty="0" smtClean="0">
                <a:latin typeface="Arial "/>
              </a:rPr>
              <a:t>compatibility </a:t>
            </a:r>
            <a:r>
              <a:rPr lang="en-US" sz="1600" dirty="0">
                <a:latin typeface="Arial "/>
              </a:rPr>
              <a:t>issue we agreed to add a note that the </a:t>
            </a:r>
            <a:r>
              <a:rPr lang="en-US" sz="1600" dirty="0" smtClean="0">
                <a:latin typeface="Arial "/>
              </a:rPr>
              <a:t>deviation </a:t>
            </a:r>
            <a:r>
              <a:rPr lang="en-US" sz="1600" dirty="0">
                <a:latin typeface="Arial "/>
              </a:rPr>
              <a:t>was done </a:t>
            </a:r>
            <a:r>
              <a:rPr lang="en-US" sz="1600" dirty="0" smtClean="0">
                <a:latin typeface="Arial "/>
              </a:rPr>
              <a:t>intentionally </a:t>
            </a:r>
            <a:r>
              <a:rPr lang="en-US" sz="1600" dirty="0">
                <a:latin typeface="Arial "/>
              </a:rPr>
              <a:t>starting from Rel-16.</a:t>
            </a:r>
            <a:endParaRPr lang="de-DE" sz="1600" dirty="0">
              <a:latin typeface="Arial "/>
            </a:endParaRPr>
          </a:p>
          <a:p>
            <a:r>
              <a:rPr lang="de-DE" sz="1600" dirty="0" smtClean="0">
                <a:latin typeface="Arial "/>
              </a:rPr>
              <a:t>Security:</a:t>
            </a:r>
            <a:endParaRPr lang="de-DE" sz="1600" dirty="0">
              <a:latin typeface="Arial "/>
            </a:endParaRPr>
          </a:p>
          <a:p>
            <a:r>
              <a:rPr lang="en-GB" sz="1200" dirty="0">
                <a:latin typeface="Arial" panose="020B0604020202020204" pitchFamily="34" charset="0"/>
                <a:cs typeface="Arial" panose="020B0604020202020204" pitchFamily="34" charset="0"/>
              </a:rPr>
              <a:t>On misalignment on access token request requirement between TS 29.510 and 33.501</a:t>
            </a:r>
            <a:br>
              <a:rPr lang="en-GB" sz="1200" dirty="0">
                <a:latin typeface="Arial" panose="020B0604020202020204" pitchFamily="34" charset="0"/>
                <a:cs typeface="Arial" panose="020B0604020202020204" pitchFamily="34" charset="0"/>
              </a:rPr>
            </a:br>
            <a:r>
              <a:rPr lang="en-GB" sz="1200" dirty="0">
                <a:latin typeface="Arial" panose="020B0604020202020204" pitchFamily="34" charset="0"/>
                <a:cs typeface="Arial" panose="020B0604020202020204" pitchFamily="34" charset="0"/>
              </a:rPr>
              <a:t>Status: TS 33.501 </a:t>
            </a:r>
            <a:r>
              <a:rPr lang="en-GB" sz="1200" dirty="0" smtClean="0">
                <a:latin typeface="Arial" panose="020B0604020202020204" pitchFamily="34" charset="0"/>
                <a:cs typeface="Arial" panose="020B0604020202020204" pitchFamily="34" charset="0"/>
              </a:rPr>
              <a:t>is aligned with </a:t>
            </a:r>
            <a:r>
              <a:rPr lang="en-GB" sz="1200" dirty="0">
                <a:latin typeface="Arial" panose="020B0604020202020204" pitchFamily="34" charset="0"/>
                <a:cs typeface="Arial" panose="020B0604020202020204" pitchFamily="34" charset="0"/>
              </a:rPr>
              <a:t>TS </a:t>
            </a:r>
            <a:r>
              <a:rPr lang="en-GB" sz="1200" dirty="0" smtClean="0">
                <a:latin typeface="Arial" panose="020B0604020202020204" pitchFamily="34" charset="0"/>
                <a:cs typeface="Arial" panose="020B0604020202020204" pitchFamily="34" charset="0"/>
              </a:rPr>
              <a:t>29.510, issue is solved. Small clarification CRs might be brought to the next CT4 meeting.</a:t>
            </a:r>
            <a:endParaRPr lang="en-GB" sz="1200" dirty="0">
              <a:latin typeface="Arial" panose="020B0604020202020204" pitchFamily="34" charset="0"/>
              <a:cs typeface="Arial" panose="020B0604020202020204" pitchFamily="34" charset="0"/>
            </a:endParaRPr>
          </a:p>
          <a:p>
            <a:pPr lvl="1">
              <a:buFont typeface="Wingdings" panose="05000000000000000000" pitchFamily="2" charset="2"/>
              <a:buChar char="Ø"/>
            </a:pPr>
            <a:endParaRPr lang="en-US"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r>
              <a:rPr lang="en-US" sz="1600" dirty="0" smtClean="0">
                <a:latin typeface="Arial" panose="020B0604020202020204" pitchFamily="34" charset="0"/>
                <a:cs typeface="Arial" panose="020B0604020202020204" pitchFamily="34" charset="0"/>
              </a:rPr>
              <a:t>48 essential corrections are  agreed for Rel-16  (73 for CT#93, 124 for CT#92 and 143 for CT#91e)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The correction were in the area of the following WIs:</a:t>
            </a:r>
          </a:p>
          <a:p>
            <a:pPr lvl="1"/>
            <a:r>
              <a:rPr lang="en-US" sz="1000" dirty="0">
                <a:latin typeface="Arial" panose="020B0604020202020204" pitchFamily="34" charset="0"/>
                <a:cs typeface="Arial" panose="020B0604020202020204" pitchFamily="34" charset="0"/>
              </a:rPr>
              <a:t>5G_CIoT, 5G_eLCS</a:t>
            </a:r>
            <a:r>
              <a:rPr lang="en-US" sz="1000" dirty="0" smtClean="0">
                <a:latin typeface="Arial" panose="020B0604020202020204" pitchFamily="34" charset="0"/>
                <a:cs typeface="Arial" panose="020B0604020202020204" pitchFamily="34" charset="0"/>
              </a:rPr>
              <a:t>, 5G_eSBA, eIMS5G_SBA, eNAPIS, eNS, ETSUN, </a:t>
            </a:r>
            <a:r>
              <a:rPr lang="en-US" sz="1000" dirty="0">
                <a:latin typeface="Arial" panose="020B0604020202020204" pitchFamily="34" charset="0"/>
                <a:cs typeface="Arial" panose="020B0604020202020204" pitchFamily="34" charset="0"/>
              </a:rPr>
              <a:t>eV2XARC, NUDSF, </a:t>
            </a:r>
            <a:r>
              <a:rPr lang="en-US" sz="1000" dirty="0" smtClean="0">
                <a:latin typeface="Arial" panose="020B0604020202020204" pitchFamily="34" charset="0"/>
                <a:cs typeface="Arial" panose="020B0604020202020204" pitchFamily="34" charset="0"/>
              </a:rPr>
              <a:t>RACS, SBIPROTOC16.</a:t>
            </a:r>
          </a:p>
          <a:p>
            <a:pPr marL="0" indent="0">
              <a:buNone/>
            </a:pPr>
            <a:endParaRPr lang="de-DE" sz="1200" dirty="0">
              <a:latin typeface="Arial "/>
            </a:endParaRPr>
          </a:p>
          <a:p>
            <a:pPr marL="228600" lvl="1">
              <a:spcBef>
                <a:spcPts val="1000"/>
              </a:spcBef>
              <a:buBlip>
                <a:blip r:embed="rId2"/>
              </a:buBlip>
            </a:pPr>
            <a:r>
              <a:rPr lang="en-US" sz="1600" dirty="0" smtClean="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dirty="0" smtClean="0">
                <a:latin typeface="Arial" panose="020B0604020202020204" pitchFamily="34" charset="0"/>
                <a:cs typeface="Arial" panose="020B0604020202020204" pitchFamily="34" charset="0"/>
              </a:rPr>
              <a:t>Overall Rel-17</a:t>
            </a:r>
          </a:p>
          <a:p>
            <a:r>
              <a:rPr lang="en-US" sz="1600" dirty="0" smtClean="0">
                <a:latin typeface="Arial" panose="020B0604020202020204" pitchFamily="34" charset="0"/>
                <a:cs typeface="Arial" panose="020B0604020202020204" pitchFamily="34" charset="0"/>
              </a:rPr>
              <a:t>117 category F CRs are  agreed for Rel-17  (113 for CT#93 and 135 for CT#92e)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147 category B,C </a:t>
            </a:r>
            <a:r>
              <a:rPr lang="en-US" sz="1600" dirty="0">
                <a:latin typeface="Arial" panose="020B0604020202020204" pitchFamily="34" charset="0"/>
                <a:cs typeface="Arial" panose="020B0604020202020204" pitchFamily="34" charset="0"/>
              </a:rPr>
              <a:t>CRs are  agreed for Rel-17  </a:t>
            </a:r>
            <a:r>
              <a:rPr lang="en-US" sz="1600" dirty="0" smtClean="0">
                <a:latin typeface="Arial" panose="020B0604020202020204" pitchFamily="34" charset="0"/>
                <a:cs typeface="Arial" panose="020B0604020202020204" pitchFamily="34" charset="0"/>
              </a:rPr>
              <a:t>(83 </a:t>
            </a:r>
            <a:r>
              <a:rPr lang="en-US" sz="1600" dirty="0">
                <a:latin typeface="Arial" panose="020B0604020202020204" pitchFamily="34" charset="0"/>
                <a:cs typeface="Arial" panose="020B0604020202020204" pitchFamily="34" charset="0"/>
              </a:rPr>
              <a:t>for CT#93 and 101 for </a:t>
            </a:r>
            <a:r>
              <a:rPr lang="en-US" sz="1600" dirty="0" smtClean="0">
                <a:latin typeface="Arial" panose="020B0604020202020204" pitchFamily="34" charset="0"/>
                <a:cs typeface="Arial" panose="020B0604020202020204" pitchFamily="34" charset="0"/>
              </a:rPr>
              <a:t>CT#92e</a:t>
            </a:r>
            <a:r>
              <a:rPr lang="en-US" sz="1600" dirty="0">
                <a:latin typeface="Arial" panose="020B0604020202020204" pitchFamily="34" charset="0"/>
                <a:cs typeface="Arial" panose="020B0604020202020204" pitchFamily="34" charset="0"/>
              </a:rPr>
              <a:t>)</a:t>
            </a:r>
          </a:p>
          <a:p>
            <a:r>
              <a:rPr lang="en-US" sz="1600" dirty="0" smtClean="0">
                <a:latin typeface="Arial" panose="020B0604020202020204" pitchFamily="34" charset="0"/>
                <a:cs typeface="Arial" panose="020B0604020202020204" pitchFamily="34" charset="0"/>
              </a:rPr>
              <a:t>The work plan provides an overview of the work items we are currently active on (see slide 7 to 12) </a:t>
            </a:r>
          </a:p>
          <a:p>
            <a:r>
              <a:rPr lang="en-US" sz="1600" dirty="0" smtClean="0">
                <a:latin typeface="Arial" panose="020B0604020202020204" pitchFamily="34" charset="0"/>
                <a:cs typeface="Arial" panose="020B0604020202020204" pitchFamily="34" charset="0"/>
              </a:rPr>
              <a:t>The slides 19 to 24 provides an extract of the work  which might be of interest by CT</a:t>
            </a:r>
          </a:p>
          <a:p>
            <a:r>
              <a:rPr lang="en-US" sz="1600" dirty="0" smtClean="0">
                <a:latin typeface="Arial" panose="020B0604020202020204" pitchFamily="34" charset="0"/>
                <a:cs typeface="Arial" panose="020B0604020202020204" pitchFamily="34" charset="0"/>
              </a:rPr>
              <a:t>1 TS is under development and the 7TSs which are send for information</a:t>
            </a:r>
          </a:p>
          <a:p>
            <a:r>
              <a:rPr lang="en-US" sz="1600" dirty="0" smtClean="0">
                <a:latin typeface="Arial" panose="020B0604020202020204" pitchFamily="34" charset="0"/>
                <a:cs typeface="Arial" panose="020B0604020202020204" pitchFamily="34" charset="0"/>
              </a:rPr>
              <a:t>1 TR needs to be completed to be able to send it to next plenary for approval</a:t>
            </a:r>
          </a:p>
          <a:p>
            <a:r>
              <a:rPr lang="en-US" sz="1600" dirty="0" smtClean="0">
                <a:latin typeface="Arial" panose="020B0604020202020204" pitchFamily="34" charset="0"/>
                <a:cs typeface="Arial" panose="020B0604020202020204" pitchFamily="34" charset="0"/>
              </a:rPr>
              <a:t>3 TRs which are send this  time for approval  have small outstanding issues</a:t>
            </a:r>
          </a:p>
          <a:p>
            <a:endParaRPr lang="de-DE" sz="1200" dirty="0">
              <a:latin typeface="Arial "/>
            </a:endParaRPr>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Port Number Allocation Alternatives for New </a:t>
            </a:r>
            <a:r>
              <a:rPr lang="en-GB" sz="1200" dirty="0" smtClean="0">
                <a:latin typeface="Arial" panose="020B0604020202020204" pitchFamily="34" charset="0"/>
                <a:cs typeface="Arial" panose="020B0604020202020204" pitchFamily="34" charset="0"/>
              </a:rPr>
              <a:t>Interfaces </a:t>
            </a:r>
            <a:r>
              <a:rPr lang="en-US" sz="1200" dirty="0" smtClean="0">
                <a:latin typeface="Arial" panose="020B0604020202020204" pitchFamily="34" charset="0"/>
                <a:cs typeface="Arial" panose="020B0604020202020204" pitchFamily="34" charset="0"/>
              </a:rPr>
              <a:t>[FS_PortAl]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Output </a:t>
            </a:r>
            <a:r>
              <a:rPr lang="en-GB" sz="1200" dirty="0">
                <a:latin typeface="Arial" panose="020B0604020202020204" pitchFamily="34" charset="0"/>
                <a:cs typeface="Arial" panose="020B0604020202020204" pitchFamily="34" charset="0"/>
              </a:rPr>
              <a:t>of the work will </a:t>
            </a:r>
            <a:r>
              <a:rPr lang="en-GB" sz="1200" dirty="0" smtClean="0">
                <a:latin typeface="Arial" panose="020B0604020202020204" pitchFamily="34" charset="0"/>
                <a:cs typeface="Arial" panose="020B0604020202020204" pitchFamily="34" charset="0"/>
              </a:rPr>
              <a:t>be a </a:t>
            </a:r>
            <a:r>
              <a:rPr lang="en-GB" sz="1200" dirty="0">
                <a:latin typeface="Arial" panose="020B0604020202020204" pitchFamily="34" charset="0"/>
                <a:cs typeface="Arial" panose="020B0604020202020204" pitchFamily="34" charset="0"/>
              </a:rPr>
              <a:t>study analysing alternatives and a TR providing guidelines  how to perform the  selected alternatives</a:t>
            </a: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TR 29.941 </a:t>
            </a:r>
            <a:r>
              <a:rPr lang="en-US" sz="1200" dirty="0" smtClean="0">
                <a:latin typeface="Arial" panose="020B0604020202020204" pitchFamily="34" charset="0"/>
                <a:cs typeface="Arial" panose="020B0604020202020204" pitchFamily="34" charset="0"/>
              </a:rPr>
              <a:t>is</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seen</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as</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complete and the TR is send for approval</a:t>
            </a:r>
            <a:r>
              <a:rPr lang="de-DE" sz="1200" dirty="0" smtClean="0">
                <a:latin typeface="Arial" panose="020B0604020202020204" pitchFamily="34" charset="0"/>
                <a:cs typeface="Arial" panose="020B0604020202020204" pitchFamily="34" charset="0"/>
              </a:rPr>
              <a:t>.</a:t>
            </a:r>
          </a:p>
          <a:p>
            <a:pPr lvl="1"/>
            <a:r>
              <a:rPr lang="de-DE" sz="1200" dirty="0">
                <a:latin typeface="Arial" panose="020B0604020202020204" pitchFamily="34" charset="0"/>
                <a:cs typeface="Arial" panose="020B0604020202020204" pitchFamily="34" charset="0"/>
              </a:rPr>
              <a:t> </a:t>
            </a:r>
            <a:r>
              <a:rPr lang="de-DE" sz="1200" dirty="0" smtClean="0">
                <a:latin typeface="Arial" panose="020B0604020202020204" pitchFamily="34" charset="0"/>
                <a:cs typeface="Arial" panose="020B0604020202020204" pitchFamily="34" charset="0"/>
              </a:rPr>
              <a:t>The TR </a:t>
            </a:r>
            <a:r>
              <a:rPr lang="en-GB" sz="1200" dirty="0" smtClean="0">
                <a:latin typeface="Arial" panose="020B0604020202020204" pitchFamily="34" charset="0"/>
                <a:cs typeface="Arial" panose="020B0604020202020204" pitchFamily="34" charset="0"/>
              </a:rPr>
              <a:t>contain</a:t>
            </a:r>
            <a:r>
              <a:rPr lang="de-DE" sz="1200" dirty="0" smtClean="0">
                <a:latin typeface="Arial" panose="020B0604020202020204" pitchFamily="34" charset="0"/>
                <a:cs typeface="Arial" panose="020B0604020202020204" pitchFamily="34" charset="0"/>
              </a:rPr>
              <a:t> an </a:t>
            </a:r>
            <a:r>
              <a:rPr lang="en-GB" sz="1200" dirty="0" smtClean="0">
                <a:latin typeface="Arial" panose="020B0604020202020204" pitchFamily="34" charset="0"/>
                <a:cs typeface="Arial" panose="020B0604020202020204" pitchFamily="34" charset="0"/>
              </a:rPr>
              <a:t>annex</a:t>
            </a:r>
            <a:r>
              <a:rPr lang="de-DE" sz="1200" dirty="0" smtClean="0">
                <a:latin typeface="Arial" panose="020B0604020202020204" pitchFamily="34" charset="0"/>
                <a:cs typeface="Arial" panose="020B0604020202020204" pitchFamily="34" charset="0"/>
              </a:rPr>
              <a:t> „ </a:t>
            </a:r>
            <a:r>
              <a:rPr lang="en-GB" sz="1200" dirty="0"/>
              <a:t>3GPP procedures for Service Name and Port Number registry </a:t>
            </a:r>
            <a:r>
              <a:rPr lang="en-GB" sz="1200" dirty="0" smtClean="0"/>
              <a:t>management” which should be maintained once 3GPP assigns internally port numbers for 3GPP internal use. Currently the table in the annex is empty.</a:t>
            </a: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Open: Should  “</a:t>
            </a:r>
            <a:r>
              <a:rPr lang="en-GB" sz="1200" dirty="0"/>
              <a:t>3GPP procedures for Service Name and Port Number registry </a:t>
            </a:r>
            <a:r>
              <a:rPr lang="en-GB" sz="1200" dirty="0" smtClean="0"/>
              <a:t>management” be remain in TR 29.941 or should the  annex be extracted in a new TR/TS.</a:t>
            </a:r>
            <a:endParaRPr lang="en-US"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Study on restoration of profiles related to </a:t>
            </a:r>
            <a:r>
              <a:rPr lang="en-GB" sz="1200" dirty="0" smtClean="0">
                <a:latin typeface="Arial" panose="020B0604020202020204" pitchFamily="34" charset="0"/>
                <a:cs typeface="Arial" panose="020B0604020202020204" pitchFamily="34" charset="0"/>
              </a:rPr>
              <a:t>UDR </a:t>
            </a:r>
            <a:r>
              <a:rPr lang="en-US" sz="1200" i="1" dirty="0" smtClean="0">
                <a:latin typeface="Arial" panose="020B0604020202020204" pitchFamily="34" charset="0"/>
                <a:cs typeface="Arial" panose="020B0604020202020204" pitchFamily="34" charset="0"/>
              </a:rPr>
              <a:t>(CT4 </a:t>
            </a:r>
            <a:r>
              <a:rPr lang="en-US" sz="1200" i="1" dirty="0">
                <a:latin typeface="Arial" panose="020B0604020202020204" pitchFamily="34" charset="0"/>
                <a:cs typeface="Arial" panose="020B0604020202020204" pitchFamily="34" charset="0"/>
              </a:rPr>
              <a:t>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[FS_ReP_UDR]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study the </a:t>
            </a:r>
            <a:r>
              <a:rPr lang="en-GB" sz="1200" dirty="0" smtClean="0">
                <a:latin typeface="Arial" panose="020B0604020202020204" pitchFamily="34" charset="0"/>
                <a:cs typeface="Arial" panose="020B0604020202020204" pitchFamily="34" charset="0"/>
              </a:rPr>
              <a:t>issues that data stored in the UDR are not aligned  and analyse if a similar procedure like the reset procedure defined  for EPC is needed in 5GC. The analysis is documented in TR29.821</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The TR is agreed to be send for approval</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Solution 19 ”</a:t>
            </a:r>
            <a:r>
              <a:rPr lang="en-GB" sz="1200" dirty="0" smtClean="0"/>
              <a:t>Notification </a:t>
            </a:r>
            <a:r>
              <a:rPr lang="en-GB" sz="1200" dirty="0"/>
              <a:t>via UDM to Default Notification </a:t>
            </a:r>
            <a:r>
              <a:rPr lang="en-GB" sz="1200" dirty="0" smtClean="0"/>
              <a:t>URIs”</a:t>
            </a:r>
            <a:r>
              <a:rPr lang="en-GB" sz="1200" dirty="0" smtClean="0">
                <a:latin typeface="Arial" panose="020B0604020202020204" pitchFamily="34" charset="0"/>
                <a:cs typeface="Arial" panose="020B0604020202020204" pitchFamily="34" charset="0"/>
              </a:rPr>
              <a:t> is chosen as the preferred solution</a:t>
            </a:r>
          </a:p>
          <a:p>
            <a:pPr marL="457200" lvl="1" indent="0">
              <a:buNone/>
            </a:pP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latin typeface="Arial" panose="020B0604020202020204" pitchFamily="34" charset="0"/>
                <a:cs typeface="Arial" panose="020B0604020202020204" pitchFamily="34" charset="0"/>
              </a:rPr>
              <a:t>Find and describe a solution  for roaming case;</a:t>
            </a:r>
            <a:endParaRPr lang="en-US" sz="12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A new WID is agreed and send for approval to start the normative work based  on </a:t>
            </a:r>
            <a:r>
              <a:rPr lang="en-GB" sz="1200" dirty="0" smtClean="0">
                <a:latin typeface="Arial" panose="020B0604020202020204" pitchFamily="34" charset="0"/>
                <a:cs typeface="Arial" panose="020B0604020202020204" pitchFamily="34" charset="0"/>
              </a:rPr>
              <a:t>the TR;</a:t>
            </a:r>
            <a:endParaRPr lang="en-US"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95%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9727048"/>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5"/>
              </a:rPr>
              <a:t>songyue@chinamobile.com</a:t>
            </a:r>
            <a:endParaRPr lang="en-US" sz="1800" dirty="0" smtClean="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smtClean="0"/>
              <a:t>Hiroshi Ishikawa</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smtClean="0"/>
              <a:t>TTC</a:t>
            </a:r>
            <a:r>
              <a:rPr lang="fr-FR" altLang="en-US" sz="1800" dirty="0"/>
              <a:t/>
            </a:r>
            <a:br>
              <a:rPr lang="fr-FR" altLang="en-US" sz="1800" dirty="0"/>
            </a:br>
            <a:r>
              <a:rPr lang="en-US" sz="1800" dirty="0">
                <a:hlinkClick r:id="rId9"/>
              </a:rPr>
              <a:t>hiroshi.ishikawa.ev</a:t>
            </a:r>
            <a:r>
              <a:rPr lang="en-US" altLang="en-US" sz="1800" dirty="0">
                <a:hlinkClick r:id="rId9"/>
              </a:rPr>
              <a:t>@nttdocomo.</a:t>
            </a:r>
            <a:r>
              <a:rPr lang="en-US" sz="1800" dirty="0">
                <a:hlinkClick r:id="rId9"/>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Specify </a:t>
            </a:r>
            <a:r>
              <a:rPr lang="en-US" sz="1200" dirty="0">
                <a:latin typeface="Arial" panose="020B0604020202020204" pitchFamily="34" charset="0"/>
                <a:cs typeface="Arial" panose="020B0604020202020204" pitchFamily="34" charset="0"/>
              </a:rPr>
              <a:t>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TR29.829 “Study on Service-based support for SMS in 5GC” is now seen as to be ready to be presented for approval only small outstanding </a:t>
            </a:r>
            <a:r>
              <a:rPr lang="en-GB" sz="1200" dirty="0" smtClean="0">
                <a:latin typeface="Arial" panose="020B0604020202020204" pitchFamily="34" charset="0"/>
                <a:cs typeface="Arial" panose="020B0604020202020204" pitchFamily="34" charset="0"/>
              </a:rPr>
              <a:t>issues </a:t>
            </a:r>
            <a:r>
              <a:rPr lang="en-GB" sz="1200" dirty="0">
                <a:latin typeface="Arial" panose="020B0604020202020204" pitchFamily="34" charset="0"/>
                <a:cs typeface="Arial" panose="020B0604020202020204" pitchFamily="34" charset="0"/>
              </a:rPr>
              <a:t>are left.</a:t>
            </a:r>
            <a:endParaRPr lang="en-US" sz="1200" dirty="0" smtClean="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W</a:t>
            </a:r>
            <a:r>
              <a:rPr lang="en-GB" sz="1200" dirty="0" smtClean="0">
                <a:latin typeface="Arial" panose="020B0604020202020204" pitchFamily="34" charset="0"/>
                <a:cs typeface="Arial" panose="020B0604020202020204" pitchFamily="34" charset="0"/>
              </a:rPr>
              <a:t>e </a:t>
            </a:r>
            <a:r>
              <a:rPr lang="en-GB" sz="1200" dirty="0">
                <a:latin typeface="Arial" panose="020B0604020202020204" pitchFamily="34" charset="0"/>
                <a:cs typeface="Arial" panose="020B0604020202020204" pitchFamily="34" charset="0"/>
              </a:rPr>
              <a:t>started the work </a:t>
            </a:r>
            <a:r>
              <a:rPr lang="en-GB" sz="1200" dirty="0" smtClean="0">
                <a:latin typeface="Arial" panose="020B0604020202020204" pitchFamily="34" charset="0"/>
                <a:cs typeface="Arial" panose="020B0604020202020204" pitchFamily="34" charset="0"/>
              </a:rPr>
              <a:t>on TS 23.540 ”Technical </a:t>
            </a:r>
            <a:r>
              <a:rPr lang="en-GB" sz="1200" dirty="0">
                <a:latin typeface="Arial" panose="020B0604020202020204" pitchFamily="34" charset="0"/>
                <a:cs typeface="Arial" panose="020B0604020202020204" pitchFamily="34" charset="0"/>
              </a:rPr>
              <a:t>realization of Service Based Short Message </a:t>
            </a:r>
            <a:r>
              <a:rPr lang="en-GB" sz="1200" dirty="0" smtClean="0">
                <a:latin typeface="Arial" panose="020B0604020202020204" pitchFamily="34" charset="0"/>
                <a:cs typeface="Arial" panose="020B0604020202020204" pitchFamily="34" charset="0"/>
              </a:rPr>
              <a:t>Service”. The TS </a:t>
            </a:r>
            <a:r>
              <a:rPr lang="en-GB" sz="1200" dirty="0">
                <a:latin typeface="Arial" panose="020B0604020202020204" pitchFamily="34" charset="0"/>
                <a:cs typeface="Arial" panose="020B0604020202020204" pitchFamily="34" charset="0"/>
              </a:rPr>
              <a:t>is  not complete enough to </a:t>
            </a:r>
            <a:r>
              <a:rPr lang="en-GB" sz="1200" dirty="0" smtClean="0">
                <a:latin typeface="Arial" panose="020B0604020202020204" pitchFamily="34" charset="0"/>
                <a:cs typeface="Arial" panose="020B0604020202020204" pitchFamily="34" charset="0"/>
              </a:rPr>
              <a:t>be send </a:t>
            </a:r>
            <a:r>
              <a:rPr lang="en-GB" sz="1200" dirty="0">
                <a:latin typeface="Arial" panose="020B0604020202020204" pitchFamily="34" charset="0"/>
                <a:cs typeface="Arial" panose="020B0604020202020204" pitchFamily="34" charset="0"/>
              </a:rPr>
              <a:t>for </a:t>
            </a:r>
            <a:r>
              <a:rPr lang="en-GB" sz="1200" dirty="0" smtClean="0">
                <a:latin typeface="Arial" panose="020B0604020202020204" pitchFamily="34" charset="0"/>
                <a:cs typeface="Arial" panose="020B0604020202020204" pitchFamily="34" charset="0"/>
              </a:rPr>
              <a:t>information.</a:t>
            </a:r>
            <a:endParaRPr lang="en-GB"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Resolve  remaining  small issues in the TR</a:t>
            </a:r>
            <a:r>
              <a:rPr lang="de-DE" sz="1200" dirty="0" smtClean="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Complete the stage 2</a:t>
            </a:r>
          </a:p>
          <a:p>
            <a:pPr lvl="1"/>
            <a:r>
              <a:rPr lang="de-DE" sz="1200" dirty="0" smtClean="0">
                <a:latin typeface="Arial" panose="020B0604020202020204" pitchFamily="34" charset="0"/>
                <a:cs typeface="Arial" panose="020B0604020202020204" pitchFamily="34" charset="0"/>
              </a:rPr>
              <a:t>Start </a:t>
            </a:r>
            <a:r>
              <a:rPr lang="en-GB" sz="1200" dirty="0" smtClean="0">
                <a:latin typeface="Arial" panose="020B0604020202020204" pitchFamily="34" charset="0"/>
                <a:cs typeface="Arial" panose="020B0604020202020204" pitchFamily="34" charset="0"/>
              </a:rPr>
              <a:t>and</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complete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stage</a:t>
            </a:r>
            <a:r>
              <a:rPr lang="de-DE" sz="1200" dirty="0" smtClean="0">
                <a:latin typeface="Arial" panose="020B0604020202020204" pitchFamily="34" charset="0"/>
                <a:cs typeface="Arial" panose="020B0604020202020204" pitchFamily="34" charset="0"/>
              </a:rPr>
              <a:t> 3</a:t>
            </a: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45%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the architectural enhancements for 5G multicast-broadcast services </a:t>
            </a:r>
            <a:r>
              <a:rPr lang="en-US" sz="1200" dirty="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5MBS</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item is to specify protocol enhancements and related APIs for 5G multicast-broadcast services based on the normative stage 2 technical specifications </a:t>
            </a:r>
          </a:p>
          <a:p>
            <a:pPr lvl="1"/>
            <a:r>
              <a:rPr lang="en-GB" sz="1200" dirty="0" smtClean="0">
                <a:latin typeface="Arial" panose="020B0604020202020204" pitchFamily="34" charset="0"/>
                <a:cs typeface="Arial" panose="020B0604020202020204" pitchFamily="34" charset="0"/>
              </a:rPr>
              <a:t>For MB-SMF </a:t>
            </a:r>
            <a:r>
              <a:rPr lang="en-GB" sz="1200" dirty="0">
                <a:latin typeface="Arial" panose="020B0604020202020204" pitchFamily="34" charset="0"/>
                <a:cs typeface="Arial" panose="020B0604020202020204" pitchFamily="34" charset="0"/>
              </a:rPr>
              <a:t>provided services for the new 5BMS features </a:t>
            </a: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TS </a:t>
            </a:r>
            <a:r>
              <a:rPr lang="en-GB" sz="1200" dirty="0">
                <a:latin typeface="Arial" panose="020B0604020202020204" pitchFamily="34" charset="0"/>
                <a:cs typeface="Arial" panose="020B0604020202020204" pitchFamily="34" charset="0"/>
              </a:rPr>
              <a:t>29.532 </a:t>
            </a:r>
            <a:r>
              <a:rPr lang="en-GB" sz="1200" dirty="0" smtClean="0">
                <a:latin typeface="Arial" panose="020B0604020202020204" pitchFamily="34" charset="0"/>
                <a:cs typeface="Arial" panose="020B0604020202020204" pitchFamily="34" charset="0"/>
              </a:rPr>
              <a:t>is  send for information to plenary</a:t>
            </a:r>
          </a:p>
          <a:p>
            <a:pPr lvl="1"/>
            <a:r>
              <a:rPr lang="en-GB" sz="1200" dirty="0" smtClean="0">
                <a:latin typeface="Arial" panose="020B0604020202020204" pitchFamily="34" charset="0"/>
                <a:cs typeface="Arial" panose="020B0604020202020204" pitchFamily="34" charset="0"/>
              </a:rPr>
              <a:t>Confirmation from SA4 that CT4 should do the stage 3 work  for Nmb2 interface, SA4 indicated they will work on the stage2 until February 2022.</a:t>
            </a:r>
          </a:p>
          <a:p>
            <a:pPr lvl="1"/>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Start the work on Nmb2 interface </a:t>
            </a:r>
            <a:r>
              <a:rPr lang="de-DE" sz="1200" dirty="0" smtClean="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Complete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stage</a:t>
            </a:r>
            <a:r>
              <a:rPr lang="de-DE" sz="1200" dirty="0" smtClean="0">
                <a:latin typeface="Arial" panose="020B0604020202020204" pitchFamily="34" charset="0"/>
                <a:cs typeface="Arial" panose="020B0604020202020204" pitchFamily="34" charset="0"/>
              </a:rPr>
              <a:t> 3 </a:t>
            </a:r>
            <a:r>
              <a:rPr lang="en-GB" sz="1200" dirty="0" smtClean="0">
                <a:latin typeface="Arial" panose="020B0604020202020204" pitchFamily="34" charset="0"/>
                <a:cs typeface="Arial" panose="020B0604020202020204" pitchFamily="34" charset="0"/>
              </a:rPr>
              <a:t>work</a:t>
            </a:r>
            <a:r>
              <a:rPr lang="de-DE" sz="1200" dirty="0" smtClean="0">
                <a:latin typeface="Arial" panose="020B0604020202020204" pitchFamily="34" charset="0"/>
                <a:cs typeface="Arial" panose="020B0604020202020204" pitchFamily="34" charset="0"/>
              </a:rPr>
              <a:t> e.g. TS29.532</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75%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189699"/>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a:t>
            </a:r>
            <a:r>
              <a:rPr lang="en-GB" sz="1200" dirty="0">
                <a:latin typeface="Arial" panose="020B0604020202020204" pitchFamily="34" charset="0"/>
                <a:cs typeface="Arial" panose="020B0604020202020204" pitchFamily="34" charset="0"/>
              </a:rPr>
              <a:t>based Interface protocol improvements  [</a:t>
            </a:r>
            <a:r>
              <a:rPr lang="en-GB" sz="1200" dirty="0" smtClean="0">
                <a:latin typeface="Arial" panose="020B0604020202020204" pitchFamily="34" charset="0"/>
                <a:cs typeface="Arial" panose="020B0604020202020204" pitchFamily="34" charset="0"/>
              </a:rPr>
              <a:t>SBIProtoc17]</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a:t>
            </a:r>
            <a:r>
              <a:rPr lang="en-GB" sz="1200" dirty="0" smtClean="0">
                <a:latin typeface="Arial" panose="020B0604020202020204" pitchFamily="34" charset="0"/>
                <a:cs typeface="Arial" panose="020B0604020202020204" pitchFamily="34" charset="0"/>
              </a:rPr>
              <a:t>services.</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A subscription expiry notification by the UDSF to an NF Service Consumer is introduced. An NF Ser4vice consumer can subscribe to such a notification</a:t>
            </a:r>
          </a:p>
          <a:p>
            <a:pPr lvl="1"/>
            <a:r>
              <a:rPr lang="en-US" sz="1200" dirty="0">
                <a:latin typeface="Arial" panose="020B0604020202020204" pitchFamily="34" charset="0"/>
                <a:cs typeface="Arial" panose="020B0604020202020204" pitchFamily="34" charset="0"/>
              </a:rPr>
              <a:t>We started the discussion on how to identify a retransmitted HTTP message. In GTP and Diameter we have introduced such mechanism. Also  in 5GC it was noted that  retransmission  happen. We started the discussion on using the </a:t>
            </a:r>
            <a:r>
              <a:rPr lang="en-GB" sz="1200" dirty="0">
                <a:latin typeface="Arial" panose="020B0604020202020204" pitchFamily="34" charset="0"/>
                <a:cs typeface="Arial" panose="020B0604020202020204" pitchFamily="34" charset="0"/>
              </a:rPr>
              <a:t>two custom headers, 3gpp-Sbi-Request-Info and 3gpp-Sbi-Response-Info for a mechanism</a:t>
            </a:r>
            <a:r>
              <a:rPr lang="en-US" sz="1200" dirty="0">
                <a:latin typeface="Arial" panose="020B0604020202020204" pitchFamily="34" charset="0"/>
                <a:cs typeface="Arial" panose="020B0604020202020204" pitchFamily="34" charset="0"/>
              </a:rPr>
              <a:t>. The intention is also to check ongoing discussion in IETF</a:t>
            </a:r>
            <a:endParaRPr lang="en-GB"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Resolve  </a:t>
            </a:r>
            <a:r>
              <a:rPr lang="en-US" sz="1200" dirty="0" smtClean="0">
                <a:latin typeface="Arial" panose="020B0604020202020204" pitchFamily="34" charset="0"/>
                <a:cs typeface="Arial" panose="020B0604020202020204" pitchFamily="34" charset="0"/>
              </a:rPr>
              <a:t>the issue on identifying retransmitted HTTP messages </a:t>
            </a:r>
            <a:r>
              <a:rPr lang="de-DE" sz="1200" dirty="0" smtClean="0">
                <a:latin typeface="Arial" panose="020B0604020202020204" pitchFamily="34" charset="0"/>
                <a:cs typeface="Arial" panose="020B0604020202020204" pitchFamily="34" charset="0"/>
              </a:rPr>
              <a:t>.</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a:t>
            </a:r>
            <a:r>
              <a:rPr lang="de-DE" sz="1600" dirty="0" smtClean="0">
                <a:latin typeface="Arial" panose="020B0604020202020204" pitchFamily="34" charset="0"/>
                <a:cs typeface="Arial" panose="020B0604020202020204" pitchFamily="34" charset="0"/>
              </a:rPr>
              <a:t>80%</a:t>
            </a:r>
            <a:endParaRPr lang="de-DE" sz="16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Enhancement of Network Slicing Phase 2</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eNS_Ph2</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on enhancement of network slicing phase 2. CT4 part is introduction of a new NF and services to support storing of network slice information, managing and updating the network slice information, enforcing the network slice information for the purpose of network slice access control and managing subscription and notification related to the network slice information</a:t>
            </a:r>
          </a:p>
          <a:p>
            <a:pPr lvl="1"/>
            <a:r>
              <a:rPr lang="en-GB" sz="1200" dirty="0" smtClean="0">
                <a:latin typeface="Arial" panose="020B0604020202020204" pitchFamily="34" charset="0"/>
                <a:cs typeface="Arial" panose="020B0604020202020204" pitchFamily="34" charset="0"/>
              </a:rPr>
              <a:t>Selection  of the new NF</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SA2 </a:t>
            </a:r>
            <a:r>
              <a:rPr lang="en-US" sz="1200" dirty="0" smtClean="0">
                <a:latin typeface="Arial" panose="020B0604020202020204" pitchFamily="34" charset="0"/>
                <a:cs typeface="Arial" panose="020B0604020202020204" pitchFamily="34" charset="0"/>
              </a:rPr>
              <a:t>replied to </a:t>
            </a:r>
            <a:r>
              <a:rPr lang="en-US" sz="1200" dirty="0">
                <a:latin typeface="Arial" panose="020B0604020202020204" pitchFamily="34" charset="0"/>
                <a:cs typeface="Arial" panose="020B0604020202020204" pitchFamily="34" charset="0"/>
              </a:rPr>
              <a:t>CT4 </a:t>
            </a:r>
            <a:r>
              <a:rPr lang="en-US" sz="1200" dirty="0" smtClean="0">
                <a:latin typeface="Arial" panose="020B0604020202020204" pitchFamily="34" charset="0"/>
                <a:cs typeface="Arial" panose="020B0604020202020204" pitchFamily="34" charset="0"/>
              </a:rPr>
              <a:t>indicating </a:t>
            </a:r>
            <a:r>
              <a:rPr lang="en-US" sz="1200" dirty="0">
                <a:latin typeface="Arial" panose="020B0604020202020204" pitchFamily="34" charset="0"/>
                <a:cs typeface="Arial" panose="020B0604020202020204" pitchFamily="34" charset="0"/>
              </a:rPr>
              <a:t>the functionality of Nnsacf_SliceStatus service is overlapped with Nnsacf_SliceEventExposure service and has agreed to unify the Nnsacf_SliceStatus services. CT4 aligned TS 29.536 accordingly</a:t>
            </a:r>
            <a:r>
              <a:rPr lang="en-US" sz="1200" dirty="0" smtClean="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TS 29.536 is send for information</a:t>
            </a: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80%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8736141"/>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 xmlns:a16="http://schemas.microsoft.com/office/drawing/2014/main" val="20000"/>
                    </a:ext>
                  </a:extLst>
                </a:gridCol>
                <a:gridCol w="3705214">
                  <a:extLst>
                    <a:ext uri="{9D8B030D-6E8A-4147-A177-3AD203B41FA5}">
                      <a16:colId xmlns="" xmlns:a16="http://schemas.microsoft.com/office/drawing/2014/main" val="20001"/>
                    </a:ext>
                  </a:extLst>
                </a:gridCol>
                <a:gridCol w="1735176">
                  <a:extLst>
                    <a:ext uri="{9D8B030D-6E8A-4147-A177-3AD203B41FA5}">
                      <a16:colId xmlns="" xmlns:a16="http://schemas.microsoft.com/office/drawing/2014/main" val="20002"/>
                    </a:ext>
                  </a:extLst>
                </a:gridCol>
                <a:gridCol w="1735176">
                  <a:extLst>
                    <a:ext uri="{9D8B030D-6E8A-4147-A177-3AD203B41FA5}">
                      <a16:colId xmlns="" xmlns:a16="http://schemas.microsoft.com/office/drawing/2014/main" val="20003"/>
                    </a:ext>
                  </a:extLst>
                </a:gridCol>
                <a:gridCol w="3454375">
                  <a:extLst>
                    <a:ext uri="{9D8B030D-6E8A-4147-A177-3AD203B41FA5}">
                      <a16:colId xmlns=""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E-meeting in CT4.</a:t>
            </a:r>
          </a:p>
          <a:p>
            <a:pPr lvl="1">
              <a:lnSpc>
                <a:spcPct val="80000"/>
              </a:lnSpc>
              <a:defRPr/>
            </a:pPr>
            <a:r>
              <a:rPr lang="de-DE" altLang="zh-CN" sz="1400" dirty="0" smtClean="0">
                <a:latin typeface="Arial" panose="020B0604020202020204" pitchFamily="34" charset="0"/>
                <a:ea typeface="MS PGothic" panose="020B0600070205080204" pitchFamily="34" charset="-128"/>
                <a:cs typeface="Arial" panose="020B0604020202020204" pitchFamily="34" charset="0"/>
              </a:rPr>
              <a:t>CT4#106e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and</a:t>
            </a:r>
            <a:r>
              <a:rPr lang="de-DE" altLang="zh-CN" sz="1400" dirty="0" smtClean="0">
                <a:latin typeface="Arial" panose="020B0604020202020204" pitchFamily="34" charset="0"/>
                <a:ea typeface="MS PGothic" panose="020B0600070205080204" pitchFamily="34" charset="-128"/>
                <a:cs typeface="Arial" panose="020B0604020202020204" pitchFamily="34" charset="0"/>
              </a:rPr>
              <a:t> CT4#107e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were held taking the feedback  form  previous e-meetings into account</a:t>
            </a:r>
          </a:p>
          <a:p>
            <a:pPr lvl="1">
              <a:lnSpc>
                <a:spcPct val="80000"/>
              </a:lnSpc>
              <a:defRPr/>
            </a:pPr>
            <a:r>
              <a:rPr lang="en-GB" altLang="zh-CN" sz="1400" dirty="0" smtClean="0">
                <a:latin typeface="Arial" panose="020B0604020202020204" pitchFamily="34" charset="0"/>
                <a:ea typeface="MS PGothic" panose="020B0600070205080204" pitchFamily="34" charset="-128"/>
                <a:cs typeface="Arial" panose="020B0604020202020204" pitchFamily="34" charset="0"/>
              </a:rPr>
              <a:t>The first 3-4 days of the meeting we had dedicated topics per day</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 The conference calls were scheduled for 3 hours but most of the time  we closed  the call earlier</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Conference calls time  from 13:00 UTC to 16:00 UTC very late for delegates from Japan (due to winter time in Europe and US) and  very early for delegates from US pacific coast. The intention is to start the calls 0,5h earlier during January Meeting</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Chairman's notes are provide before and after each conference call and at eve (21:00 UTC) every da</a:t>
            </a:r>
            <a:r>
              <a:rPr lang="en-US" sz="1400" dirty="0" smtClean="0">
                <a:latin typeface="Arial" panose="020B0604020202020204" pitchFamily="34" charset="0"/>
                <a:ea typeface="MS PGothic" panose="020B0600070205080204" pitchFamily="34" charset="-128"/>
                <a:cs typeface="Arial" panose="020B0604020202020204" pitchFamily="34" charset="0"/>
              </a:rPr>
              <a:t>y</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Meeting participation</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active delegates on the reflector and participating in the conference calls were similar to F2F</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E-mail exchanges between small number of delegates on special topics are increasing visible by the decrease of number of emails on the reflector</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Controversial topics are still tricky they occupy a lot of time and  emails until solved or postponed</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Rel-16 and Rel-15 corrections</a:t>
            </a:r>
          </a:p>
          <a:p>
            <a:pPr marL="717550" lvl="1">
              <a:spcBef>
                <a:spcPts val="1000"/>
              </a:spcBef>
              <a:buBlip>
                <a:blip r:embed="rId2"/>
              </a:buBlip>
              <a:defRPr/>
            </a:pPr>
            <a:r>
              <a:rPr lang="de-DE" sz="1600" dirty="0">
                <a:latin typeface="Arial" panose="020B0604020202020204" pitchFamily="34" charset="0"/>
                <a:cs typeface="Arial" panose="020B0604020202020204" pitchFamily="34" charset="0"/>
              </a:rPr>
              <a:t>All Rel-15 and Rel-16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corrections.</a:t>
            </a:r>
          </a:p>
          <a:p>
            <a:pPr lvl="1">
              <a:lnSpc>
                <a:spcPct val="80000"/>
              </a:lnSpc>
              <a:defRPr/>
            </a:pPr>
            <a:endParaRPr lang="de-DE" sz="1600" dirty="0" smtClean="0">
              <a:latin typeface="Arial" panose="020B0604020202020204" pitchFamily="34" charset="0"/>
              <a:ea typeface="MS PGothic" panose="020B0600070205080204" pitchFamily="34" charset="-128"/>
              <a:cs typeface="Arial" panose="020B0604020202020204" pitchFamily="34" charset="0"/>
            </a:endParaRPr>
          </a:p>
          <a:p>
            <a:r>
              <a:rPr lang="en-US" sz="2000" dirty="0" smtClean="0">
                <a:latin typeface="Arial" panose="020B0604020202020204" pitchFamily="34" charset="0"/>
                <a:cs typeface="Arial" panose="020B0604020202020204" pitchFamily="34" charset="0"/>
              </a:rPr>
              <a:t>Rel-17</a:t>
            </a:r>
            <a:endParaRPr lang="en-US" sz="20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The CRs were agreed using the status of stage 2 at the beginning of the CT4 meeting.</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Overall Rel-17 work items are in a good shape and most of them are on time</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Stage 2 had meetings in parallel to our meeting were they agreed updates to the stage 2, so there are  outstanding issue and dependency's with stage 2  which may lead to delay and may result in producing exception sheet to next plenary </a:t>
            </a:r>
          </a:p>
          <a:p>
            <a:endParaRPr lang="en-US" sz="1600" smtClean="0">
              <a:latin typeface="Arial" panose="020B0604020202020204" pitchFamily="34" charset="0"/>
              <a:cs typeface="Arial" panose="020B0604020202020204" pitchFamily="34" charset="0"/>
            </a:endParaRPr>
          </a:p>
          <a:p>
            <a:r>
              <a:rPr lang="en-US" sz="1600" smtClean="0">
                <a:latin typeface="Arial" panose="020B0604020202020204" pitchFamily="34" charset="0"/>
                <a:cs typeface="Arial" panose="020B0604020202020204" pitchFamily="34" charset="0"/>
              </a:rPr>
              <a:t>3GPP forge</a:t>
            </a:r>
            <a:endParaRPr lang="en-US" sz="1600">
              <a:latin typeface="Arial" panose="020B0604020202020204" pitchFamily="34" charset="0"/>
              <a:cs typeface="Arial" panose="020B0604020202020204" pitchFamily="34" charset="0"/>
            </a:endParaRPr>
          </a:p>
          <a:p>
            <a:pPr marL="717550" lvl="1">
              <a:spcBef>
                <a:spcPts val="1000"/>
              </a:spcBef>
              <a:buBlip>
                <a:blip r:embed="rId2"/>
              </a:buBlip>
            </a:pPr>
            <a:r>
              <a:rPr lang="en-GB" sz="1600" smtClean="0">
                <a:latin typeface="Arial" panose="020B0604020202020204" pitchFamily="34" charset="0"/>
                <a:cs typeface="Arial" panose="020B0604020202020204" pitchFamily="34" charset="0"/>
              </a:rPr>
              <a:t>We started a discussion  on a first draft of an user  manual on how CT4 is using 3GPP forge.</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smtClean="0"/>
              <a:t>TR </a:t>
            </a:r>
            <a:r>
              <a:rPr lang="en-US" sz="2000" dirty="0"/>
              <a:t>29.941 </a:t>
            </a:r>
            <a:r>
              <a:rPr lang="en-US" sz="2000" dirty="0" smtClean="0"/>
              <a:t>send to </a:t>
            </a:r>
            <a:r>
              <a:rPr lang="en-US" sz="2000" dirty="0"/>
              <a:t>CT </a:t>
            </a:r>
            <a:r>
              <a:rPr lang="en-US" sz="2000" dirty="0" smtClean="0"/>
              <a:t>plenary CT#94 </a:t>
            </a:r>
            <a:r>
              <a:rPr lang="en-US" sz="2000" dirty="0"/>
              <a:t>for approval. </a:t>
            </a:r>
            <a:r>
              <a:rPr lang="en-US" sz="2000" dirty="0" smtClean="0"/>
              <a:t>Regarding documentation which port numbers are allocated by 3GPP the TR contains an annex which could be maintained  by the 3GPP CR process.</a:t>
            </a:r>
            <a:br>
              <a:rPr lang="en-US" sz="2000" dirty="0" smtClean="0"/>
            </a:br>
            <a:r>
              <a:rPr lang="en-US" sz="2000" dirty="0" smtClean="0"/>
              <a:t>The  annex is something 3GPP wide so the questions is should the annex “</a:t>
            </a:r>
            <a:r>
              <a:rPr lang="en-GB" sz="2000" dirty="0"/>
              <a:t>3GPP procedures for Service Name and Port Number registry </a:t>
            </a:r>
            <a:r>
              <a:rPr lang="en-GB" sz="2000" dirty="0" smtClean="0"/>
              <a:t>management” </a:t>
            </a:r>
            <a:r>
              <a:rPr lang="en-US" sz="2000" dirty="0" smtClean="0"/>
              <a:t>maintained within the TR or should we create a new TS or TR for just maintaining the </a:t>
            </a:r>
            <a:r>
              <a:rPr lang="en-GB" sz="2000" dirty="0"/>
              <a:t>Service Name and Port Number registry management</a:t>
            </a:r>
            <a:r>
              <a:rPr lang="en-US" sz="2000" dirty="0" smtClean="0"/>
              <a:t>. AS this impacts not only CT4, CT should decide on the preferred way forward.</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a:t>
            </a:r>
            <a:r>
              <a:rPr lang="en-GB" altLang="ja-JP" sz="2000" dirty="0" smtClean="0">
                <a:latin typeface="Arial "/>
                <a:ea typeface="MS PGothic" pitchFamily="34" charset="-128"/>
                <a:cs typeface="Arial" pitchFamily="34" charset="0"/>
              </a:rPr>
              <a:t>hard work,  their dedication </a:t>
            </a:r>
            <a:r>
              <a:rPr lang="en-GB" altLang="ja-JP" sz="2000" dirty="0">
                <a:latin typeface="Arial "/>
                <a:ea typeface="MS PGothic" pitchFamily="34" charset="-128"/>
                <a:cs typeface="Arial" pitchFamily="34" charset="0"/>
              </a:rPr>
              <a:t>and their excellent team spirit </a:t>
            </a:r>
            <a:r>
              <a:rPr lang="en-GB" altLang="ja-JP" sz="2000" dirty="0" smtClean="0">
                <a:latin typeface="Arial "/>
                <a:ea typeface="MS PGothic" pitchFamily="34" charset="-128"/>
                <a:cs typeface="Arial" pitchFamily="34" charset="0"/>
              </a:rPr>
              <a:t>during the discussions via email and in the conference calls</a:t>
            </a:r>
          </a:p>
          <a:p>
            <a:pPr lvl="1"/>
            <a:r>
              <a:rPr lang="en-GB" altLang="ja-JP" sz="2000" dirty="0" smtClean="0">
                <a:latin typeface="Arial "/>
                <a:ea typeface="MS PGothic" pitchFamily="34" charset="-128"/>
                <a:cs typeface="Arial" pitchFamily="34" charset="0"/>
              </a:rPr>
              <a:t>Thanks the CT4 vice chairs for their support  before and during the meetings.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work </a:t>
            </a:r>
            <a:r>
              <a:rPr lang="en-GB" altLang="ja-JP" sz="2000" dirty="0" smtClean="0">
                <a:latin typeface="Arial "/>
                <a:ea typeface="MS PGothic" pitchFamily="34" charset="-128"/>
                <a:cs typeface="Arial" pitchFamily="34" charset="0"/>
              </a:rPr>
              <a:t>and support as </a:t>
            </a:r>
            <a:r>
              <a:rPr lang="en-GB" altLang="ja-JP" sz="2000" dirty="0">
                <a:latin typeface="Arial "/>
                <a:ea typeface="MS PGothic" pitchFamily="34" charset="-128"/>
                <a:cs typeface="Arial" pitchFamily="34" charset="0"/>
              </a:rPr>
              <a:t>MCC </a:t>
            </a:r>
            <a:endParaRPr lang="en-GB" altLang="ja-JP" sz="2000" dirty="0" smtClean="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Thanks </a:t>
            </a:r>
            <a:r>
              <a:rPr lang="en-GB" altLang="ja-JP" sz="2000" dirty="0">
                <a:latin typeface="Arial "/>
                <a:ea typeface="MS PGothic" pitchFamily="34" charset="-128"/>
                <a:cs typeface="Arial" pitchFamily="34" charset="0"/>
              </a:rPr>
              <a:t>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a:t>
            </a:r>
            <a:endParaRPr lang="en-US" altLang="fr-FR" dirty="0"/>
          </a:p>
          <a:p>
            <a:pPr lvl="2"/>
            <a:r>
              <a:rPr lang="en-US" altLang="fr-FR" dirty="0"/>
              <a:t>CT4#106E </a:t>
            </a:r>
            <a:r>
              <a:rPr lang="en-US" altLang="fr-FR"/>
              <a:t>(</a:t>
            </a:r>
            <a:r>
              <a:rPr lang="en-US" altLang="fr-FR" smtClean="0"/>
              <a:t>e</a:t>
            </a:r>
            <a:r>
              <a:rPr lang="en-GB" dirty="0" smtClean="0"/>
              <a:t>lectronic</a:t>
            </a:r>
            <a:r>
              <a:rPr lang="de-DE" dirty="0" smtClean="0"/>
              <a:t> </a:t>
            </a:r>
            <a:r>
              <a:rPr lang="en-GB" dirty="0" smtClean="0"/>
              <a:t>meeting</a:t>
            </a:r>
            <a:r>
              <a:rPr lang="en-US" altLang="fr-FR" dirty="0" smtClean="0"/>
              <a:t>)</a:t>
            </a:r>
            <a:endParaRPr lang="en-US" altLang="fr-FR" dirty="0"/>
          </a:p>
          <a:p>
            <a:pPr lvl="2"/>
            <a:r>
              <a:rPr lang="en-US" altLang="fr-FR" dirty="0"/>
              <a:t>CT4#107E (e</a:t>
            </a:r>
            <a:r>
              <a:rPr lang="en-US" dirty="0"/>
              <a:t>lectronic</a:t>
            </a:r>
            <a:r>
              <a:rPr lang="de-DE" dirty="0"/>
              <a:t> </a:t>
            </a:r>
            <a:r>
              <a:rPr lang="en-GB" dirty="0"/>
              <a:t>meeting</a:t>
            </a:r>
            <a:r>
              <a:rPr lang="en-US" altLang="fr-FR" dirty="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a:t>
            </a:r>
            <a:r>
              <a:rPr lang="en-US" altLang="fr-FR" dirty="0" smtClean="0"/>
              <a:t>meeting </a:t>
            </a:r>
            <a:r>
              <a:rPr lang="en-US" altLang="fr-FR" dirty="0"/>
              <a:t>:</a:t>
            </a:r>
          </a:p>
          <a:p>
            <a:pPr lvl="2"/>
            <a:r>
              <a:rPr lang="en-US" altLang="fr-FR" smtClean="0"/>
              <a:t>CT4#107E-bis </a:t>
            </a:r>
            <a:r>
              <a:rPr lang="en-US" altLang="fr-FR" dirty="0" smtClean="0"/>
              <a:t>(e</a:t>
            </a:r>
            <a:r>
              <a:rPr lang="de-DE" dirty="0" smtClean="0"/>
              <a:t>lectronic meeting</a:t>
            </a:r>
            <a:r>
              <a:rPr lang="en-US" altLang="fr-FR" dirty="0" smtClean="0"/>
              <a:t>)</a:t>
            </a:r>
          </a:p>
          <a:p>
            <a:pPr lvl="2"/>
            <a:r>
              <a:rPr lang="en-US" altLang="fr-FR" dirty="0" smtClean="0"/>
              <a:t>CT4#108E </a:t>
            </a:r>
            <a:r>
              <a:rPr lang="en-US" altLang="fr-FR" dirty="0"/>
              <a:t>(</a:t>
            </a:r>
            <a:r>
              <a:rPr lang="en-US" altLang="fr-FR" dirty="0" smtClean="0"/>
              <a:t>e</a:t>
            </a:r>
            <a:r>
              <a:rPr lang="en-US" dirty="0" smtClean="0"/>
              <a:t>lectronic</a:t>
            </a:r>
            <a:r>
              <a:rPr lang="de-DE" dirty="0" smtClean="0"/>
              <a:t> </a:t>
            </a:r>
            <a:r>
              <a:rPr lang="en-GB" dirty="0" smtClean="0"/>
              <a:t>meeting</a:t>
            </a:r>
            <a:r>
              <a:rPr lang="en-US" altLang="fr-FR" dirty="0" smtClean="0"/>
              <a:t>)</a:t>
            </a:r>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996805421"/>
              </p:ext>
            </p:extLst>
          </p:nvPr>
        </p:nvGraphicFramePr>
        <p:xfrm>
          <a:off x="838200" y="2387241"/>
          <a:ext cx="9554658" cy="3228106"/>
        </p:xfrm>
        <a:graphic>
          <a:graphicData uri="http://schemas.openxmlformats.org/drawingml/2006/table">
            <a:tbl>
              <a:tblPr/>
              <a:tblGrid>
                <a:gridCol w="1296695"/>
                <a:gridCol w="4721626"/>
                <a:gridCol w="977403"/>
                <a:gridCol w="813162"/>
                <a:gridCol w="872886"/>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C4-216539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High Accuracy GAD Shape with Scalable Uncertainty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29.171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0059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23.032-0020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C4-216412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Provisioning Session Authorization Information in UDM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0733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23.247-0025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C4-216041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UE authorization for 5GC assisted EAS discovery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0755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23.502-3211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C4-216584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MT_EnableUEReachability supporting MUSIM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23.502-3123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C4-216027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Correction of Spatial Validity Condition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23.502-3212r1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C4-216394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Adding EAS IP replacement information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29.522-0440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1778267"/>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627911986"/>
              </p:ext>
            </p:extLst>
          </p:nvPr>
        </p:nvGraphicFramePr>
        <p:xfrm>
          <a:off x="1007483" y="2310639"/>
          <a:ext cx="9171376" cy="3723853"/>
        </p:xfrm>
        <a:graphic>
          <a:graphicData uri="http://schemas.openxmlformats.org/drawingml/2006/table">
            <a:tbl>
              <a:tblPr/>
              <a:tblGrid>
                <a:gridCol w="1244679"/>
                <a:gridCol w="4532220"/>
                <a:gridCol w="938195"/>
                <a:gridCol w="780542"/>
                <a:gridCol w="837870"/>
                <a:gridCol w="837870"/>
              </a:tblGrid>
              <a:tr h="471176">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23010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C4-216392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SEPP Redirection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29.500-0294</a:t>
                      </a: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96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C4-216393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SEPP Redirection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0319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29.500-0295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C4-216462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Clarification on 5GCNRI flag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2031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24.301-3579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C4-215477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3GPP SBI Response Information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29.500-0240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C4-216401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NF_FAILOVER and NF_SERVICE_FAILOVER from NF service consumer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29.500-0287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C4-216249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Notification for SM Policy Association Establishment/Termination Events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0492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29.571-0309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C4-215325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Store 5MBS Subscription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29.505-0388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052">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C4-216451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Routing Indicator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0407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29.503-0738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494">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C4-215526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Notification for SM Policy Association Establishment/Termination Events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29.571-0309</a:t>
                      </a: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919">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C4-215458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UE Positioning Capabilities Data Type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29.572-0120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9017">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C4-216512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SOR-CMCI support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29.503-0776</a:t>
                      </a:r>
                      <a:r>
                        <a:rPr lang="en-GB" sz="8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464">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C4-216511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SOR-CMCI support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0027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dirty="0" smtClean="0">
                          <a:effectLst/>
                          <a:latin typeface="Arial" panose="020B0604020202020204" pitchFamily="34" charset="0"/>
                          <a:ea typeface="Calibri" panose="020F0502020204030204" pitchFamily="34" charset="0"/>
                          <a:cs typeface="Times New Roman" panose="02020603050405020304" pitchFamily="18" charset="0"/>
                        </a:rPr>
                        <a:t>29.503-0776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endParaRPr lang="en-US"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dirty="0" smtClean="0"/>
              <a:t>544 in CT4#106E*</a:t>
            </a:r>
          </a:p>
          <a:p>
            <a:pPr lvl="1"/>
            <a:r>
              <a:rPr lang="en-US" sz="1600" dirty="0" smtClean="0"/>
              <a:t>591 in CT4#107E*</a:t>
            </a:r>
          </a:p>
          <a:p>
            <a:pPr marL="457200" lvl="1" indent="0">
              <a:buNone/>
            </a:pPr>
            <a:r>
              <a:rPr lang="de-DE" sz="1200" dirty="0" smtClean="0"/>
              <a:t>*Draft revisions are not </a:t>
            </a:r>
            <a:r>
              <a:rPr lang="en-GB" sz="1200" dirty="0" smtClean="0"/>
              <a:t>counted</a:t>
            </a:r>
          </a:p>
          <a:p>
            <a:r>
              <a:rPr lang="en-US" sz="2400" dirty="0" smtClean="0"/>
              <a:t>Agreed CRs </a:t>
            </a:r>
          </a:p>
          <a:p>
            <a:pPr lvl="1"/>
            <a:r>
              <a:rPr lang="en-US" sz="1600" dirty="0" smtClean="0"/>
              <a:t>Cat B(88)/F(41)/C(1) CT4#106E</a:t>
            </a:r>
          </a:p>
          <a:p>
            <a:pPr lvl="1"/>
            <a:r>
              <a:rPr lang="en-US" sz="1600" dirty="0"/>
              <a:t>Cat </a:t>
            </a:r>
            <a:r>
              <a:rPr lang="en-US" sz="1600" dirty="0" smtClean="0"/>
              <a:t>B(77)/F(137)/C(0)/D(0)/A(38), CT4#107E</a:t>
            </a:r>
            <a:endParaRPr lang="en-US" sz="1600" dirty="0"/>
          </a:p>
          <a:p>
            <a:r>
              <a:rPr lang="en-US" sz="2400" dirty="0" smtClean="0"/>
              <a:t>Agreed </a:t>
            </a:r>
            <a:r>
              <a:rPr lang="en-US" sz="2400" dirty="0"/>
              <a:t>pCRs</a:t>
            </a:r>
          </a:p>
          <a:p>
            <a:pPr lvl="1"/>
            <a:r>
              <a:rPr lang="en-US" sz="1600" dirty="0" smtClean="0"/>
              <a:t>82 </a:t>
            </a:r>
            <a:r>
              <a:rPr lang="de-DE" sz="1600" dirty="0" smtClean="0"/>
              <a:t>CT4#106E</a:t>
            </a:r>
          </a:p>
          <a:p>
            <a:pPr lvl="1"/>
            <a:r>
              <a:rPr lang="en-US" sz="1600" dirty="0" smtClean="0"/>
              <a:t>54 </a:t>
            </a:r>
            <a:r>
              <a:rPr lang="de-DE" sz="1600" dirty="0" smtClean="0"/>
              <a:t>CT4#107E</a:t>
            </a:r>
            <a:endParaRPr lang="de-DE" sz="1600" dirty="0"/>
          </a:p>
          <a:p>
            <a:r>
              <a:rPr lang="en-US" sz="2400" dirty="0" smtClean="0"/>
              <a:t>Attendances</a:t>
            </a:r>
            <a:endParaRPr lang="en-US" sz="2400" dirty="0"/>
          </a:p>
          <a:p>
            <a:pPr marL="630238" lvl="2"/>
            <a:r>
              <a:rPr lang="en-US" altLang="fr-FR" sz="1600" dirty="0" smtClean="0"/>
              <a:t>CT4#106E </a:t>
            </a:r>
            <a:r>
              <a:rPr lang="en-US" altLang="fr-FR" sz="1600" dirty="0"/>
              <a:t>(</a:t>
            </a:r>
            <a:r>
              <a:rPr lang="de-DE" sz="1600" dirty="0"/>
              <a:t>E-Meeting</a:t>
            </a:r>
            <a:r>
              <a:rPr lang="en-US" altLang="fr-FR" sz="1600" dirty="0"/>
              <a:t>): </a:t>
            </a:r>
            <a:r>
              <a:rPr lang="en-US" altLang="fr-FR" sz="1600" dirty="0" smtClean="0"/>
              <a:t>109 </a:t>
            </a:r>
            <a:r>
              <a:rPr lang="en-US" altLang="fr-FR" sz="1600" dirty="0"/>
              <a:t/>
            </a:r>
            <a:br>
              <a:rPr lang="en-US" altLang="fr-FR" sz="1600" dirty="0"/>
            </a:br>
            <a:r>
              <a:rPr lang="en-US" altLang="fr-FR" sz="1000" dirty="0"/>
              <a:t>active on reflector and during conference calls: ~</a:t>
            </a:r>
            <a:r>
              <a:rPr lang="en-US" altLang="fr-FR" sz="1000" dirty="0" smtClean="0"/>
              <a:t>30</a:t>
            </a:r>
          </a:p>
          <a:p>
            <a:pPr marL="630238" lvl="2"/>
            <a:r>
              <a:rPr lang="en-US" altLang="fr-FR" sz="1600" dirty="0" smtClean="0"/>
              <a:t>CT4#107E </a:t>
            </a:r>
            <a:r>
              <a:rPr lang="en-US" altLang="fr-FR" sz="1600" dirty="0"/>
              <a:t>(</a:t>
            </a:r>
            <a:r>
              <a:rPr lang="de-DE" sz="1600" dirty="0"/>
              <a:t>E-Meeting</a:t>
            </a:r>
            <a:r>
              <a:rPr lang="en-US" altLang="fr-FR" sz="1600" dirty="0"/>
              <a:t>): </a:t>
            </a:r>
            <a:r>
              <a:rPr lang="en-US" altLang="fr-FR" sz="1600" dirty="0" smtClean="0"/>
              <a:t>113 </a:t>
            </a:r>
            <a:r>
              <a:rPr lang="en-US" altLang="fr-FR" sz="1600" dirty="0"/>
              <a:t/>
            </a:r>
            <a:br>
              <a:rPr lang="en-US" altLang="fr-FR" sz="1600" dirty="0"/>
            </a:br>
            <a:r>
              <a:rPr lang="en-US" altLang="fr-FR" sz="10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a:t>
            </a:r>
            <a:r>
              <a:rPr lang="en-US" sz="2000" dirty="0" smtClean="0"/>
              <a:t>of</a:t>
            </a:r>
            <a:r>
              <a:rPr lang="de-DE" sz="2000" dirty="0" smtClean="0"/>
              <a:t> 1339/1060 emails during the meetings on CT4 meeting reflector</a:t>
            </a:r>
          </a:p>
          <a:p>
            <a:pPr lvl="1"/>
            <a:r>
              <a:rPr lang="en-US" sz="2000" dirty="0" smtClean="0"/>
              <a:t>During</a:t>
            </a:r>
            <a:r>
              <a:rPr lang="de-DE" sz="2000" dirty="0" smtClean="0"/>
              <a:t> </a:t>
            </a:r>
            <a:r>
              <a:rPr lang="en-US" sz="2000" dirty="0" smtClean="0"/>
              <a:t>the</a:t>
            </a:r>
            <a:r>
              <a:rPr lang="de-DE" sz="2000" dirty="0" smtClean="0"/>
              <a:t> </a:t>
            </a:r>
            <a:r>
              <a:rPr lang="en-US" sz="2000" dirty="0" smtClean="0"/>
              <a:t>meeting</a:t>
            </a:r>
            <a:r>
              <a:rPr lang="de-DE" sz="2000" dirty="0" smtClean="0"/>
              <a:t> on 5 +7 </a:t>
            </a:r>
            <a:r>
              <a:rPr lang="en-US" sz="2000" dirty="0" smtClean="0"/>
              <a:t>days</a:t>
            </a:r>
            <a:r>
              <a:rPr lang="de-DE" sz="2000" dirty="0" smtClean="0"/>
              <a:t> conference calls using Microsoft Teams, 5+7 Conference calls in total.</a:t>
            </a:r>
          </a:p>
          <a:p>
            <a:pPr lvl="1"/>
            <a:r>
              <a:rPr lang="de-DE" sz="2000" dirty="0" smtClean="0"/>
              <a:t>CT4#106E was 5 </a:t>
            </a:r>
            <a:r>
              <a:rPr lang="en-GB" sz="2000" dirty="0" smtClean="0"/>
              <a:t>days</a:t>
            </a:r>
            <a:r>
              <a:rPr lang="de-DE" sz="2000" dirty="0" smtClean="0"/>
              <a:t> </a:t>
            </a:r>
            <a:r>
              <a:rPr lang="en-GB" sz="2000" dirty="0" smtClean="0"/>
              <a:t>long</a:t>
            </a:r>
          </a:p>
          <a:p>
            <a:pPr lvl="1"/>
            <a:r>
              <a:rPr lang="de-DE" sz="2000" dirty="0" smtClean="0"/>
              <a:t>CT4#107E was 7 </a:t>
            </a:r>
            <a:r>
              <a:rPr lang="en-GB" sz="2000" dirty="0" smtClean="0"/>
              <a:t>days</a:t>
            </a:r>
            <a:r>
              <a:rPr lang="de-DE" sz="2000" dirty="0" smtClean="0"/>
              <a:t> </a:t>
            </a:r>
            <a:r>
              <a:rPr lang="en-GB" sz="2000" dirty="0" smtClean="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2194238743"/>
              </p:ext>
            </p:extLst>
          </p:nvPr>
        </p:nvGraphicFramePr>
        <p:xfrm>
          <a:off x="215900" y="1859492"/>
          <a:ext cx="11742738" cy="3370949"/>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6623">
                <a:tc>
                  <a:txBody>
                    <a:bodyPr/>
                    <a:lstStyle/>
                    <a:p>
                      <a:pPr algn="ctr" fontAlgn="auto" hangingPunct="1">
                        <a:spcAft>
                          <a:spcPts val="0"/>
                        </a:spcAft>
                      </a:pPr>
                      <a:r>
                        <a:rPr lang="fr-FR" sz="1400" b="1" dirty="0" smtClean="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51929">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CP-213077</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REl-17 </a:t>
                      </a:r>
                      <a:r>
                        <a:rPr lang="en-US" sz="1000" dirty="0">
                          <a:effectLst/>
                          <a:latin typeface="Arial" panose="020B0604020202020204" pitchFamily="34" charset="0"/>
                          <a:ea typeface="Times New Roman" panose="02020603050405020304" pitchFamily="18" charset="0"/>
                        </a:rPr>
                        <a:t>E</a:t>
                      </a:r>
                      <a:r>
                        <a:rPr lang="en-US" sz="1000" dirty="0">
                          <a:effectLst/>
                          <a:latin typeface="Arial" panose="020B0604020202020204" pitchFamily="34" charset="0"/>
                          <a:ea typeface="Batang"/>
                        </a:rPr>
                        <a:t>nhancement on the GTP-U entity restart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smtClean="0">
                          <a:solidFill>
                            <a:schemeClr val="tx1"/>
                          </a:solidFill>
                          <a:effectLst/>
                          <a:latin typeface="Arial" panose="020B0604020202020204" pitchFamily="34" charset="0"/>
                          <a:ea typeface="Batang"/>
                          <a:cs typeface="+mn-cs"/>
                        </a:rPr>
                        <a:t>Specify relevant requirements and procedures upon detection of a GTU-entity restart to avoid massive signalling (for GTP Error Indication messages) over GTP-U interface and massive signalling (for reporting GTP-U Error Indication and PFCP Session Modification Signalling messages) over Sx/N4 interface. </a:t>
                      </a:r>
                      <a:endParaRPr lang="en-US" sz="1000" kern="1200" dirty="0">
                        <a:solidFill>
                          <a:schemeClr val="tx1"/>
                        </a:solidFill>
                        <a:effectLst/>
                        <a:latin typeface="Arial" panose="020B0604020202020204" pitchFamily="34" charset="0"/>
                        <a:ea typeface="Batang"/>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44466">
                <a:tc>
                  <a:txBody>
                    <a:bodyPr/>
                    <a:lstStyle/>
                    <a:p>
                      <a:pPr marL="0" algn="l" defTabSz="914400" rtl="0" eaLnBrk="1" latinLnBrk="0" hangingPunct="1">
                        <a:spcAft>
                          <a:spcPts val="0"/>
                        </a:spcAft>
                      </a:pPr>
                      <a:r>
                        <a:rPr lang="en-US" sz="1000" u="sng" kern="1200" dirty="0" smtClean="0">
                          <a:solidFill>
                            <a:srgbClr val="0000FF"/>
                          </a:solidFill>
                          <a:effectLst/>
                          <a:latin typeface="Arial" panose="020B0604020202020204" pitchFamily="34" charset="0"/>
                          <a:ea typeface="Times New Roman" panose="02020603050405020304" pitchFamily="18" charset="0"/>
                          <a:cs typeface="+mn-cs"/>
                        </a:rPr>
                        <a:t>CP-213078</a:t>
                      </a:r>
                      <a:endParaRPr lang="en-US" sz="1000" u="sng" kern="1200" dirty="0">
                        <a:solidFill>
                          <a:srgbClr val="0000FF"/>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CT aspects of the architectural enhancements for 5G multicast-broadcast services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smtClean="0">
                          <a:effectLst/>
                          <a:latin typeface="Times New Roman" panose="02020603050405020304" pitchFamily="18" charset="0"/>
                          <a:ea typeface="Times New Roman" panose="02020603050405020304" pitchFamily="18" charset="0"/>
                        </a:rPr>
                        <a:t>Align with agreements in Stage2  by SA2 and SA4</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617388">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u="sng" kern="1200" dirty="0" smtClean="0">
                          <a:solidFill>
                            <a:srgbClr val="0000FF"/>
                          </a:solidFill>
                          <a:effectLst/>
                          <a:latin typeface="Arial" panose="020B0604020202020204" pitchFamily="34" charset="0"/>
                          <a:ea typeface="Times New Roman" panose="02020603050405020304" pitchFamily="18" charset="0"/>
                          <a:cs typeface="+mn-cs"/>
                        </a:rPr>
                        <a:t>  CP-213070</a:t>
                      </a:r>
                    </a:p>
                    <a:p>
                      <a:pPr marL="0" algn="l" defTabSz="914400" rtl="0" eaLnBrk="1" latinLnBrk="0" hangingPunct="1">
                        <a:lnSpc>
                          <a:spcPct val="107000"/>
                        </a:lnSpc>
                        <a:spcAft>
                          <a:spcPts val="0"/>
                        </a:spcAft>
                      </a:pPr>
                      <a:endParaRPr lang="en-US" sz="1000" u="sng" kern="1200" dirty="0">
                        <a:solidFill>
                          <a:srgbClr val="0000FF"/>
                        </a:solidFill>
                        <a:effectLst/>
                        <a:latin typeface="Arial" panose="020B0604020202020204" pitchFamily="34" charset="0"/>
                        <a:ea typeface="Times New Roman" panose="02020603050405020304" pitchFamily="18" charset="0"/>
                        <a:cs typeface="+mn-cs"/>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Rel-17 </a:t>
                      </a:r>
                      <a:r>
                        <a:rPr lang="en-US" sz="1000" dirty="0" smtClean="0">
                          <a:solidFill>
                            <a:srgbClr val="000000"/>
                          </a:solidFill>
                          <a:effectLst/>
                          <a:latin typeface="Arial" panose="020B0604020202020204" pitchFamily="34" charset="0"/>
                          <a:ea typeface="Times New Roman" panose="02020603050405020304" pitchFamily="18" charset="0"/>
                        </a:rPr>
                        <a:t>New </a:t>
                      </a:r>
                      <a:r>
                        <a:rPr lang="en-US" sz="1000" dirty="0">
                          <a:solidFill>
                            <a:srgbClr val="000000"/>
                          </a:solidFill>
                          <a:effectLst/>
                          <a:latin typeface="Arial" panose="020B0604020202020204" pitchFamily="34" charset="0"/>
                          <a:ea typeface="Times New Roman" panose="02020603050405020304" pitchFamily="18" charset="0"/>
                        </a:rPr>
                        <a:t>WID on </a:t>
                      </a:r>
                      <a:r>
                        <a:rPr lang="en-US" sz="1000" dirty="0" smtClean="0">
                          <a:solidFill>
                            <a:srgbClr val="000000"/>
                          </a:solidFill>
                          <a:effectLst/>
                          <a:latin typeface="Arial" panose="020B0604020202020204" pitchFamily="34" charset="0"/>
                          <a:ea typeface="Times New Roman" panose="02020603050405020304" pitchFamily="18" charset="0"/>
                        </a:rPr>
                        <a:t>Restoration </a:t>
                      </a:r>
                      <a:r>
                        <a:rPr lang="en-US" sz="1000" dirty="0">
                          <a:solidFill>
                            <a:srgbClr val="000000"/>
                          </a:solidFill>
                          <a:effectLst/>
                          <a:latin typeface="Arial" panose="020B0604020202020204" pitchFamily="34" charset="0"/>
                          <a:ea typeface="Times New Roman" panose="02020603050405020304" pitchFamily="18" charset="0"/>
                        </a:rPr>
                        <a:t>of Profiles related to UDR</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NTT DOCOMO</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GB" sz="1000" kern="1200" dirty="0" smtClean="0">
                          <a:solidFill>
                            <a:schemeClr val="tx1"/>
                          </a:solidFill>
                          <a:effectLst/>
                          <a:latin typeface="Arial" panose="020B0604020202020204" pitchFamily="34" charset="0"/>
                          <a:ea typeface="Batang"/>
                          <a:cs typeface="+mn-cs"/>
                        </a:rPr>
                        <a:t>To</a:t>
                      </a:r>
                      <a:r>
                        <a:rPr lang="en-GB" sz="1000" kern="1200" baseline="0" dirty="0" smtClean="0">
                          <a:solidFill>
                            <a:schemeClr val="tx1"/>
                          </a:solidFill>
                          <a:effectLst/>
                          <a:latin typeface="Arial" panose="020B0604020202020204" pitchFamily="34" charset="0"/>
                          <a:ea typeface="Batang"/>
                          <a:cs typeface="+mn-cs"/>
                        </a:rPr>
                        <a:t> cover</a:t>
                      </a:r>
                      <a:r>
                        <a:rPr lang="en-GB" sz="1000" kern="1200" dirty="0" smtClean="0">
                          <a:solidFill>
                            <a:schemeClr val="tx1"/>
                          </a:solidFill>
                          <a:effectLst/>
                          <a:latin typeface="Arial" panose="020B0604020202020204" pitchFamily="34" charset="0"/>
                          <a:ea typeface="Batang"/>
                          <a:cs typeface="+mn-cs"/>
                        </a:rPr>
                        <a:t> the conclusion of the study item in FS_ReP_UDR TR 29.821</a:t>
                      </a:r>
                      <a:endParaRPr lang="en-US" sz="1000" kern="1200" dirty="0">
                        <a:solidFill>
                          <a:schemeClr val="tx1"/>
                        </a:solidFill>
                        <a:effectLst/>
                        <a:latin typeface="Arial" panose="020B0604020202020204" pitchFamily="34" charset="0"/>
                        <a:ea typeface="Batang"/>
                        <a:cs typeface="+mn-cs"/>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2417">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100" dirty="0">
                        <a:effectLst/>
                        <a:latin typeface="Calibri" panose="020F0502020204030204" pitchFamily="34" charset="0"/>
                        <a:ea typeface="Calibri" panose="020F050202020403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820455">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866013174"/>
              </p:ext>
            </p:extLst>
          </p:nvPr>
        </p:nvGraphicFramePr>
        <p:xfrm>
          <a:off x="158750" y="2026707"/>
          <a:ext cx="11350643" cy="4288853"/>
        </p:xfrm>
        <a:graphic>
          <a:graphicData uri="http://schemas.openxmlformats.org/drawingml/2006/table">
            <a:tbl>
              <a:tblPr firstRow="1" firstCol="1" bandRow="1"/>
              <a:tblGrid>
                <a:gridCol w="1404505">
                  <a:extLst>
                    <a:ext uri="{9D8B030D-6E8A-4147-A177-3AD203B41FA5}">
                      <a16:colId xmlns="" xmlns:a16="http://schemas.microsoft.com/office/drawing/2014/main" val="20000"/>
                    </a:ext>
                  </a:extLst>
                </a:gridCol>
                <a:gridCol w="4415935">
                  <a:extLst>
                    <a:ext uri="{9D8B030D-6E8A-4147-A177-3AD203B41FA5}">
                      <a16:colId xmlns="" xmlns:a16="http://schemas.microsoft.com/office/drawing/2014/main" val="20001"/>
                    </a:ext>
                  </a:extLst>
                </a:gridCol>
                <a:gridCol w="1834276">
                  <a:extLst>
                    <a:ext uri="{9D8B030D-6E8A-4147-A177-3AD203B41FA5}">
                      <a16:colId xmlns="" xmlns:a16="http://schemas.microsoft.com/office/drawing/2014/main" val="20002"/>
                    </a:ext>
                  </a:extLst>
                </a:gridCol>
                <a:gridCol w="3695927">
                  <a:extLst>
                    <a:ext uri="{9D8B030D-6E8A-4147-A177-3AD203B41FA5}">
                      <a16:colId xmlns="" xmlns:a16="http://schemas.microsoft.com/office/drawing/2014/main" val="20003"/>
                    </a:ext>
                  </a:extLst>
                </a:gridCol>
              </a:tblGrid>
              <a:tr h="38748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26125">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CP-213262</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a:t>
                      </a:r>
                      <a:r>
                        <a:rPr lang="en-US" sz="1000" dirty="0" smtClean="0">
                          <a:solidFill>
                            <a:srgbClr val="000000"/>
                          </a:solidFill>
                          <a:effectLst/>
                          <a:latin typeface="Arial" panose="020B0604020202020204" pitchFamily="34" charset="0"/>
                          <a:ea typeface="Times New Roman" panose="02020603050405020304" pitchFamily="18" charset="0"/>
                        </a:rPr>
                        <a:t>Enhancements </a:t>
                      </a:r>
                      <a:r>
                        <a:rPr lang="en-US" sz="1000" dirty="0">
                          <a:solidFill>
                            <a:srgbClr val="000000"/>
                          </a:solidFill>
                          <a:effectLst/>
                          <a:latin typeface="Arial" panose="020B0604020202020204" pitchFamily="34" charset="0"/>
                          <a:ea typeface="Times New Roman" panose="02020603050405020304" pitchFamily="18" charset="0"/>
                        </a:rPr>
                        <a:t>of 3GPP Northbound Interfaces and Application Layer APIs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Huawei, HiSilicon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Cleanup of the requirement</a:t>
                      </a:r>
                      <a:r>
                        <a:rPr lang="en-US" sz="1000" kern="1200" baseline="0" noProof="0" dirty="0" smtClean="0">
                          <a:solidFill>
                            <a:srgbClr val="000000"/>
                          </a:solidFill>
                          <a:effectLst/>
                          <a:latin typeface="Arial" panose="020B0604020202020204" pitchFamily="34" charset="0"/>
                          <a:ea typeface="Calibri" panose="020F0502020204030204" pitchFamily="34" charset="0"/>
                          <a:cs typeface="+mn-cs"/>
                        </a:rPr>
                        <a:t> on CT4</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467963">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CP-213081</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CT </a:t>
                      </a:r>
                      <a:r>
                        <a:rPr lang="en-US" sz="1000" dirty="0">
                          <a:solidFill>
                            <a:srgbClr val="000000"/>
                          </a:solidFill>
                          <a:effectLst/>
                          <a:latin typeface="Arial" panose="020B0604020202020204" pitchFamily="34" charset="0"/>
                          <a:ea typeface="Times New Roman" panose="02020603050405020304" pitchFamily="18" charset="0"/>
                        </a:rPr>
                        <a:t>aspects of Architecture Enhancement for NR Reduced Capability Devices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China Mobile Com. Corporation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Introduce support of NR RedCap devices</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75146">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CP-213074</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a:t>
                      </a:r>
                      <a:r>
                        <a:rPr lang="en-US" sz="1000" dirty="0" smtClean="0">
                          <a:solidFill>
                            <a:srgbClr val="000000"/>
                          </a:solidFill>
                          <a:effectLst/>
                          <a:latin typeface="Arial" panose="020B0604020202020204" pitchFamily="34" charset="0"/>
                          <a:ea typeface="Times New Roman" panose="02020603050405020304" pitchFamily="18" charset="0"/>
                        </a:rPr>
                        <a:t> Rel-17  </a:t>
                      </a:r>
                      <a:r>
                        <a:rPr lang="en-US" sz="1000" dirty="0">
                          <a:solidFill>
                            <a:srgbClr val="000000"/>
                          </a:solidFill>
                          <a:effectLst/>
                          <a:latin typeface="Arial" panose="020B0604020202020204" pitchFamily="34" charset="0"/>
                          <a:ea typeface="Times New Roman" panose="02020603050405020304" pitchFamily="18" charset="0"/>
                        </a:rPr>
                        <a:t>on IoT NTN support for EPS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MediaTek Inc. </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Introcuce </a:t>
                      </a:r>
                      <a:r>
                        <a:rPr lang="en-GB" sz="1000" kern="1200" dirty="0" smtClean="0">
                          <a:solidFill>
                            <a:srgbClr val="000000"/>
                          </a:solidFill>
                          <a:effectLst/>
                          <a:latin typeface="Arial" panose="020B0604020202020204" pitchFamily="34" charset="0"/>
                          <a:ea typeface="Calibri" panose="020F0502020204030204" pitchFamily="34" charset="0"/>
                          <a:cs typeface="+mn-cs"/>
                        </a:rPr>
                        <a:t>New CN access technologies for satellite access in EPS</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426476">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CP-213083</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new   Rel-17 New WID on Enhancements of 3GPP profiles for cryptographic algorithms and security protocols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-Remove references to deprecated protocol TLS 1.0 which is forbidden to support in 3GPP.</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-Align support of D/TLS with SA3 agreed D/TLS profiles.</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-Update support of SIP Digest using RFC 7616 instead of RFC 2617.</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-Specify support of base encoding of data according to RFC 4648 instead of RFC 3548.</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-Specify support of HTTP/1.1 according to RFCs 7230 - 7235 instead of RFC 2616.</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55140">
                <a:tc>
                  <a:txBody>
                    <a:bodyPr/>
                    <a:lstStyle/>
                    <a:p>
                      <a:pPr>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rPr>
                        <a:t>CP-213075</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a:t>
                      </a:r>
                      <a:r>
                        <a:rPr lang="en-US" sz="1000" kern="1200" dirty="0">
                          <a:solidFill>
                            <a:srgbClr val="000000"/>
                          </a:solidFill>
                          <a:effectLst/>
                          <a:latin typeface="Arial" panose="020B0604020202020204" pitchFamily="34" charset="0"/>
                          <a:ea typeface="Times New Roman" panose="02020603050405020304" pitchFamily="18" charset="0"/>
                          <a:cs typeface="+mn-cs"/>
                        </a:rPr>
                        <a:t>revised   </a:t>
                      </a:r>
                      <a:r>
                        <a:rPr lang="en-US" sz="1000" kern="1200" dirty="0" smtClean="0">
                          <a:solidFill>
                            <a:srgbClr val="000000"/>
                          </a:solidFill>
                          <a:effectLst/>
                          <a:latin typeface="Arial" panose="020B0604020202020204" pitchFamily="34" charset="0"/>
                          <a:ea typeface="Times New Roman" panose="02020603050405020304" pitchFamily="18" charset="0"/>
                          <a:cs typeface="+mn-cs"/>
                        </a:rPr>
                        <a:t>Rel-17 CT aspects of Enabling Multi-USIM devices</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Intel</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00000"/>
                        </a:lnSpc>
                        <a:spcBef>
                          <a:spcPct val="10000"/>
                        </a:spcBef>
                        <a:spcAft>
                          <a:spcPts val="0"/>
                        </a:spcAft>
                        <a:buSzTx/>
                        <a:buFont typeface="Wingdings" pitchFamily="2" charset="2"/>
                        <a:buNone/>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Adding </a:t>
                      </a:r>
                      <a:r>
                        <a:rPr lang="en-GB" sz="1000" kern="1200" dirty="0" smtClean="0">
                          <a:solidFill>
                            <a:srgbClr val="000000"/>
                          </a:solidFill>
                          <a:effectLst/>
                          <a:latin typeface="Arial" panose="020B0604020202020204" pitchFamily="34" charset="0"/>
                          <a:ea typeface="Calibri" panose="020F0502020204030204" pitchFamily="34" charset="0"/>
                          <a:cs typeface="+mn-cs"/>
                        </a:rPr>
                        <a:t>MT_EnableUEReachability service operation support.</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576">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00000"/>
                        </a:lnSpc>
                        <a:spcBef>
                          <a:spcPct val="10000"/>
                        </a:spcBef>
                        <a:spcAft>
                          <a:spcPts val="0"/>
                        </a:spcAft>
                        <a:buSzTx/>
                        <a:buFont typeface="Wingdings" pitchFamily="2" charset="2"/>
                        <a:buNone/>
                        <a:defRPr/>
                      </a:pP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0">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40000"/>
                        </a:lnSpc>
                        <a:spcBef>
                          <a:spcPct val="10000"/>
                        </a:spcBef>
                        <a:spcAft>
                          <a:spcPts val="0"/>
                        </a:spcAft>
                        <a:buSzTx/>
                        <a:buFont typeface="Wingdings" pitchFamily="2" charset="2"/>
                        <a:buNone/>
                        <a:defRPr/>
                      </a:pP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0">
                <a:tc>
                  <a:txBody>
                    <a:bodyPr/>
                    <a:lstStyle/>
                    <a:p>
                      <a:endParaRPr lang="en-US" dirty="0"/>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510576621"/>
              </p:ext>
            </p:extLst>
          </p:nvPr>
        </p:nvGraphicFramePr>
        <p:xfrm>
          <a:off x="574922" y="2032989"/>
          <a:ext cx="10081363" cy="3305175"/>
        </p:xfrm>
        <a:graphic>
          <a:graphicData uri="http://schemas.openxmlformats.org/drawingml/2006/table">
            <a:tbl>
              <a:tblPr firstRow="1" firstCol="1" bandRow="1"/>
              <a:tblGrid>
                <a:gridCol w="654530"/>
                <a:gridCol w="4094832"/>
                <a:gridCol w="991924"/>
                <a:gridCol w="671295"/>
                <a:gridCol w="669956"/>
                <a:gridCol w="729973"/>
                <a:gridCol w="655928"/>
                <a:gridCol w="594456"/>
                <a:gridCol w="1018469"/>
              </a:tblGrid>
              <a:tr h="190500">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Status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Status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910068</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eNPN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eNPN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smtClean="0">
                          <a:effectLst/>
                          <a:latin typeface="Calibri" panose="020F0502020204030204" pitchFamily="34" charset="0"/>
                          <a:ea typeface="Calibri" panose="020F0502020204030204" pitchFamily="34" charset="0"/>
                          <a:cs typeface="Times New Roman" panose="02020603050405020304" pitchFamily="18" charset="0"/>
                        </a:rPr>
                        <a:t>40</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7</a:t>
                      </a:r>
                      <a:r>
                        <a:rPr lang="en-US" sz="110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5G_eLCS_ph2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5G_eLCS_ph2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35%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75%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910071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for ID_UAS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ID_UAS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30%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911031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5GC architecture for satellite networks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5GSAT_ARCH-CT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support of enhanced Industrial IoT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IIoT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90%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the architectural enhancements for 5G multicast-broadcast services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5MBS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70%</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 eEDGE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eEDGE_5GC</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920054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NBI17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NBI17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501435144"/>
              </p:ext>
            </p:extLst>
          </p:nvPr>
        </p:nvGraphicFramePr>
        <p:xfrm>
          <a:off x="668005" y="1947467"/>
          <a:ext cx="9760579" cy="3232308"/>
        </p:xfrm>
        <a:graphic>
          <a:graphicData uri="http://schemas.openxmlformats.org/drawingml/2006/table">
            <a:tbl>
              <a:tblPr firstRow="1" firstCol="1" bandRow="1"/>
              <a:tblGrid>
                <a:gridCol w="637195"/>
                <a:gridCol w="3985020"/>
                <a:gridCol w="965653"/>
                <a:gridCol w="653516"/>
                <a:gridCol w="536550"/>
                <a:gridCol w="773883"/>
                <a:gridCol w="638555"/>
                <a:gridCol w="578712"/>
                <a:gridCol w="991495"/>
              </a:tblGrid>
              <a:tr h="368011">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910043</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 </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Enabling Multi-USIM Devices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MUSIM</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Start of Pause of Charging via User Plane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SPOCUP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11/06/21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900002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Restoration of PDN Connections in PGW-C/SMF Set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RPCPSET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18/12/20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377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900037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Enhancement of Inter-PLMN Roaming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EoIPR</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35%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910058</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ATSSS_Ph2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ATSSS_Ph2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 </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910089</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eNA_Ph2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eNA_Ph2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80%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 </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910074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5G_ProSe</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5G_ProSe</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 </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(3/5)</a:t>
            </a:r>
            <a:endParaRPr lang="en-US" dirty="0"/>
          </a:p>
        </p:txBody>
      </p:sp>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16599" y="5571489"/>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763367147"/>
              </p:ext>
            </p:extLst>
          </p:nvPr>
        </p:nvGraphicFramePr>
        <p:xfrm>
          <a:off x="607774" y="1910931"/>
          <a:ext cx="9694874" cy="3390291"/>
        </p:xfrm>
        <a:graphic>
          <a:graphicData uri="http://schemas.openxmlformats.org/drawingml/2006/table">
            <a:tbl>
              <a:tblPr firstRow="1" firstCol="1" bandRow="1"/>
              <a:tblGrid>
                <a:gridCol w="632906"/>
                <a:gridCol w="3958194"/>
                <a:gridCol w="959153"/>
                <a:gridCol w="649117"/>
                <a:gridCol w="532938"/>
                <a:gridCol w="768673"/>
                <a:gridCol w="634257"/>
                <a:gridCol w="574816"/>
                <a:gridCol w="984820"/>
              </a:tblGrid>
              <a:tr h="40578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216773">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890033</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CT4 aspects of AKMA</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AKMA-CT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880051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CT4 aspects of MPS2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MPS2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70%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70%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890029</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CT4 aspects of SMS_SBI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SMS_SBI</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45%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r>
                        <a:rPr lang="en-US" sz="1100" smtClean="0">
                          <a:effectLst/>
                          <a:latin typeface="Calibri" panose="020F0502020204030204" pitchFamily="34" charset="0"/>
                          <a:ea typeface="Calibri" panose="020F0502020204030204" pitchFamily="34" charset="0"/>
                          <a:cs typeface="Times New Roman" panose="02020603050405020304" pitchFamily="18" charset="0"/>
                        </a:rPr>
                        <a:t>See slide 20</a:t>
                      </a: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880014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CT4 aspects of BEPoP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BEPoP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55%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900036</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Stage 3 (CT4) of eCPSOR_CON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eCPSOR_CON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70%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910004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CT aspects of Integration of GBA into SBA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GBA_5G</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6562">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930045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CT4 aspects on CT aspects of Support for Minimization of service Interruption </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MINT</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7559">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910046</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CT4 aspects on TEI17_SPSFAS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TEI17_SPSFAS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11/06/21</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517111">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930039</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CT4 aspects on System enhancement for redundant PDU session</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TEI17_SE_RPS</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92D050"/>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16562">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910083</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CT4 aspects on TEI17_DCAMP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TEI17_DCAMP</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70%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87813</TotalTime>
  <Words>3303</Words>
  <Application>Microsoft Office PowerPoint</Application>
  <PresentationFormat>Widescreen</PresentationFormat>
  <Paragraphs>871</Paragraphs>
  <Slides>32</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MS PGothic</vt:lpstr>
      <vt:lpstr>SimSun</vt:lpstr>
      <vt:lpstr>Arial</vt:lpstr>
      <vt:lpstr>Arial </vt:lpstr>
      <vt:lpstr>Batang</vt:lpstr>
      <vt:lpstr>Calibri</vt:lpstr>
      <vt:lpstr>Calibri Light</vt:lpstr>
      <vt:lpstr>Times New Roman</vt:lpstr>
      <vt:lpstr>Wingdings</vt:lpstr>
      <vt:lpstr>Office Theme</vt:lpstr>
      <vt:lpstr>CT WG4 Status Report  to TSG CT#94e</vt:lpstr>
      <vt:lpstr>TSG CT4 Officials</vt:lpstr>
      <vt:lpstr>Meeting Calendar</vt:lpstr>
      <vt:lpstr>TSG WG CT4 Statistics</vt:lpstr>
      <vt:lpstr>New/revised agreed  Study/Work Items led by CT4</vt:lpstr>
      <vt:lpstr>New/revised endorsed  Study/Work Items by CT4</vt:lpstr>
      <vt:lpstr>Work Plan (1/5)</vt:lpstr>
      <vt:lpstr>Work Plan (2/5)</vt:lpstr>
      <vt:lpstr>Work Plan (3/5)</vt:lpstr>
      <vt:lpstr>Work Plan (4/5)</vt:lpstr>
      <vt:lpstr>Work Plan (5/5)</vt:lpstr>
      <vt:lpstr>TS/TR sent to CT plenary</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1311</cp:revision>
  <cp:lastPrinted>2021-03-17T12:26:32Z</cp:lastPrinted>
  <dcterms:created xsi:type="dcterms:W3CDTF">2010-02-05T13:52:04Z</dcterms:created>
  <dcterms:modified xsi:type="dcterms:W3CDTF">2021-12-06T19:06:18Z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(3)dzHqGvbgFYIqd3Hp7kptMK8yeZBRIN1/AthvrHxB8xGc1I6Hkc8FVKym3T3WU8zb8z3wvrKL
QV2G4GI36k9V+lw0qjXpMFhYneYtKAoWjqERX1zv7K4mnKD/WsxH+whoe/ZJeu7uxNVppaRq
x4LWjoMFB8Gp8rZZsd96nazXeIOY5AWRZqFcIjaXRN8AuMiHgW/xe+d7NXFfzJzaJxLYWk00
29RZf7cegCFUyS6sRN</vt:lpwstr>
  </property>
  <property fmtid="{D5CDD505-2E9C-101B-9397-08002B2CF9AE}" pid="3" name="_2015_ms_pID_7253431">
    <vt:lpwstr>HQma5s6A1jcO/33Z7xJJknHp+TcTkWgRGCXxwJ+mgnnT2n9LRRyhf4
3TYYTghGoTaIbeMUBeE/e5b/4kBX9pRVCUVmovMWTGg5cJly3AMr5my2gL3CNpGV4E+pCpor
zYDuUVMzSv7anofcakAT6x7cfipRRQRraTuqsgV0ZVDu1Cpx4hLZz58Vs93VXTpZZXqgcadI
b2NCkBUmDz2yGSi+hcNNOXzbJSJWRyMi0Oe+</vt:lpwstr>
  </property>
  <property fmtid="{D5CDD505-2E9C-101B-9397-08002B2CF9AE}" pid="4" name="_2015_ms_pID_7253432">
    <vt:lpwstr>uQ==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1638773792</vt:lpwstr>
  </property>
</Properties>
</file>