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2"/>
  </p:notesMasterIdLst>
  <p:handoutMasterIdLst>
    <p:handoutMasterId r:id="rId33"/>
  </p:handoutMasterIdLst>
  <p:sldIdLst>
    <p:sldId id="341" r:id="rId2"/>
    <p:sldId id="428" r:id="rId3"/>
    <p:sldId id="366" r:id="rId4"/>
    <p:sldId id="405" r:id="rId5"/>
    <p:sldId id="392" r:id="rId6"/>
    <p:sldId id="406" r:id="rId7"/>
    <p:sldId id="433" r:id="rId8"/>
    <p:sldId id="434" r:id="rId9"/>
    <p:sldId id="435" r:id="rId10"/>
    <p:sldId id="436" r:id="rId11"/>
    <p:sldId id="437" r:id="rId12"/>
    <p:sldId id="370" r:id="rId13"/>
    <p:sldId id="399" r:id="rId14"/>
    <p:sldId id="400" r:id="rId15"/>
    <p:sldId id="401" r:id="rId16"/>
    <p:sldId id="410" r:id="rId17"/>
    <p:sldId id="402" r:id="rId18"/>
    <p:sldId id="417" r:id="rId19"/>
    <p:sldId id="411" r:id="rId20"/>
    <p:sldId id="419" r:id="rId21"/>
    <p:sldId id="438" r:id="rId22"/>
    <p:sldId id="439" r:id="rId23"/>
    <p:sldId id="440" r:id="rId24"/>
    <p:sldId id="373" r:id="rId25"/>
    <p:sldId id="374" r:id="rId26"/>
    <p:sldId id="375" r:id="rId27"/>
    <p:sldId id="365" r:id="rId28"/>
    <p:sldId id="376" r:id="rId29"/>
    <p:sldId id="387" r:id="rId30"/>
    <p:sldId id="379" r:id="rId3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93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1763" y="84287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</a:t>
            </a: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94e</a:t>
            </a:r>
            <a:endParaRPr lang="sv-SE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15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December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CP-213015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CT#94e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Yali Yan</a:t>
            </a:r>
            <a:endParaRPr lang="en-GB" altLang="en-US" dirty="0"/>
          </a:p>
          <a:p>
            <a:pPr marL="0" indent="0" eaLnBrk="1" hangingPunct="1">
              <a:buNone/>
            </a:pPr>
            <a:r>
              <a:rPr lang="en-GB" altLang="de-DE" dirty="0"/>
              <a:t>TSG CT WG3 </a:t>
            </a:r>
            <a:r>
              <a:rPr lang="en-GB" altLang="de-DE" dirty="0" smtClean="0"/>
              <a:t>Chair</a:t>
            </a:r>
            <a:endParaRPr lang="en-GB" altLang="de-DE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 (3/4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61674"/>
              </p:ext>
            </p:extLst>
          </p:nvPr>
        </p:nvGraphicFramePr>
        <p:xfrm>
          <a:off x="198119" y="1791370"/>
          <a:ext cx="11194812" cy="3488069"/>
        </p:xfrm>
        <a:graphic>
          <a:graphicData uri="http://schemas.openxmlformats.org/drawingml/2006/table">
            <a:tbl>
              <a:tblPr firstRow="1" firstCol="1" bandRow="1"/>
              <a:tblGrid>
                <a:gridCol w="51317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04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63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4559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3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365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98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3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08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Application Layer Support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Aerial Systems (UAS)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-&gt;75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CP-213076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8494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5MBS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-&gt;40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CP-213078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548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 (4/4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9525"/>
              </p:ext>
            </p:extLst>
          </p:nvPr>
        </p:nvGraphicFramePr>
        <p:xfrm>
          <a:off x="198119" y="1786891"/>
          <a:ext cx="11194812" cy="3562876"/>
        </p:xfrm>
        <a:graphic>
          <a:graphicData uri="http://schemas.openxmlformats.org/drawingml/2006/table">
            <a:tbl>
              <a:tblPr firstRow="1" firstCol="1" bandRow="1"/>
              <a:tblGrid>
                <a:gridCol w="52553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63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269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Service Enabler Architecture Layer for Verticals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-&gt;40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eV2XARC_Ph2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CT3 impact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2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11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System enhancement for redundant PDU session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TEI17_SE_RPS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-&gt;50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7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5GMARCH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-&gt;30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eCryptPr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0-&gt;90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CP-213083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4892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CP-213074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Restoration of Profiles related to UDR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ReP_UDR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CP-213070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21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</a:t>
            </a:r>
            <a:r>
              <a:rPr lang="en-US" dirty="0" smtClean="0"/>
              <a:t>CT Plenary</a:t>
            </a:r>
            <a:endParaRPr lang="en-US" dirty="0"/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xmlns="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930560"/>
              </p:ext>
            </p:extLst>
          </p:nvPr>
        </p:nvGraphicFramePr>
        <p:xfrm>
          <a:off x="381667" y="2006146"/>
          <a:ext cx="10030959" cy="3009920"/>
        </p:xfrm>
        <a:graphic>
          <a:graphicData uri="http://schemas.openxmlformats.org/drawingml/2006/table">
            <a:tbl>
              <a:tblPr firstRow="1" firstCol="1" bandRow="1"/>
              <a:tblGrid>
                <a:gridCol w="13317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212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1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7081">
                  <a:extLst>
                    <a:ext uri="{9D8B030D-6E8A-4147-A177-3AD203B41FA5}">
                      <a16:colId xmlns:a16="http://schemas.microsoft.com/office/drawing/2014/main" xmlns="" val="1391414016"/>
                    </a:ext>
                  </a:extLst>
                </a:gridCol>
              </a:tblGrid>
              <a:tr h="1824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CP-213206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29.257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CP-213207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29.255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Qualcomm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CP-213208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29.565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CP-213209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29.557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CATT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CP-213253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</a:t>
                      </a: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29.534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sz="2000" dirty="0" smtClean="0"/>
              <a:t>3 CRs (Cat. F) were agreed in Release 15, only on </a:t>
            </a:r>
            <a:r>
              <a:rPr lang="es-ES" altLang="zh-CN" sz="2000" dirty="0" smtClean="0"/>
              <a:t>5GS_Ph1-CT WI.</a:t>
            </a:r>
            <a:endParaRPr lang="es-ES" altLang="zh-CN" sz="2000" dirty="0"/>
          </a:p>
          <a:p>
            <a:r>
              <a:rPr lang="es-ES" sz="2000" dirty="0"/>
              <a:t>Corrections not considered as FASMO were moved to further </a:t>
            </a:r>
            <a:r>
              <a:rPr lang="es-ES" sz="2000" dirty="0" smtClean="0"/>
              <a:t>releases.</a:t>
            </a:r>
            <a:endParaRPr lang="es-ES" sz="2000" dirty="0"/>
          </a:p>
          <a:p>
            <a:pPr marL="914400" lvl="2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40" y="43179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002351" cy="4245565"/>
          </a:xfrm>
        </p:spPr>
        <p:txBody>
          <a:bodyPr/>
          <a:lstStyle/>
          <a:p>
            <a:r>
              <a:rPr lang="es-ES" sz="2000" dirty="0" smtClean="0"/>
              <a:t>17 CRs (Cat. </a:t>
            </a:r>
            <a:r>
              <a:rPr lang="es-ES" sz="2000" dirty="0"/>
              <a:t>F) </a:t>
            </a:r>
            <a:r>
              <a:rPr lang="es-ES" sz="2000" dirty="0" smtClean="0"/>
              <a:t>were agreed in </a:t>
            </a:r>
            <a:r>
              <a:rPr lang="es-ES" sz="2000" dirty="0"/>
              <a:t>Release </a:t>
            </a:r>
            <a:r>
              <a:rPr lang="es-ES" sz="2000" dirty="0" smtClean="0"/>
              <a:t>16.</a:t>
            </a:r>
            <a:endParaRPr lang="es-ES" sz="2000" dirty="0"/>
          </a:p>
          <a:p>
            <a:r>
              <a:rPr lang="es-ES" sz="2000" dirty="0"/>
              <a:t>Contributions handled for </a:t>
            </a:r>
            <a:r>
              <a:rPr lang="es-ES" sz="2000" dirty="0" smtClean="0"/>
              <a:t>work items, i.e. en5GPccSer</a:t>
            </a:r>
            <a:r>
              <a:rPr lang="es-ES" sz="2000" dirty="0"/>
              <a:t>, eNA, </a:t>
            </a:r>
            <a:r>
              <a:rPr lang="es-ES" altLang="zh-CN" sz="2000" dirty="0"/>
              <a:t>SBIProtoc16, </a:t>
            </a:r>
            <a:r>
              <a:rPr lang="es-ES" sz="2000" dirty="0" smtClean="0"/>
              <a:t>Vertical_LAN</a:t>
            </a:r>
            <a:r>
              <a:rPr lang="es-ES" sz="2000" dirty="0"/>
              <a:t>, </a:t>
            </a:r>
            <a:r>
              <a:rPr lang="es-ES" sz="2000" dirty="0" smtClean="0"/>
              <a:t>SEAL, </a:t>
            </a:r>
            <a:r>
              <a:rPr lang="es-ES" altLang="zh-CN" sz="2000" dirty="0" smtClean="0"/>
              <a:t>5G_URLLC and </a:t>
            </a:r>
            <a:r>
              <a:rPr lang="en-US" sz="2000" dirty="0" smtClean="0"/>
              <a:t>TEI16 </a:t>
            </a:r>
            <a:r>
              <a:rPr lang="en-US" sz="2000" dirty="0"/>
              <a:t>for PC</a:t>
            </a:r>
            <a:r>
              <a:rPr lang="es-ES" sz="2000" dirty="0"/>
              <a:t>.</a:t>
            </a:r>
          </a:p>
          <a:p>
            <a:pPr lvl="1"/>
            <a:r>
              <a:rPr lang="es-ES" sz="1800" dirty="0" err="1"/>
              <a:t>Most</a:t>
            </a:r>
            <a:r>
              <a:rPr lang="es-ES" sz="1800" dirty="0"/>
              <a:t> </a:t>
            </a:r>
            <a:r>
              <a:rPr lang="es-ES" sz="1800" dirty="0" err="1"/>
              <a:t>relevant</a:t>
            </a:r>
            <a:r>
              <a:rPr lang="es-ES" sz="1800" dirty="0"/>
              <a:t> </a:t>
            </a:r>
            <a:r>
              <a:rPr lang="es-ES" sz="1800" dirty="0" err="1"/>
              <a:t>discussions</a:t>
            </a:r>
            <a:r>
              <a:rPr lang="es-ES" sz="1800" dirty="0"/>
              <a:t> </a:t>
            </a:r>
            <a:r>
              <a:rPr lang="es-ES" sz="1800" dirty="0" err="1"/>
              <a:t>related</a:t>
            </a:r>
            <a:r>
              <a:rPr lang="es-ES" sz="1800" dirty="0"/>
              <a:t> </a:t>
            </a:r>
            <a:r>
              <a:rPr lang="es-ES" sz="1800" dirty="0" err="1"/>
              <a:t>to</a:t>
            </a:r>
            <a:r>
              <a:rPr lang="es-ES" sz="1800" dirty="0"/>
              <a:t>:</a:t>
            </a:r>
          </a:p>
          <a:p>
            <a:pPr lvl="2"/>
            <a:r>
              <a:rPr lang="en-US" altLang="zh-CN" sz="1600" dirty="0"/>
              <a:t>Correction </a:t>
            </a:r>
            <a:r>
              <a:rPr lang="en-US" altLang="zh-CN" sz="1600" dirty="0" smtClean="0"/>
              <a:t>on decoupling the data type definition between TS 29.519 and TS 29.551 on PFD management </a:t>
            </a:r>
            <a:r>
              <a:rPr lang="es-ES" sz="1600" dirty="0" smtClean="0"/>
              <a:t>(en5GPccSer </a:t>
            </a:r>
            <a:r>
              <a:rPr lang="es-ES" sz="1600" dirty="0"/>
              <a:t>WI</a:t>
            </a:r>
            <a:r>
              <a:rPr lang="es-ES" sz="1600" dirty="0" smtClean="0"/>
              <a:t>).</a:t>
            </a:r>
            <a:endParaRPr lang="es-ES" sz="1600" dirty="0"/>
          </a:p>
          <a:p>
            <a:pPr lvl="2"/>
            <a:r>
              <a:rPr lang="en-US" sz="1600" dirty="0" smtClean="0"/>
              <a:t>NF </a:t>
            </a:r>
            <a:r>
              <a:rPr lang="en-US" sz="1600" dirty="0"/>
              <a:t>instance ID attribute in </a:t>
            </a:r>
            <a:r>
              <a:rPr lang="en-US" sz="1600" dirty="0" err="1"/>
              <a:t>EventSubscription</a:t>
            </a:r>
            <a:r>
              <a:rPr lang="en-US" sz="1600" dirty="0"/>
              <a:t> data </a:t>
            </a:r>
            <a:r>
              <a:rPr lang="en-US" sz="1600" dirty="0" smtClean="0"/>
              <a:t>type </a:t>
            </a:r>
            <a:r>
              <a:rPr lang="es-ES" sz="1600" dirty="0" smtClean="0"/>
              <a:t>(eNA </a:t>
            </a:r>
            <a:r>
              <a:rPr lang="es-ES" sz="1600" dirty="0"/>
              <a:t>WI</a:t>
            </a:r>
            <a:r>
              <a:rPr lang="es-ES" sz="1600" dirty="0" smtClean="0"/>
              <a:t>).</a:t>
            </a:r>
          </a:p>
          <a:p>
            <a:pPr lvl="2"/>
            <a:r>
              <a:rPr lang="es-ES" sz="1600" dirty="0" smtClean="0"/>
              <a:t>Naming convention on path segment of resource definition (SBIProtoc16 </a:t>
            </a:r>
            <a:r>
              <a:rPr lang="es-ES" sz="1600" dirty="0"/>
              <a:t>WI</a:t>
            </a:r>
            <a:r>
              <a:rPr lang="es-ES" sz="1600" dirty="0" smtClean="0"/>
              <a:t>).</a:t>
            </a:r>
            <a:endParaRPr lang="es-ES" sz="1600" dirty="0"/>
          </a:p>
          <a:p>
            <a:pPr lvl="2"/>
            <a:r>
              <a:rPr lang="en-US" sz="1600" dirty="0"/>
              <a:t>PCF authorization for </a:t>
            </a:r>
            <a:r>
              <a:rPr lang="en-US" sz="1600" dirty="0" err="1"/>
              <a:t>QoS</a:t>
            </a:r>
            <a:r>
              <a:rPr lang="en-US" sz="1600" dirty="0"/>
              <a:t> control in the VPLMN</a:t>
            </a:r>
            <a:r>
              <a:rPr lang="es-ES" sz="1600" dirty="0" smtClean="0"/>
              <a:t> (</a:t>
            </a:r>
            <a:r>
              <a:rPr lang="en-US" sz="1600" dirty="0" smtClean="0"/>
              <a:t>TEI16 for PC WI).</a:t>
            </a:r>
            <a:endParaRPr lang="es-ES" sz="16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-   General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245565"/>
          </a:xfrm>
        </p:spPr>
        <p:txBody>
          <a:bodyPr/>
          <a:lstStyle/>
          <a:p>
            <a:r>
              <a:rPr lang="es-ES" altLang="zh-CN" sz="2000" dirty="0" smtClean="0"/>
              <a:t>165 </a:t>
            </a:r>
            <a:r>
              <a:rPr lang="es-ES" altLang="zh-CN" sz="2000" dirty="0"/>
              <a:t>CRs (</a:t>
            </a:r>
            <a:r>
              <a:rPr lang="es-ES" altLang="zh-CN" sz="2000" dirty="0" smtClean="0"/>
              <a:t>Cat. F&amp;B) and 82 </a:t>
            </a:r>
            <a:r>
              <a:rPr lang="es-ES" altLang="zh-CN" sz="2000" dirty="0"/>
              <a:t>pCRs </a:t>
            </a:r>
            <a:r>
              <a:rPr lang="es-ES" altLang="zh-CN" sz="2000" dirty="0" smtClean="0"/>
              <a:t>were agreed </a:t>
            </a:r>
            <a:r>
              <a:rPr lang="es-ES" altLang="zh-CN" sz="2000" dirty="0"/>
              <a:t>in Release </a:t>
            </a:r>
            <a:r>
              <a:rPr lang="es-ES" altLang="zh-CN" sz="2000" dirty="0" smtClean="0"/>
              <a:t>17.</a:t>
            </a:r>
            <a:endParaRPr lang="es-ES" altLang="zh-CN" sz="2000" dirty="0"/>
          </a:p>
          <a:p>
            <a:r>
              <a:rPr lang="es-ES" altLang="zh-CN" sz="2000" dirty="0" smtClean="0"/>
              <a:t>Agreement and endorsement of </a:t>
            </a:r>
            <a:r>
              <a:rPr lang="es-ES" altLang="zh-CN" sz="2000" dirty="0"/>
              <a:t>WIDs:</a:t>
            </a:r>
          </a:p>
          <a:p>
            <a:pPr lvl="1"/>
            <a:r>
              <a:rPr lang="es-ES" altLang="zh-CN" sz="1800" dirty="0" smtClean="0"/>
              <a:t>4 </a:t>
            </a:r>
            <a:r>
              <a:rPr lang="es-ES" altLang="zh-CN" sz="1800" dirty="0"/>
              <a:t>revised WIDs (EDGEAPP, NBI17, eNA_Ph2 and TEI17_DCAMP) were </a:t>
            </a:r>
            <a:r>
              <a:rPr lang="es-ES" altLang="zh-CN" sz="1800" dirty="0" smtClean="0"/>
              <a:t>agreed;</a:t>
            </a:r>
          </a:p>
          <a:p>
            <a:pPr lvl="1"/>
            <a:r>
              <a:rPr lang="es-ES" altLang="zh-CN" sz="1800" dirty="0" smtClean="0"/>
              <a:t>3 </a:t>
            </a:r>
            <a:r>
              <a:rPr lang="es-ES" altLang="zh-CN" sz="1800" dirty="0"/>
              <a:t>new WIDs (eCryptPr, </a:t>
            </a:r>
            <a:r>
              <a:rPr lang="en-US" altLang="zh-CN" sz="1800" dirty="0" err="1"/>
              <a:t>IoT_SAT_ARCH_EPS</a:t>
            </a:r>
            <a:r>
              <a:rPr lang="en-US" altLang="zh-CN" sz="1800" dirty="0"/>
              <a:t> and </a:t>
            </a:r>
            <a:r>
              <a:rPr lang="en-GB" altLang="zh-CN" sz="1800" dirty="0" err="1"/>
              <a:t>ReP_UDR</a:t>
            </a:r>
            <a:r>
              <a:rPr lang="es-ES" altLang="zh-CN" sz="1800" dirty="0"/>
              <a:t>) were </a:t>
            </a:r>
            <a:r>
              <a:rPr lang="es-ES" altLang="zh-CN" sz="1800" dirty="0" smtClean="0"/>
              <a:t>endorsed;</a:t>
            </a:r>
          </a:p>
          <a:p>
            <a:pPr lvl="1"/>
            <a:r>
              <a:rPr lang="es-ES" altLang="zh-CN" sz="1800" dirty="0" smtClean="0"/>
              <a:t>3 </a:t>
            </a:r>
            <a:r>
              <a:rPr lang="es-ES" altLang="zh-CN" sz="1800" dirty="0"/>
              <a:t>revised WIDs (UASAPP, 5MBS and eNPN) were </a:t>
            </a:r>
            <a:r>
              <a:rPr lang="es-ES" altLang="zh-CN" sz="1800" dirty="0" smtClean="0"/>
              <a:t>endorsed;</a:t>
            </a:r>
          </a:p>
          <a:p>
            <a:pPr lvl="1"/>
            <a:r>
              <a:rPr lang="en-US" altLang="zh-CN" sz="1800" dirty="0" smtClean="0"/>
              <a:t>ARCH_NR_REDCAP </a:t>
            </a:r>
            <a:r>
              <a:rPr lang="en-US" altLang="zh-CN" sz="1800" dirty="0"/>
              <a:t>and eV2XARC_Ph2 </a:t>
            </a:r>
            <a:r>
              <a:rPr lang="es-ES" altLang="zh-CN" sz="1800" dirty="0"/>
              <a:t>WIDs have no CT3 </a:t>
            </a:r>
            <a:r>
              <a:rPr lang="es-ES" altLang="zh-CN" sz="1800" dirty="0" smtClean="0"/>
              <a:t>impact.</a:t>
            </a:r>
            <a:endParaRPr lang="es-ES" altLang="zh-CN" sz="1800" dirty="0"/>
          </a:p>
          <a:p>
            <a:r>
              <a:rPr lang="es-ES" sz="2000" dirty="0" smtClean="0"/>
              <a:t>11 new TSs under CT3 deveoplment, </a:t>
            </a:r>
            <a:r>
              <a:rPr lang="es-ES" sz="2000" dirty="0"/>
              <a:t>5</a:t>
            </a:r>
            <a:r>
              <a:rPr lang="es-ES" sz="2000" dirty="0" smtClean="0"/>
              <a:t> of them are sent </a:t>
            </a:r>
            <a:r>
              <a:rPr lang="en-GB" altLang="zh-CN" sz="2000" dirty="0"/>
              <a:t>to </a:t>
            </a:r>
            <a:r>
              <a:rPr lang="en-GB" altLang="zh-CN" sz="2000" dirty="0" smtClean="0"/>
              <a:t>this CT </a:t>
            </a:r>
            <a:r>
              <a:rPr lang="en-GB" altLang="zh-CN" sz="2000" dirty="0"/>
              <a:t>Plenary for </a:t>
            </a:r>
            <a:r>
              <a:rPr lang="en-GB" altLang="zh-CN" sz="2000" dirty="0" smtClean="0"/>
              <a:t>Information.</a:t>
            </a:r>
            <a:endParaRPr lang="es-ES" sz="2000" dirty="0" smtClean="0"/>
          </a:p>
          <a:p>
            <a:r>
              <a:rPr lang="es-ES" sz="2000" dirty="0" smtClean="0"/>
              <a:t>Significant </a:t>
            </a:r>
            <a:r>
              <a:rPr lang="es-ES" sz="2000" dirty="0"/>
              <a:t>work </a:t>
            </a:r>
            <a:r>
              <a:rPr lang="es-ES" sz="2000" dirty="0" smtClean="0"/>
              <a:t>on existing Release 17 work items.</a:t>
            </a:r>
            <a:endParaRPr lang="es-ES" sz="2000" dirty="0"/>
          </a:p>
          <a:p>
            <a:r>
              <a:rPr lang="es-ES" sz="2000" dirty="0" smtClean="0"/>
              <a:t>Dependencies </a:t>
            </a:r>
            <a:r>
              <a:rPr lang="es-ES" sz="2000" dirty="0"/>
              <a:t>with ongoing Stage 2 work: potential work to be confirmed and </a:t>
            </a:r>
            <a:r>
              <a:rPr lang="es-ES" sz="2000" dirty="0" smtClean="0"/>
              <a:t>LS approved.</a:t>
            </a:r>
            <a:endParaRPr lang="es-ES" sz="2000" dirty="0"/>
          </a:p>
          <a:p>
            <a:r>
              <a:rPr lang="es-ES" sz="2000" dirty="0" smtClean="0"/>
              <a:t>Considerable amount </a:t>
            </a:r>
            <a:r>
              <a:rPr lang="es-ES" sz="2000" dirty="0"/>
              <a:t>of work expected in the upcoming </a:t>
            </a:r>
            <a:r>
              <a:rPr lang="es-ES" sz="2000" dirty="0" smtClean="0"/>
              <a:t>meetings.</a:t>
            </a:r>
            <a:endParaRPr lang="es-ES" sz="2000" dirty="0"/>
          </a:p>
          <a:p>
            <a:r>
              <a:rPr lang="es-ES" sz="2000" dirty="0"/>
              <a:t>Work plans presented by companies for several WIs to describe impacts and plans for completion of the </a:t>
            </a:r>
            <a:r>
              <a:rPr lang="es-ES" sz="2000" dirty="0" smtClean="0"/>
              <a:t>work.</a:t>
            </a:r>
            <a:endParaRPr lang="es-ES" sz="2000" dirty="0"/>
          </a:p>
          <a:p>
            <a:pPr lvl="1"/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(1/3)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530" y="1792673"/>
            <a:ext cx="11154540" cy="4575175"/>
          </a:xfrm>
        </p:spPr>
        <p:txBody>
          <a:bodyPr/>
          <a:lstStyle/>
          <a:p>
            <a:r>
              <a:rPr lang="es-ES" sz="2000" dirty="0" smtClean="0"/>
              <a:t>pfdManEnh [</a:t>
            </a:r>
            <a:r>
              <a:rPr lang="en-GB" altLang="zh-CN" sz="2000" i="1" dirty="0"/>
              <a:t>PFD Management Enhancement</a:t>
            </a:r>
            <a:r>
              <a:rPr lang="es-ES" sz="2000" dirty="0" smtClean="0"/>
              <a:t>] </a:t>
            </a:r>
            <a:r>
              <a:rPr lang="es-ES" altLang="zh-CN" sz="2000" dirty="0"/>
              <a:t>with </a:t>
            </a:r>
            <a:r>
              <a:rPr lang="es-ES" sz="2000" dirty="0" smtClean="0"/>
              <a:t>already 100% completion</a:t>
            </a:r>
          </a:p>
          <a:p>
            <a:pPr lvl="1"/>
            <a:r>
              <a:rPr lang="es-ES" sz="1800" dirty="0" smtClean="0"/>
              <a:t>One CR agreed to correct the resource URI used for </a:t>
            </a:r>
            <a:r>
              <a:rPr lang="en-GB" altLang="zh-CN" sz="1800" dirty="0"/>
              <a:t>PFD retrieval procedure</a:t>
            </a:r>
            <a:r>
              <a:rPr lang="es-ES" sz="1800" dirty="0" smtClean="0"/>
              <a:t>.</a:t>
            </a:r>
          </a:p>
          <a:p>
            <a:pPr lvl="1"/>
            <a:endParaRPr lang="es-ES" sz="1800" dirty="0" smtClean="0"/>
          </a:p>
          <a:p>
            <a:r>
              <a:rPr lang="es-ES" sz="2000" dirty="0" smtClean="0"/>
              <a:t>AKMA-CT [</a:t>
            </a:r>
            <a:r>
              <a:rPr lang="en-GB" altLang="zh-CN" sz="2000" i="1" dirty="0"/>
              <a:t>Authentication and key management for applications based on 3GPP credential in 5G</a:t>
            </a:r>
            <a:r>
              <a:rPr lang="es-ES" sz="2000" dirty="0" smtClean="0"/>
              <a:t>] with 99% completion</a:t>
            </a:r>
          </a:p>
          <a:p>
            <a:pPr lvl="1"/>
            <a:r>
              <a:rPr lang="es-ES" sz="1800" dirty="0" smtClean="0"/>
              <a:t>Support </a:t>
            </a:r>
            <a:r>
              <a:rPr lang="en-US" altLang="zh-CN" sz="1800" dirty="0" err="1" smtClean="0"/>
              <a:t>Naanf_AKMA_ContextRemove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service </a:t>
            </a:r>
            <a:r>
              <a:rPr lang="en-US" altLang="zh-CN" sz="1800" dirty="0" smtClean="0"/>
              <a:t>operation.</a:t>
            </a:r>
          </a:p>
          <a:p>
            <a:pPr lvl="1"/>
            <a:r>
              <a:rPr lang="en-US" altLang="zh-CN" sz="1800" dirty="0" smtClean="0"/>
              <a:t>Introduction of UE ID during </a:t>
            </a:r>
            <a:r>
              <a:rPr lang="en-GB" altLang="zh-CN" sz="1800" dirty="0"/>
              <a:t>AKMA Application </a:t>
            </a:r>
            <a:r>
              <a:rPr lang="en-GB" altLang="zh-CN" sz="1800" dirty="0" smtClean="0"/>
              <a:t>Key retrieval procedure.</a:t>
            </a:r>
          </a:p>
          <a:p>
            <a:pPr lvl="1"/>
            <a:endParaRPr lang="en-US" altLang="zh-CN" sz="1800" dirty="0" smtClean="0"/>
          </a:p>
          <a:p>
            <a:r>
              <a:rPr lang="es-ES" sz="2000" dirty="0" smtClean="0"/>
              <a:t>EDGEAPP [</a:t>
            </a:r>
            <a:r>
              <a:rPr lang="en-GB" altLang="zh-CN" sz="2000" i="1" dirty="0"/>
              <a:t>CT aspects for Enabling Edge Applications</a:t>
            </a:r>
            <a:r>
              <a:rPr lang="es-ES" sz="2000" dirty="0" smtClean="0"/>
              <a:t>] with 75% completion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 smtClean="0"/>
              <a:t>Extensive discussion on </a:t>
            </a:r>
            <a:r>
              <a:rPr lang="en-US" altLang="zh-CN" sz="1800" dirty="0" smtClean="0"/>
              <a:t>Application </a:t>
            </a:r>
            <a:r>
              <a:rPr lang="en-US" altLang="zh-CN" sz="1800" dirty="0"/>
              <a:t>Context Relocation (ACR</a:t>
            </a:r>
            <a:r>
              <a:rPr lang="en-US" altLang="zh-CN" sz="1800" dirty="0" smtClean="0"/>
              <a:t>) topic, two joint conferences between CT3 and CT1 held on 10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Nov. and 15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Nov. respectively on the topic. Still no agreement on unification of APIs and multiple unused ACR context handling. Discussion is expected to be continued in next meeting.</a:t>
            </a:r>
            <a:endParaRPr lang="en-GB" altLang="zh-CN" sz="1800" dirty="0" smtClean="0"/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/>
              <a:t>Progress </a:t>
            </a:r>
            <a:r>
              <a:rPr lang="en-US" altLang="zh-CN" sz="1800" dirty="0" smtClean="0"/>
              <a:t>on </a:t>
            </a:r>
            <a:r>
              <a:rPr lang="en-GB" altLang="zh-CN" sz="1800" dirty="0"/>
              <a:t>registration, service continuity and capability exposure aspects (several services for EES APIs &amp; ECS APIs</a:t>
            </a:r>
            <a:r>
              <a:rPr lang="en-GB" altLang="zh-CN" sz="1800" dirty="0" smtClean="0"/>
              <a:t>).</a:t>
            </a:r>
          </a:p>
          <a:p>
            <a:pPr lvl="1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171725" y="1790153"/>
            <a:ext cx="11567193" cy="469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/>
              <a:t>TEI17_DCAMP [</a:t>
            </a:r>
            <a:r>
              <a:rPr lang="en-GB" altLang="zh-CN" sz="2000" i="1" dirty="0"/>
              <a:t>CT aspects on Dynamically Changing AM Policies in the 5GC</a:t>
            </a:r>
            <a:r>
              <a:rPr lang="es-ES" sz="2000" dirty="0" smtClean="0"/>
              <a:t>] with 75% completion</a:t>
            </a:r>
            <a:endParaRPr lang="es-ES" sz="2000" dirty="0"/>
          </a:p>
          <a:p>
            <a:pPr lvl="1"/>
            <a:r>
              <a:rPr lang="es-ES" sz="1800" dirty="0" smtClean="0"/>
              <a:t>Completion of AM influence, </a:t>
            </a:r>
            <a:r>
              <a:rPr lang="en-US" altLang="zh-CN" sz="1800" dirty="0" smtClean="0"/>
              <a:t>AM </a:t>
            </a:r>
            <a:r>
              <a:rPr lang="en-US" altLang="zh-CN" sz="1800" dirty="0"/>
              <a:t>Policy </a:t>
            </a:r>
            <a:r>
              <a:rPr lang="en-US" altLang="zh-CN" sz="1800" dirty="0" smtClean="0"/>
              <a:t>Authorization, discovery of PCF for a UE via the BSF.</a:t>
            </a:r>
            <a:endParaRPr lang="es-ES" sz="1800" dirty="0" smtClean="0"/>
          </a:p>
          <a:p>
            <a:pPr lvl="1"/>
            <a:r>
              <a:rPr lang="es-ES" sz="1800" dirty="0" smtClean="0"/>
              <a:t>Support of discovery of the PCF for a UE via the AMF and SMF.</a:t>
            </a:r>
          </a:p>
          <a:p>
            <a:pPr lvl="1"/>
            <a:r>
              <a:rPr lang="es-ES" altLang="zh-CN" sz="1800" dirty="0" smtClean="0"/>
              <a:t>The new </a:t>
            </a:r>
            <a:r>
              <a:rPr lang="es-ES" altLang="zh-CN" sz="1800" dirty="0"/>
              <a:t>TS 29.534 is sent to the CT Plenary for Information</a:t>
            </a:r>
            <a:r>
              <a:rPr lang="es-ES" altLang="zh-CN" sz="1800" dirty="0" smtClean="0"/>
              <a:t>.</a:t>
            </a:r>
            <a:endParaRPr lang="es-ES" sz="1800" dirty="0" smtClean="0"/>
          </a:p>
          <a:p>
            <a:pPr lvl="1"/>
            <a:endParaRPr lang="es-ES" sz="1800" dirty="0" smtClean="0"/>
          </a:p>
          <a:p>
            <a:r>
              <a:rPr lang="es-ES" altLang="zh-CN" sz="2000" dirty="0" smtClean="0"/>
              <a:t>TEI17_GEM [</a:t>
            </a:r>
            <a:r>
              <a:rPr lang="en-GB" altLang="zh-CN" sz="2000" i="1" dirty="0"/>
              <a:t>CT aspects on Dynamic Management of Group-based Event Monitoring</a:t>
            </a:r>
            <a:r>
              <a:rPr lang="es-ES" altLang="zh-CN" sz="2000" dirty="0" smtClean="0"/>
              <a:t>] with 90% completion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Correction </a:t>
            </a:r>
            <a:r>
              <a:rPr lang="es-ES" altLang="zh-CN" sz="1800" dirty="0"/>
              <a:t>on </a:t>
            </a:r>
            <a:r>
              <a:rPr lang="en-GB" altLang="zh-CN" sz="1800" dirty="0"/>
              <a:t>"JSON Patch" </a:t>
            </a:r>
            <a:r>
              <a:rPr lang="en-GB" altLang="zh-CN" sz="1800" dirty="0" smtClean="0"/>
              <a:t>encoding to support partial cancellation in group-based event monitoring</a:t>
            </a:r>
            <a:r>
              <a:rPr lang="en-US" altLang="zh-CN" sz="1800" dirty="0" smtClean="0"/>
              <a:t>.</a:t>
            </a:r>
          </a:p>
          <a:p>
            <a:pPr lvl="1"/>
            <a:endParaRPr lang="en-US" altLang="zh-CN" sz="1800" dirty="0" smtClean="0"/>
          </a:p>
          <a:p>
            <a:r>
              <a:rPr lang="en-GB" altLang="zh-CN" sz="2000" dirty="0" smtClean="0"/>
              <a:t>eNA_Ph2 [</a:t>
            </a:r>
            <a:r>
              <a:rPr lang="en-GB" altLang="zh-CN" sz="2000" i="1" dirty="0"/>
              <a:t>Enablers for Network Automation for 5G - phase 2</a:t>
            </a:r>
            <a:r>
              <a:rPr lang="en-GB" altLang="zh-CN" sz="2000" dirty="0" smtClean="0"/>
              <a:t>] with 65% completion</a:t>
            </a:r>
            <a:endParaRPr lang="en-GB" altLang="zh-CN" sz="2000" dirty="0"/>
          </a:p>
          <a:p>
            <a:pPr lvl="1"/>
            <a:r>
              <a:rPr lang="en-GB" altLang="zh-CN" sz="1800" dirty="0" smtClean="0"/>
              <a:t>4 </a:t>
            </a:r>
            <a:r>
              <a:rPr lang="en-GB" altLang="zh-CN" sz="1800" dirty="0"/>
              <a:t>new TSs (DCCF services, ADRF services, MFAF services, network data analytics signalling flows</a:t>
            </a:r>
            <a:r>
              <a:rPr lang="en-GB" altLang="zh-CN" sz="1800" dirty="0" smtClean="0"/>
              <a:t>) under CT3 development.</a:t>
            </a:r>
            <a:endParaRPr lang="en-GB" altLang="zh-CN" sz="1800" dirty="0"/>
          </a:p>
          <a:p>
            <a:pPr lvl="1"/>
            <a:r>
              <a:rPr lang="en-US" altLang="zh-CN" sz="1800" dirty="0" smtClean="0"/>
              <a:t>Extension of existing </a:t>
            </a:r>
            <a:r>
              <a:rPr lang="en-US" altLang="zh-CN" sz="1800" dirty="0"/>
              <a:t>Analytics </a:t>
            </a:r>
            <a:r>
              <a:rPr lang="en-US" altLang="zh-CN" sz="1800" dirty="0" smtClean="0"/>
              <a:t>Ids related </a:t>
            </a:r>
            <a:r>
              <a:rPr lang="en-US" altLang="zh-CN" sz="1800" dirty="0"/>
              <a:t>functionalities </a:t>
            </a:r>
            <a:r>
              <a:rPr lang="en-US" altLang="zh-CN" sz="1800" dirty="0" smtClean="0"/>
              <a:t>(e.g. Service Experience, User data congestion).</a:t>
            </a:r>
          </a:p>
          <a:p>
            <a:pPr lvl="1"/>
            <a:r>
              <a:rPr lang="en-US" altLang="zh-CN" sz="1800" dirty="0" smtClean="0"/>
              <a:t>Support of </a:t>
            </a:r>
            <a:r>
              <a:rPr lang="en-US" altLang="zh-CN" sz="1800" dirty="0"/>
              <a:t>Analytics </a:t>
            </a:r>
            <a:r>
              <a:rPr lang="en-US" altLang="zh-CN" sz="1800" dirty="0" smtClean="0"/>
              <a:t>info </a:t>
            </a:r>
            <a:r>
              <a:rPr lang="en-US" altLang="zh-CN" sz="1800" dirty="0"/>
              <a:t>context </a:t>
            </a:r>
            <a:r>
              <a:rPr lang="en-US" altLang="zh-CN" sz="1800" dirty="0" smtClean="0"/>
              <a:t>transfer and Analytics subscription transfer.</a:t>
            </a:r>
          </a:p>
          <a:p>
            <a:pPr lvl="1"/>
            <a:r>
              <a:rPr lang="en-US" altLang="zh-CN" sz="1800" dirty="0" smtClean="0"/>
              <a:t>Support of new Analytics Ids related </a:t>
            </a:r>
            <a:r>
              <a:rPr lang="en-US" altLang="zh-CN" sz="1800" dirty="0"/>
              <a:t>functionalities </a:t>
            </a:r>
            <a:r>
              <a:rPr lang="en-US" altLang="zh-CN" sz="1800" dirty="0" smtClean="0"/>
              <a:t>(</a:t>
            </a:r>
            <a:r>
              <a:rPr lang="en-US" altLang="zh-CN" sz="1800" dirty="0"/>
              <a:t>e.g</a:t>
            </a:r>
            <a:r>
              <a:rPr lang="en-US" altLang="zh-CN" sz="1800" dirty="0" smtClean="0"/>
              <a:t>. </a:t>
            </a:r>
            <a:r>
              <a:rPr lang="en-US" altLang="zh-CN" sz="1800" dirty="0"/>
              <a:t>SM congestion control experience</a:t>
            </a:r>
            <a:r>
              <a:rPr lang="en-US" altLang="zh-CN" sz="1800" dirty="0" smtClean="0"/>
              <a:t>).</a:t>
            </a:r>
          </a:p>
          <a:p>
            <a:pPr lvl="1"/>
            <a:endParaRPr lang="es-ES" sz="1800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(2/3)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/>
              <a:t>NBI17 [</a:t>
            </a:r>
            <a:r>
              <a:rPr lang="en-GB" altLang="zh-CN" sz="2000" i="1" dirty="0"/>
              <a:t>Enhancements of 3GPP Northbound Interfaces and Application Layer APIs</a:t>
            </a:r>
            <a:r>
              <a:rPr lang="es-ES" sz="2000" dirty="0" smtClean="0"/>
              <a:t>] with 85% completion</a:t>
            </a:r>
            <a:endParaRPr lang="es-ES" sz="2000" dirty="0"/>
          </a:p>
          <a:p>
            <a:pPr lvl="1"/>
            <a:r>
              <a:rPr lang="es-ES" sz="1800" dirty="0" smtClean="0"/>
              <a:t>Introduction of multiple GET query parameters in several APIs to aovid heavy signalling load impact.</a:t>
            </a:r>
          </a:p>
          <a:p>
            <a:pPr lvl="1"/>
            <a:r>
              <a:rPr lang="es-ES" sz="1800" dirty="0" smtClean="0"/>
              <a:t>Support explicit and multiple event subscription by MonitoringEvent, AsSessionWithQoS and ChargeableParty APIs.</a:t>
            </a:r>
            <a:endParaRPr lang="es-ES" sz="1800" dirty="0"/>
          </a:p>
          <a:p>
            <a:pPr lvl="1"/>
            <a:r>
              <a:rPr lang="es-ES" sz="1800" dirty="0"/>
              <a:t>Other </a:t>
            </a:r>
            <a:r>
              <a:rPr lang="es-ES" sz="1800" dirty="0" smtClean="0"/>
              <a:t>miscellaneous updates </a:t>
            </a:r>
            <a:r>
              <a:rPr lang="es-ES" sz="1800" dirty="0"/>
              <a:t>(e.g. </a:t>
            </a:r>
            <a:r>
              <a:rPr lang="es-ES" sz="1800" dirty="0" smtClean="0"/>
              <a:t>supporting 204 No Content during modification procedure, adding summary, operationId and tags fields in the OpenAPI files, </a:t>
            </a:r>
            <a:r>
              <a:rPr lang="es-ES" sz="1800" dirty="0"/>
              <a:t>etc</a:t>
            </a:r>
            <a:r>
              <a:rPr lang="es-ES" sz="1800" dirty="0" smtClean="0"/>
              <a:t>.).</a:t>
            </a:r>
          </a:p>
          <a:p>
            <a:pPr lvl="1"/>
            <a:endParaRPr lang="es-ES" sz="1800" dirty="0" smtClean="0"/>
          </a:p>
          <a:p>
            <a:r>
              <a:rPr lang="es-ES" sz="2000" dirty="0" smtClean="0"/>
              <a:t>en5GPccSer17 [</a:t>
            </a:r>
            <a:r>
              <a:rPr lang="en-GB" altLang="zh-CN" sz="2000" i="1" dirty="0" smtClean="0"/>
              <a:t>Enhancement </a:t>
            </a:r>
            <a:r>
              <a:rPr lang="en-GB" altLang="zh-CN" sz="2000" i="1" dirty="0"/>
              <a:t>of 5G PCC related services in </a:t>
            </a:r>
            <a:r>
              <a:rPr lang="en-GB" altLang="zh-CN" sz="2000" i="1" dirty="0" smtClean="0"/>
              <a:t>Rel-17</a:t>
            </a:r>
            <a:r>
              <a:rPr lang="en-GB" altLang="zh-CN" sz="2000" dirty="0" smtClean="0"/>
              <a:t>]</a:t>
            </a:r>
            <a:r>
              <a:rPr lang="es-ES" sz="2000" dirty="0" smtClean="0"/>
              <a:t> with 70% completion</a:t>
            </a:r>
            <a:endParaRPr lang="es-ES" sz="2000" dirty="0"/>
          </a:p>
          <a:p>
            <a:pPr lvl="1"/>
            <a:r>
              <a:rPr lang="es-ES" sz="1800" dirty="0"/>
              <a:t>Contributions related to alignment with EPC functionality </a:t>
            </a:r>
            <a:r>
              <a:rPr lang="es-ES" sz="1800" dirty="0" smtClean="0"/>
              <a:t>(e.g. </a:t>
            </a:r>
            <a:r>
              <a:rPr lang="en-US" altLang="zh-CN" sz="1800" dirty="0"/>
              <a:t>5GS-Level Identify for </a:t>
            </a:r>
            <a:r>
              <a:rPr lang="en-US" altLang="zh-CN" sz="1800" dirty="0" smtClean="0"/>
              <a:t>NAI</a:t>
            </a:r>
            <a:r>
              <a:rPr lang="es-ES" sz="1800" dirty="0" smtClean="0"/>
              <a:t>).</a:t>
            </a:r>
          </a:p>
          <a:p>
            <a:pPr lvl="1"/>
            <a:r>
              <a:rPr lang="en-US" altLang="zh-CN" sz="1800" dirty="0"/>
              <a:t>Handling of Session Management Policy Data per </a:t>
            </a:r>
            <a:r>
              <a:rPr lang="en-US" altLang="zh-CN" sz="1800" dirty="0" smtClean="0"/>
              <a:t>PLMN.</a:t>
            </a:r>
            <a:endParaRPr lang="es-ES" sz="1800" dirty="0"/>
          </a:p>
          <a:p>
            <a:pPr lvl="1"/>
            <a:r>
              <a:rPr lang="en-US" altLang="zh-CN" sz="1800" dirty="0" smtClean="0"/>
              <a:t>Resolving </a:t>
            </a:r>
            <a:r>
              <a:rPr lang="en-US" altLang="zh-CN" sz="1800" dirty="0"/>
              <a:t>the PDU Session with offline charging only indication related </a:t>
            </a:r>
            <a:r>
              <a:rPr lang="en-US" altLang="zh-CN" sz="1800" dirty="0" smtClean="0"/>
              <a:t>ENs based on SA2’s reply LS.</a:t>
            </a:r>
            <a:endParaRPr lang="es-ES" sz="1800" dirty="0" smtClean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 –   CT3-led WIs     (3/3)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27169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(1/5) </a:t>
            </a: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28436" y="1795906"/>
            <a:ext cx="11263347" cy="460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/>
              <a:t>SBIProtoc17 [</a:t>
            </a:r>
            <a:r>
              <a:rPr lang="en-US" altLang="zh-CN" sz="2000" i="1" dirty="0"/>
              <a:t>Service Based Interface Protocol Enhancement Release 17</a:t>
            </a:r>
            <a:r>
              <a:rPr lang="es-ES" sz="2000" dirty="0" smtClean="0"/>
              <a:t>]</a:t>
            </a:r>
            <a:r>
              <a:rPr lang="es-ES" altLang="zh-CN" sz="2000" dirty="0"/>
              <a:t> with 85% </a:t>
            </a:r>
            <a:r>
              <a:rPr lang="es-ES" altLang="zh-CN" sz="2000" dirty="0" smtClean="0"/>
              <a:t>completion</a:t>
            </a:r>
            <a:endParaRPr lang="es-ES" sz="2000" dirty="0"/>
          </a:p>
          <a:p>
            <a:pPr lvl="1">
              <a:spcAft>
                <a:spcPts val="600"/>
              </a:spcAft>
            </a:pPr>
            <a:r>
              <a:rPr lang="es-ES" sz="1800" dirty="0"/>
              <a:t>Most CRs related to correct the </a:t>
            </a:r>
            <a:r>
              <a:rPr lang="es-ES" sz="1800" dirty="0" smtClean="0"/>
              <a:t>API URI </a:t>
            </a:r>
            <a:r>
              <a:rPr lang="es-ES" sz="1800" dirty="0"/>
              <a:t>structure </a:t>
            </a:r>
            <a:r>
              <a:rPr lang="es-ES" sz="1800" dirty="0" smtClean="0"/>
              <a:t>to align with SBI template.</a:t>
            </a:r>
          </a:p>
          <a:p>
            <a:r>
              <a:rPr lang="es-ES" sz="2000" dirty="0" smtClean="0"/>
              <a:t>IMSProtoc17 [</a:t>
            </a:r>
            <a:r>
              <a:rPr lang="en-US" altLang="zh-CN" sz="2000" i="1" dirty="0"/>
              <a:t>IMS Stage-3 IETF Protocol Alignment</a:t>
            </a:r>
            <a:r>
              <a:rPr lang="es-ES" sz="2000" dirty="0" smtClean="0"/>
              <a:t>] with 85% completion</a:t>
            </a:r>
            <a:endParaRPr lang="es-ES" sz="2000" dirty="0"/>
          </a:p>
          <a:p>
            <a:pPr lvl="1"/>
            <a:r>
              <a:rPr lang="es-ES" sz="1800" dirty="0"/>
              <a:t>No </a:t>
            </a:r>
            <a:r>
              <a:rPr lang="es-ES" sz="1800" dirty="0" err="1"/>
              <a:t>contributions</a:t>
            </a:r>
            <a:r>
              <a:rPr lang="es-ES" sz="1800" dirty="0"/>
              <a:t> </a:t>
            </a:r>
            <a:r>
              <a:rPr lang="es-ES" sz="1800" dirty="0" err="1"/>
              <a:t>during</a:t>
            </a:r>
            <a:r>
              <a:rPr lang="es-ES" sz="1800" dirty="0"/>
              <a:t> </a:t>
            </a:r>
            <a:r>
              <a:rPr lang="es-ES" sz="1800" dirty="0" err="1"/>
              <a:t>this</a:t>
            </a:r>
            <a:r>
              <a:rPr lang="es-ES" sz="1800" dirty="0"/>
              <a:t> </a:t>
            </a:r>
            <a:r>
              <a:rPr lang="es-ES" sz="1800" dirty="0" err="1"/>
              <a:t>Plenary</a:t>
            </a:r>
            <a:r>
              <a:rPr lang="es-ES" sz="1800" dirty="0"/>
              <a:t> </a:t>
            </a:r>
            <a:r>
              <a:rPr lang="es-ES" sz="1800" dirty="0" err="1"/>
              <a:t>cycle</a:t>
            </a:r>
            <a:r>
              <a:rPr lang="es-ES" sz="1800" dirty="0"/>
              <a:t>.</a:t>
            </a:r>
          </a:p>
          <a:p>
            <a:pPr lvl="1">
              <a:spcAft>
                <a:spcPts val="600"/>
              </a:spcAft>
            </a:pPr>
            <a:r>
              <a:rPr lang="es-ES" sz="1800" dirty="0"/>
              <a:t>Progressive increase of the percentage of completion in every meeting</a:t>
            </a:r>
            <a:r>
              <a:rPr lang="es-ES" sz="1800" dirty="0" smtClean="0"/>
              <a:t>.</a:t>
            </a:r>
          </a:p>
          <a:p>
            <a:r>
              <a:rPr lang="es-ES" altLang="zh-CN" sz="2000" dirty="0" smtClean="0"/>
              <a:t>ATSSS_Ph2 </a:t>
            </a:r>
            <a:r>
              <a:rPr lang="es-ES" altLang="zh-CN" sz="2000" dirty="0"/>
              <a:t>[</a:t>
            </a:r>
            <a:r>
              <a:rPr lang="en-US" altLang="zh-CN" sz="2000" i="1" dirty="0"/>
              <a:t>CT aspects of Access Traffic Steering, Switch and Splitting support in the 5G system architecture; Phase 2</a:t>
            </a:r>
            <a:r>
              <a:rPr lang="es-ES" altLang="zh-CN" sz="2000" dirty="0"/>
              <a:t>] </a:t>
            </a:r>
            <a:r>
              <a:rPr lang="es-ES" altLang="zh-CN" sz="2000" dirty="0" smtClean="0"/>
              <a:t>with 100%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Extension on MA </a:t>
            </a:r>
            <a:r>
              <a:rPr lang="en-GB" altLang="zh-CN" sz="1800" dirty="0"/>
              <a:t>PDU </a:t>
            </a:r>
            <a:r>
              <a:rPr lang="en-GB" altLang="zh-CN" sz="1800" dirty="0" smtClean="0"/>
              <a:t>session control.</a:t>
            </a:r>
          </a:p>
          <a:p>
            <a:r>
              <a:rPr lang="es-ES" altLang="zh-CN" sz="2000" dirty="0"/>
              <a:t>IIoT [</a:t>
            </a:r>
            <a:r>
              <a:rPr lang="en-US" altLang="zh-CN" sz="2000" i="1" dirty="0"/>
              <a:t>CT aspects of support of enhanced Industrial </a:t>
            </a:r>
            <a:r>
              <a:rPr lang="en-US" altLang="zh-CN" sz="2000" i="1" dirty="0" err="1"/>
              <a:t>IoT</a:t>
            </a:r>
            <a:r>
              <a:rPr lang="es-ES" altLang="zh-CN" sz="2000" dirty="0"/>
              <a:t>] </a:t>
            </a:r>
            <a:r>
              <a:rPr lang="es-ES" altLang="zh-CN" sz="2000" dirty="0" smtClean="0"/>
              <a:t>with </a:t>
            </a:r>
            <a:r>
              <a:rPr lang="es-ES" altLang="zh-CN" sz="2000" dirty="0"/>
              <a:t>8</a:t>
            </a:r>
            <a:r>
              <a:rPr lang="es-ES" altLang="zh-CN" sz="2000" dirty="0" smtClean="0"/>
              <a:t>5% completion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Support of </a:t>
            </a:r>
            <a:r>
              <a:rPr lang="en-US" altLang="zh-CN" sz="1800" dirty="0" smtClean="0"/>
              <a:t>time synchronization exposure subscription and notification, discovery </a:t>
            </a:r>
            <a:r>
              <a:rPr lang="en-US" altLang="zh-CN" sz="1800" dirty="0"/>
              <a:t>of </a:t>
            </a:r>
            <a:r>
              <a:rPr lang="en-US" altLang="zh-CN" sz="1800" dirty="0" smtClean="0"/>
              <a:t>TSCTSF and </a:t>
            </a:r>
            <a:r>
              <a:rPr lang="en-US" altLang="zh-CN" sz="1800" dirty="0"/>
              <a:t>5G access stratum time distribution</a:t>
            </a:r>
            <a:r>
              <a:rPr lang="en-US" altLang="zh-CN" sz="1800" dirty="0" smtClean="0"/>
              <a:t>.</a:t>
            </a:r>
            <a:endParaRPr lang="en-US" altLang="zh-CN" sz="1800" dirty="0"/>
          </a:p>
          <a:p>
            <a:pPr lvl="1"/>
            <a:r>
              <a:rPr lang="es-ES" altLang="zh-CN" sz="1800" dirty="0"/>
              <a:t>Work continued to define Ntsctsf services (e.g. </a:t>
            </a:r>
            <a:r>
              <a:rPr lang="en-US" altLang="zh-CN" sz="1800" dirty="0" err="1" smtClean="0"/>
              <a:t>Ntsctsf_QoSandTSCAssistance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Ntsctsf_TimeSynchronization</a:t>
            </a:r>
            <a:r>
              <a:rPr lang="es-ES" altLang="zh-CN" sz="1800" dirty="0" smtClean="0"/>
              <a:t>)</a:t>
            </a:r>
          </a:p>
          <a:p>
            <a:pPr lvl="1"/>
            <a:r>
              <a:rPr lang="en-US" altLang="zh-CN" sz="1800" dirty="0" smtClean="0"/>
              <a:t>The new </a:t>
            </a:r>
            <a:r>
              <a:rPr lang="en-US" altLang="zh-CN" sz="1800" dirty="0"/>
              <a:t>TS 29.565 is sent to the CT plenary for </a:t>
            </a:r>
            <a:r>
              <a:rPr lang="en-US" altLang="zh-CN" sz="1800" dirty="0" smtClean="0"/>
              <a:t>Information.</a:t>
            </a:r>
            <a:endParaRPr lang="en-GB" altLang="zh-CN" sz="1800" dirty="0" smtClean="0"/>
          </a:p>
          <a:p>
            <a:pPr lvl="1">
              <a:spcAft>
                <a:spcPts val="600"/>
              </a:spcAft>
            </a:pPr>
            <a:endParaRPr lang="es-E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</a:t>
            </a:r>
            <a:r>
              <a:rPr lang="en-GB" altLang="en-US" dirty="0" smtClean="0"/>
              <a:t>CT WG3 Officials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xmlns="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xmlns="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xmlns="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762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11962" y="1778370"/>
            <a:ext cx="11469291" cy="452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 err="1" smtClean="0"/>
              <a:t>eNPN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CT aspects of Enhanced support of Non-Public Networks</a:t>
            </a:r>
            <a:r>
              <a:rPr lang="en-GB" altLang="zh-CN" sz="2000" dirty="0" smtClean="0"/>
              <a:t>] </a:t>
            </a:r>
            <a:r>
              <a:rPr lang="es-ES" altLang="zh-CN" sz="2000" dirty="0" smtClean="0"/>
              <a:t>with 75%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PCC </a:t>
            </a:r>
            <a:r>
              <a:rPr lang="en-US" altLang="zh-CN" sz="1800" dirty="0"/>
              <a:t>Support of restricted PDU Session for remote provisioning of UE using User Plane</a:t>
            </a:r>
            <a:r>
              <a:rPr lang="es-ES" altLang="zh-CN" sz="18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Support 5GS </a:t>
            </a:r>
            <a:r>
              <a:rPr lang="en-US" altLang="zh-CN" sz="1800" dirty="0"/>
              <a:t>Level Identities in SNPN </a:t>
            </a:r>
            <a:r>
              <a:rPr lang="en-US" altLang="zh-CN" sz="1800" dirty="0" smtClean="0"/>
              <a:t>scenarios.</a:t>
            </a:r>
            <a:endParaRPr lang="es-ES" altLang="zh-CN" sz="1800" dirty="0"/>
          </a:p>
          <a:p>
            <a:r>
              <a:rPr lang="en-GB" sz="2000" dirty="0" smtClean="0"/>
              <a:t>eNS_Ph2 [</a:t>
            </a:r>
            <a:r>
              <a:rPr lang="en-US" altLang="zh-CN" sz="2000" i="1" dirty="0"/>
              <a:t>Enhancement of Network Slicing Phase 2</a:t>
            </a:r>
            <a:r>
              <a:rPr lang="en-GB" sz="2000" dirty="0" smtClean="0"/>
              <a:t>] </a:t>
            </a:r>
            <a:r>
              <a:rPr lang="es-ES" sz="2000" dirty="0" smtClean="0"/>
              <a:t>with 80% completion</a:t>
            </a:r>
            <a:endParaRPr lang="es-ES" sz="2000" dirty="0"/>
          </a:p>
          <a:p>
            <a:pPr lvl="1">
              <a:spcAft>
                <a:spcPts val="600"/>
              </a:spcAft>
            </a:pPr>
            <a:r>
              <a:rPr lang="es-ES" sz="1800" dirty="0"/>
              <a:t>Work focused on the support of </a:t>
            </a:r>
            <a:r>
              <a:rPr lang="es-ES" sz="1800" dirty="0" smtClean="0"/>
              <a:t>UE-Slice-MBR, Slice-MBR and </a:t>
            </a:r>
            <a:r>
              <a:rPr lang="en-GB" sz="1800" dirty="0"/>
              <a:t>m</a:t>
            </a:r>
            <a:r>
              <a:rPr lang="en-GB" altLang="zh-CN" sz="1800" dirty="0" smtClean="0"/>
              <a:t>onitoring </a:t>
            </a:r>
            <a:r>
              <a:rPr lang="en-GB" altLang="zh-CN" sz="1800" dirty="0"/>
              <a:t>the data rate per </a:t>
            </a:r>
            <a:r>
              <a:rPr lang="en-GB" altLang="zh-CN" sz="1800" dirty="0" smtClean="0"/>
              <a:t>network slice</a:t>
            </a:r>
            <a:r>
              <a:rPr lang="es-ES" sz="1800" dirty="0" smtClean="0"/>
              <a:t>. </a:t>
            </a:r>
          </a:p>
          <a:p>
            <a:pPr lvl="1">
              <a:spcAft>
                <a:spcPts val="600"/>
              </a:spcAft>
            </a:pPr>
            <a:r>
              <a:rPr lang="es-ES" sz="1800" dirty="0" smtClean="0"/>
              <a:t>Implementation of Nnef_SliceStatus service by the existing Nnef_EventExposure service based on SA2’s reply LS.</a:t>
            </a:r>
          </a:p>
          <a:p>
            <a:pPr lvl="1">
              <a:spcAft>
                <a:spcPts val="600"/>
              </a:spcAft>
            </a:pPr>
            <a:r>
              <a:rPr lang="es-ES" sz="1800" dirty="0" smtClean="0"/>
              <a:t>Support for RFSP Index associated with the target NSSAI, and LS </a:t>
            </a:r>
            <a:r>
              <a:rPr lang="es-ES" sz="1800" dirty="0"/>
              <a:t>to SA2 </a:t>
            </a:r>
            <a:r>
              <a:rPr lang="es-ES" sz="1800" dirty="0" smtClean="0"/>
              <a:t>on clarification of change of target NSSAI.</a:t>
            </a:r>
          </a:p>
          <a:p>
            <a:r>
              <a:rPr lang="en-GB" altLang="zh-CN" sz="2000" dirty="0"/>
              <a:t>ID_UAS [</a:t>
            </a:r>
            <a:r>
              <a:rPr lang="en-US" altLang="zh-CN" sz="2000" i="1" dirty="0"/>
              <a:t>CT aspects for Support of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Connectivity, Identification, and Tracking</a:t>
            </a:r>
            <a:r>
              <a:rPr lang="en-GB" altLang="zh-CN" sz="2000" dirty="0"/>
              <a:t>] with 80%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 smtClean="0"/>
              <a:t>Support </a:t>
            </a:r>
            <a:r>
              <a:rPr lang="es-ES" altLang="zh-CN" sz="1800" dirty="0"/>
              <a:t>of UAV authentication and authorization, notifications of UAV re-authentication, reauthorization and revocation.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Work progressing quite </a:t>
            </a:r>
            <a:r>
              <a:rPr lang="es-ES" altLang="zh-CN" sz="1800" dirty="0" smtClean="0"/>
              <a:t>well and the new </a:t>
            </a:r>
            <a:r>
              <a:rPr lang="es-ES" altLang="zh-CN" sz="1800" dirty="0"/>
              <a:t>TS 29.255 is sent to the CT plenary for </a:t>
            </a:r>
            <a:r>
              <a:rPr lang="es-ES" altLang="zh-CN" sz="1800" dirty="0" smtClean="0"/>
              <a:t>information.</a:t>
            </a:r>
            <a:endParaRPr lang="es-ES" altLang="zh-CN" sz="1800" dirty="0"/>
          </a:p>
          <a:p>
            <a:pPr lvl="1">
              <a:spcAft>
                <a:spcPts val="600"/>
              </a:spcAft>
            </a:pPr>
            <a:endParaRPr lang="es-ES" sz="18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(2/5)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5193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23067" y="1810506"/>
            <a:ext cx="11309905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/>
              <a:t>eEDGE_5GC [</a:t>
            </a:r>
            <a:r>
              <a:rPr lang="en-US" altLang="zh-CN" sz="2000" i="1" dirty="0"/>
              <a:t>CT Aspects of 5G </a:t>
            </a:r>
            <a:r>
              <a:rPr lang="en-US" altLang="zh-CN" sz="2000" i="1" dirty="0" err="1"/>
              <a:t>eEDGE</a:t>
            </a:r>
            <a:r>
              <a:rPr lang="en-GB" altLang="zh-CN" sz="2000" dirty="0"/>
              <a:t>] </a:t>
            </a:r>
            <a:r>
              <a:rPr lang="en-GB" altLang="zh-CN" sz="2000" dirty="0" smtClean="0"/>
              <a:t>with </a:t>
            </a:r>
            <a:r>
              <a:rPr lang="es-ES" altLang="zh-CN" sz="2000" dirty="0"/>
              <a:t>8</a:t>
            </a:r>
            <a:r>
              <a:rPr lang="es-ES" altLang="zh-CN" sz="2000" dirty="0" smtClean="0"/>
              <a:t>5% completion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Support of subscription and notification on outcome of UE policies delivery.</a:t>
            </a:r>
            <a:endParaRPr lang="es-ES" altLang="zh-CN" sz="1800" dirty="0"/>
          </a:p>
          <a:p>
            <a:pPr lvl="1"/>
            <a:r>
              <a:rPr lang="es-ES" altLang="zh-CN" sz="1800" dirty="0" smtClean="0"/>
              <a:t>Introduction of </a:t>
            </a:r>
            <a:r>
              <a:rPr lang="en-US" altLang="zh-CN" sz="1800" dirty="0"/>
              <a:t>EAS IP replacement </a:t>
            </a:r>
            <a:r>
              <a:rPr lang="en-US" altLang="zh-CN" sz="1800" dirty="0" smtClean="0"/>
              <a:t>information via the traffic influence procedure</a:t>
            </a:r>
            <a:r>
              <a:rPr lang="es-ES" altLang="zh-CN" sz="1800" dirty="0" smtClean="0"/>
              <a:t>.</a:t>
            </a:r>
            <a:endParaRPr lang="es-ES" altLang="zh-CN" sz="1800" dirty="0"/>
          </a:p>
          <a:p>
            <a:pPr lvl="1"/>
            <a:r>
              <a:rPr lang="en-US" altLang="zh-CN" sz="1800" dirty="0" smtClean="0"/>
              <a:t>Definition of </a:t>
            </a:r>
            <a:r>
              <a:rPr lang="en-US" altLang="zh-CN" sz="1800" dirty="0" err="1" smtClean="0"/>
              <a:t>Nnef_EASDeployment</a:t>
            </a:r>
            <a:r>
              <a:rPr lang="en-US" altLang="zh-CN" sz="1800" dirty="0" smtClean="0"/>
              <a:t> service defined in both southbound and northbound NEF interfaces.</a:t>
            </a:r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Support of Simultaneous Connectivity </a:t>
            </a:r>
            <a:r>
              <a:rPr lang="en-US" altLang="zh-CN" sz="1800" dirty="0"/>
              <a:t>over </a:t>
            </a:r>
            <a:r>
              <a:rPr lang="en-US" altLang="zh-CN" sz="1800" dirty="0" smtClean="0"/>
              <a:t>Source </a:t>
            </a:r>
            <a:r>
              <a:rPr lang="en-US" altLang="zh-CN" sz="1800" dirty="0"/>
              <a:t>and </a:t>
            </a:r>
            <a:r>
              <a:rPr lang="en-US" altLang="zh-CN" sz="1800" dirty="0" smtClean="0"/>
              <a:t>Target </a:t>
            </a:r>
            <a:r>
              <a:rPr lang="en-US" altLang="zh-CN" sz="1800" dirty="0"/>
              <a:t>PSA at Edge </a:t>
            </a:r>
            <a:r>
              <a:rPr lang="en-US" altLang="zh-CN" sz="1800" dirty="0" smtClean="0"/>
              <a:t>Relocation.</a:t>
            </a:r>
            <a:endParaRPr lang="en-US" altLang="zh-CN" sz="1800" dirty="0"/>
          </a:p>
          <a:p>
            <a:r>
              <a:rPr lang="en-GB" sz="2000" dirty="0" smtClean="0"/>
              <a:t>5G_eLCS_ph2 [</a:t>
            </a:r>
            <a:r>
              <a:rPr lang="en-US" altLang="zh-CN" sz="2000" i="1" dirty="0"/>
              <a:t>Enhancement to the 5GC </a:t>
            </a:r>
            <a:r>
              <a:rPr lang="en-US" altLang="zh-CN" sz="2000" i="1" dirty="0" err="1"/>
              <a:t>LoCation</a:t>
            </a:r>
            <a:r>
              <a:rPr lang="en-US" altLang="zh-CN" sz="2000" i="1" dirty="0"/>
              <a:t> Services-Phase 2</a:t>
            </a:r>
            <a:r>
              <a:rPr lang="en-GB" sz="2000" dirty="0" smtClean="0"/>
              <a:t>] with 60% completion</a:t>
            </a:r>
            <a:endParaRPr lang="es-ES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Handling of open issue on multiple </a:t>
            </a:r>
            <a:r>
              <a:rPr lang="en-US" altLang="zh-CN" sz="1800" dirty="0" err="1" smtClean="0"/>
              <a:t>QoS</a:t>
            </a:r>
            <a:r>
              <a:rPr lang="es-ES" sz="1800" dirty="0" smtClean="0"/>
              <a:t>.</a:t>
            </a:r>
          </a:p>
          <a:p>
            <a:r>
              <a:rPr lang="en-GB" altLang="zh-CN" sz="2000" dirty="0"/>
              <a:t>5G_P</a:t>
            </a:r>
            <a:r>
              <a:rPr lang="en-US" altLang="zh-CN" sz="2000" dirty="0" err="1"/>
              <a:t>roSe</a:t>
            </a:r>
            <a:r>
              <a:rPr lang="en-US" altLang="zh-CN" sz="2000" dirty="0"/>
              <a:t> [</a:t>
            </a:r>
            <a:r>
              <a:rPr lang="en-US" altLang="zh-CN" sz="2000" i="1" dirty="0"/>
              <a:t>CT aspects of proximity based services in 5GS</a:t>
            </a:r>
            <a:r>
              <a:rPr lang="en-US" altLang="zh-CN" sz="2000" dirty="0" smtClean="0"/>
              <a:t>] with 95%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Completion and corrections on </a:t>
            </a:r>
            <a:r>
              <a:rPr lang="en-GB" altLang="zh-CN" sz="1800" dirty="0"/>
              <a:t>5G </a:t>
            </a:r>
            <a:r>
              <a:rPr lang="en-GB" altLang="zh-CN" sz="1800" dirty="0" err="1"/>
              <a:t>ProSe</a:t>
            </a:r>
            <a:r>
              <a:rPr lang="en-GB" altLang="zh-CN" sz="1800" dirty="0"/>
              <a:t> service </a:t>
            </a:r>
            <a:r>
              <a:rPr lang="en-GB" altLang="zh-CN" sz="1800" dirty="0" smtClean="0"/>
              <a:t>parameters.</a:t>
            </a:r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The new TS 29.557 is sent to the CT Plenary for Information.</a:t>
            </a:r>
            <a:endParaRPr lang="en-GB" altLang="zh-CN" sz="1800" dirty="0"/>
          </a:p>
          <a:p>
            <a:r>
              <a:rPr lang="en-US" altLang="zh-CN" sz="2000" dirty="0" smtClean="0"/>
              <a:t>5GSAT_ARCH-CT </a:t>
            </a:r>
            <a:r>
              <a:rPr lang="en-US" altLang="zh-CN" sz="2000" dirty="0"/>
              <a:t>[</a:t>
            </a:r>
            <a:r>
              <a:rPr lang="en-US" altLang="zh-CN" sz="2000" i="1" dirty="0"/>
              <a:t>CT aspects of 5GC architecture for satellite networks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95% completion</a:t>
            </a:r>
            <a:endParaRPr lang="en-US" altLang="zh-CN" sz="2000" dirty="0"/>
          </a:p>
          <a:p>
            <a:pPr lvl="1"/>
            <a:r>
              <a:rPr lang="en-US" altLang="zh-CN" sz="1800" dirty="0" smtClean="0"/>
              <a:t>One CR to correct the </a:t>
            </a:r>
            <a:r>
              <a:rPr lang="en-US" altLang="zh-CN" sz="1800" dirty="0"/>
              <a:t>notification of satellite backhaul </a:t>
            </a:r>
            <a:r>
              <a:rPr lang="en-US" altLang="zh-CN" sz="1800" dirty="0" smtClean="0"/>
              <a:t>changes.</a:t>
            </a:r>
            <a:endParaRPr lang="en-US" altLang="zh-CN" sz="1800" dirty="0"/>
          </a:p>
          <a:p>
            <a:pPr lvl="1">
              <a:spcAft>
                <a:spcPts val="600"/>
              </a:spcAft>
            </a:pPr>
            <a:endParaRPr lang="es-E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(3/5)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419085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23067" y="1810506"/>
            <a:ext cx="11532328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/>
              <a:t>eV2XAPP </a:t>
            </a:r>
            <a:r>
              <a:rPr lang="en-US" altLang="zh-CN" sz="2000" dirty="0"/>
              <a:t>[</a:t>
            </a:r>
            <a:r>
              <a:rPr lang="en-US" altLang="zh-CN" sz="2000" i="1" dirty="0"/>
              <a:t>CT aspects of Enhanced application layer support for V2X services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90% completion</a:t>
            </a:r>
            <a:endParaRPr lang="en-U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Definition of  </a:t>
            </a:r>
            <a:r>
              <a:rPr lang="en-US" altLang="zh-CN" sz="1800" dirty="0" err="1"/>
              <a:t>VAE_SessionOrientedService</a:t>
            </a:r>
            <a:r>
              <a:rPr lang="en-US" altLang="zh-CN" sz="1800" dirty="0"/>
              <a:t>, </a:t>
            </a:r>
            <a:r>
              <a:rPr lang="en-US" altLang="zh-CN" sz="1800" dirty="0" smtClean="0"/>
              <a:t>VAE_V2VConfigRequirement, VAE_PC5ProvisioningRequirement and </a:t>
            </a:r>
            <a:r>
              <a:rPr lang="en-US" altLang="zh-CN" sz="1800" dirty="0" err="1" smtClean="0"/>
              <a:t>SS_LocationAreaInfoRetrieval</a:t>
            </a:r>
            <a:r>
              <a:rPr lang="en-US" altLang="zh-CN" sz="1800" dirty="0" smtClean="0"/>
              <a:t> APIs.</a:t>
            </a:r>
            <a:endParaRPr lang="en-US" altLang="zh-CN" sz="1800" dirty="0"/>
          </a:p>
          <a:p>
            <a:r>
              <a:rPr lang="en-US" altLang="zh-CN" sz="2000" dirty="0" smtClean="0"/>
              <a:t>UASAPP </a:t>
            </a:r>
            <a:r>
              <a:rPr lang="en-US" altLang="zh-CN" sz="2000" dirty="0"/>
              <a:t>[</a:t>
            </a:r>
            <a:r>
              <a:rPr lang="en-US" altLang="zh-CN" sz="2000" i="1" dirty="0"/>
              <a:t>CT Aspects of Application Layer Support for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(UAS)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75% completion</a:t>
            </a:r>
            <a:endParaRPr lang="en-US" altLang="zh-CN" sz="2000" dirty="0"/>
          </a:p>
          <a:p>
            <a:pPr lvl="1"/>
            <a:r>
              <a:rPr lang="en-US" altLang="zh-CN" sz="1800" dirty="0" smtClean="0"/>
              <a:t>Enhancement of </a:t>
            </a:r>
            <a:r>
              <a:rPr lang="en-GB" altLang="zh-CN" sz="1800" dirty="0" smtClean="0"/>
              <a:t>UAE_C2OperationModeManagement service related API.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Support of </a:t>
            </a:r>
            <a:r>
              <a:rPr lang="en-US" altLang="zh-CN" sz="1800" dirty="0" err="1" smtClean="0"/>
              <a:t>UAE_RealtimeUAVStatus</a:t>
            </a:r>
            <a:r>
              <a:rPr lang="en-US" altLang="zh-CN" sz="1800" dirty="0" smtClean="0"/>
              <a:t> service related API.</a:t>
            </a:r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The new TS 29.257 is sent to the CT Plenary for Information.</a:t>
            </a:r>
            <a:endParaRPr lang="en-US" altLang="zh-CN" sz="1800" dirty="0"/>
          </a:p>
          <a:p>
            <a:r>
              <a:rPr lang="en-GB" altLang="zh-CN" sz="2000" dirty="0"/>
              <a:t>5MBS [</a:t>
            </a:r>
            <a:r>
              <a:rPr lang="en-US" altLang="zh-CN" sz="2000" i="1" dirty="0"/>
              <a:t>CT aspects of the architectural enhancements for 5G multicast-broadcast services</a:t>
            </a:r>
            <a:r>
              <a:rPr lang="en-GB" altLang="zh-CN" sz="2000" dirty="0" smtClean="0"/>
              <a:t>] with 40%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 smtClean="0"/>
              <a:t>Introduction of Nnef_MBSTMGI and Nnef_MBSSession services.</a:t>
            </a:r>
          </a:p>
          <a:p>
            <a:pPr lvl="1">
              <a:spcAft>
                <a:spcPts val="600"/>
              </a:spcAft>
            </a:pPr>
            <a:r>
              <a:rPr lang="fr-FR" altLang="ja-JP" sz="1800" dirty="0"/>
              <a:t>CT3 </a:t>
            </a:r>
            <a:r>
              <a:rPr lang="fr-FR" altLang="ja-JP" sz="1800" dirty="0" smtClean="0"/>
              <a:t>agreed </a:t>
            </a:r>
            <a:r>
              <a:rPr lang="fr-FR" altLang="ja-JP" sz="1800" dirty="0"/>
              <a:t>to take responsible to specify the stage 3 protocol for Nmb5, Nmb8 and Nmb10 interfaces based on SA4’s reply LS. A new TS </a:t>
            </a:r>
            <a:r>
              <a:rPr lang="fr-FR" altLang="ja-JP" sz="1800" dirty="0" smtClean="0"/>
              <a:t>is required to </a:t>
            </a:r>
            <a:r>
              <a:rPr lang="fr-FR" altLang="ja-JP" sz="1800" dirty="0"/>
              <a:t>define the multicast/broascast polict control services and expected to start from </a:t>
            </a:r>
            <a:r>
              <a:rPr lang="fr-FR" altLang="ja-JP" sz="1800" dirty="0" smtClean="0"/>
              <a:t>January 2022.</a:t>
            </a:r>
            <a:endParaRPr lang="es-ES" altLang="zh-CN" sz="1800" dirty="0" smtClean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(4/5)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473628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31306" y="1777554"/>
            <a:ext cx="11441710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err="1"/>
              <a:t>eSEAL</a:t>
            </a:r>
            <a:r>
              <a:rPr lang="en-US" altLang="zh-CN" sz="2000" dirty="0"/>
              <a:t> [</a:t>
            </a:r>
            <a:r>
              <a:rPr lang="en-US" altLang="zh-CN" sz="2000" i="1" dirty="0"/>
              <a:t>Enhanced Service Enabler Architecture Layer for Verticals</a:t>
            </a:r>
            <a:r>
              <a:rPr lang="en-US" altLang="zh-CN" sz="2000" dirty="0"/>
              <a:t>] with 40%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GB" altLang="zh-CN" sz="1800" dirty="0"/>
              <a:t>Support of TSC (Time sensitive communication) stream related service operation into </a:t>
            </a:r>
            <a:r>
              <a:rPr lang="en-GB" altLang="zh-CN" sz="1800" dirty="0" err="1"/>
              <a:t>SS_NetworkResourceAdaptation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API.</a:t>
            </a:r>
            <a:endParaRPr lang="en-US" altLang="zh-CN" dirty="0"/>
          </a:p>
          <a:p>
            <a:r>
              <a:rPr lang="en-US" altLang="zh-CN" sz="2000" dirty="0" smtClean="0"/>
              <a:t>TEI17_SE_RPS </a:t>
            </a:r>
            <a:r>
              <a:rPr lang="en-US" altLang="zh-CN" sz="2000" dirty="0"/>
              <a:t>[</a:t>
            </a:r>
            <a:r>
              <a:rPr lang="en-US" altLang="zh-CN" sz="2000" i="1" dirty="0"/>
              <a:t>System enhancement for redundant PDU session</a:t>
            </a:r>
            <a:r>
              <a:rPr lang="en-US" altLang="zh-CN" sz="2000" dirty="0"/>
              <a:t>] </a:t>
            </a:r>
            <a:r>
              <a:rPr lang="en-US" altLang="zh-CN" sz="2000" dirty="0" smtClean="0"/>
              <a:t>with 50% completion</a:t>
            </a:r>
          </a:p>
          <a:p>
            <a:pPr lvl="1">
              <a:spcAft>
                <a:spcPts val="600"/>
              </a:spcAft>
            </a:pPr>
            <a:r>
              <a:rPr lang="en-US" altLang="zh-CN" sz="1800" dirty="0" smtClean="0"/>
              <a:t>One CR to support </a:t>
            </a:r>
            <a:r>
              <a:rPr lang="en-GB" altLang="zh-CN" sz="1800" dirty="0" smtClean="0"/>
              <a:t>RSN and PDU Session Pair ID in the URSP Rule</a:t>
            </a:r>
            <a:r>
              <a:rPr lang="en-US" altLang="zh-CN" sz="1800" dirty="0" smtClean="0"/>
              <a:t>.  </a:t>
            </a:r>
          </a:p>
          <a:p>
            <a:r>
              <a:rPr lang="en-US" altLang="zh-CN" sz="2000" dirty="0" smtClean="0"/>
              <a:t>5GMARCH</a:t>
            </a:r>
            <a:r>
              <a:rPr lang="en-US" sz="2000" dirty="0" smtClean="0"/>
              <a:t> [</a:t>
            </a:r>
            <a:r>
              <a:rPr lang="en-US" altLang="zh-CN" sz="2000" i="1" dirty="0"/>
              <a:t>CT aspects for enabling MSGin5G Service</a:t>
            </a:r>
            <a:r>
              <a:rPr lang="en-US" sz="2000" dirty="0" smtClean="0"/>
              <a:t>] with 30% completion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/>
              <a:t>Steadily progress on the new TS 29.538 with definition of services provided by </a:t>
            </a:r>
            <a:r>
              <a:rPr lang="en-GB" altLang="zh-CN" sz="1800" dirty="0" smtClean="0"/>
              <a:t>the </a:t>
            </a:r>
            <a:r>
              <a:rPr lang="en-GB" altLang="zh-CN" sz="1800" dirty="0"/>
              <a:t>MSGin5G </a:t>
            </a:r>
            <a:r>
              <a:rPr lang="en-GB" altLang="zh-CN" sz="1800" dirty="0" smtClean="0"/>
              <a:t>Servers.</a:t>
            </a:r>
            <a:endParaRPr lang="en-US" altLang="zh-CN" sz="1800" dirty="0" smtClean="0"/>
          </a:p>
          <a:p>
            <a:r>
              <a:rPr lang="en-US" altLang="zh-CN" sz="2000" dirty="0" err="1"/>
              <a:t>eCryptPr</a:t>
            </a:r>
            <a:r>
              <a:rPr lang="en-GB" altLang="zh-CN" sz="2000" dirty="0" smtClean="0"/>
              <a:t> [</a:t>
            </a:r>
            <a:r>
              <a:rPr lang="en-US" altLang="zh-CN" sz="2000" i="1" dirty="0"/>
              <a:t>Enhancements of 3GPP profiles for cryptographic algorithms and security protocols</a:t>
            </a:r>
            <a:r>
              <a:rPr lang="en-GB" altLang="zh-CN" sz="2000" dirty="0" smtClean="0"/>
              <a:t>] with 90% completion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GB" altLang="zh-CN" sz="1800" dirty="0" smtClean="0"/>
              <a:t>Significant progress and work focused on alignment </a:t>
            </a:r>
            <a:r>
              <a:rPr lang="en-GB" altLang="zh-CN" sz="1800" dirty="0"/>
              <a:t>with SA3 supported TLS </a:t>
            </a:r>
            <a:r>
              <a:rPr lang="en-GB" altLang="zh-CN" sz="1800" dirty="0" smtClean="0"/>
              <a:t>profiles and reference for HTTP/1.1 protocol</a:t>
            </a:r>
            <a:r>
              <a:rPr lang="es-ES" altLang="zh-CN" sz="1800" dirty="0" smtClean="0"/>
              <a:t>.</a:t>
            </a:r>
            <a:endParaRPr lang="es-ES" altLang="zh-CN" sz="1800" dirty="0"/>
          </a:p>
          <a:p>
            <a:r>
              <a:rPr lang="es-ES" altLang="zh-CN" sz="2000" dirty="0"/>
              <a:t>Quite </a:t>
            </a:r>
            <a:r>
              <a:rPr lang="es-ES" altLang="zh-CN" sz="2000" dirty="0" smtClean="0"/>
              <a:t>few </a:t>
            </a:r>
            <a:r>
              <a:rPr lang="es-ES" altLang="zh-CN" sz="2000" dirty="0"/>
              <a:t>contributions to enhance functionality &amp; descriptions for different WIs (TEI17 + WI code CRs).</a:t>
            </a:r>
          </a:p>
          <a:p>
            <a:r>
              <a:rPr lang="es-ES" altLang="zh-CN" sz="2000" dirty="0" smtClean="0"/>
              <a:t>No </a:t>
            </a:r>
            <a:r>
              <a:rPr lang="es-ES" altLang="zh-CN" sz="2000" dirty="0"/>
              <a:t>progress on </a:t>
            </a:r>
            <a:r>
              <a:rPr lang="es-ES" altLang="zh-CN" sz="2000" dirty="0" smtClean="0"/>
              <a:t>remaining </a:t>
            </a:r>
            <a:r>
              <a:rPr lang="es-ES" altLang="zh-CN" sz="2000" dirty="0"/>
              <a:t>WIs </a:t>
            </a:r>
            <a:r>
              <a:rPr lang="es-ES" altLang="zh-CN" sz="2000" dirty="0" smtClean="0"/>
              <a:t>during </a:t>
            </a:r>
            <a:r>
              <a:rPr lang="es-ES" altLang="zh-CN" sz="2000" dirty="0"/>
              <a:t>this Plenary Cycle.</a:t>
            </a:r>
          </a:p>
          <a:p>
            <a:pPr lvl="1"/>
            <a:endParaRPr lang="en-US" altLang="zh-CN" sz="1800" dirty="0" smtClean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</a:t>
            </a:r>
            <a:r>
              <a:rPr lang="es-ES" dirty="0" smtClean="0"/>
              <a:t>Status  –  Non CT3-led WIs (5/5)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24892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3974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a big list of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Starting or progressing work for the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for Release 16 &amp; Release 15.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some dependency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with the stage 2 progress: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CR dependencies and 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LS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to SA2 required.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pre-Release 17 contributions is being reduced, especially for Release 15.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CT3-CT1 coordination required for EDGEAPP WI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Multiple </a:t>
            </a:r>
            <a:r>
              <a:rPr lang="en-US" altLang="zh-CN" sz="1600" dirty="0"/>
              <a:t>Application Context Relocation (ACR) topic</a:t>
            </a:r>
            <a:r>
              <a:rPr lang="en-GB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CT3-CT4 </a:t>
            </a: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required for some topics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Functionality that affect both WGs, API design principles or work split for Work Items 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 smtClean="0"/>
              <a:t>E-meeting </a:t>
            </a:r>
            <a:r>
              <a:rPr lang="en-US" altLang="zh-CN" sz="1800" dirty="0"/>
              <a:t>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/>
              <a:t>Still </a:t>
            </a:r>
            <a:r>
              <a:rPr lang="en-US" altLang="zh-CN" sz="1600" dirty="0"/>
              <a:t>the process is quite time consuming and reaching agreements is more difficult than in </a:t>
            </a:r>
            <a:r>
              <a:rPr lang="en-US" altLang="zh-CN" sz="1600" dirty="0" smtClean="0"/>
              <a:t>F2F </a:t>
            </a:r>
            <a:r>
              <a:rPr lang="en-US" altLang="zh-CN" sz="1600" dirty="0"/>
              <a:t>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</a:t>
            </a:r>
            <a:r>
              <a:rPr lang="nb-NO" altLang="zh-CN" sz="2000" dirty="0" smtClean="0">
                <a:latin typeface="Arial" panose="020B0604020202020204" pitchFamily="34" charset="0"/>
              </a:rPr>
              <a:t>Chairs, Naren </a:t>
            </a:r>
            <a:r>
              <a:rPr lang="nb-NO" altLang="zh-CN" sz="2000" dirty="0">
                <a:latin typeface="Arial" panose="020B0604020202020204" pitchFamily="34" charset="0"/>
              </a:rPr>
              <a:t>and </a:t>
            </a:r>
            <a:r>
              <a:rPr lang="nb-NO" altLang="zh-CN" sz="2000" dirty="0" smtClean="0">
                <a:latin typeface="Arial" panose="020B0604020202020204" pitchFamily="34" charset="0"/>
              </a:rPr>
              <a:t>Susana for </a:t>
            </a:r>
            <a:r>
              <a:rPr lang="en-US" altLang="zh-CN" sz="2000" dirty="0" smtClean="0">
                <a:latin typeface="Arial" panose="020B0604020202020204" pitchFamily="34" charset="0"/>
              </a:rPr>
              <a:t>their support </a:t>
            </a:r>
            <a:r>
              <a:rPr lang="nb-NO" altLang="zh-CN" sz="2000" dirty="0" smtClean="0">
                <a:latin typeface="Arial" panose="020B0604020202020204" pitchFamily="34" charset="0"/>
              </a:rPr>
              <a:t>in </a:t>
            </a:r>
            <a:r>
              <a:rPr lang="nb-NO" altLang="zh-CN" sz="2000" dirty="0">
                <a:latin typeface="Arial" panose="020B0604020202020204" pitchFamily="34" charset="0"/>
              </a:rPr>
              <a:t>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</a:t>
            </a:r>
            <a:r>
              <a:rPr lang="nb-NO" altLang="zh-CN" sz="2000" dirty="0" smtClean="0">
                <a:latin typeface="Arial" panose="020B0604020202020204" pitchFamily="34" charset="0"/>
              </a:rPr>
              <a:t>Achraf for </a:t>
            </a:r>
            <a:r>
              <a:rPr lang="nb-NO" altLang="zh-CN" sz="2000" dirty="0">
                <a:latin typeface="Arial" panose="020B0604020202020204" pitchFamily="34" charset="0"/>
              </a:rPr>
              <a:t>his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7093" y="1380225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499675"/>
              </p:ext>
            </p:extLst>
          </p:nvPr>
        </p:nvGraphicFramePr>
        <p:xfrm>
          <a:off x="263611" y="1771136"/>
          <a:ext cx="11117898" cy="4188981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0289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29.551 CR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29656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C3-216534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0290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29.551 CR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C3-216587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Naanf_AKMA_ApplicationKey_Get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operation on 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29.535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#0014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2127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C3-216498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#0464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AM Influence Data Model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#0418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CR#3125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C3-216373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Extension of PCC rule definition for ATSSS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#0865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C3-216383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Same PCF discovery for the control of data rate per network slice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CR#0652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9629481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C3-216473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Nnef_EASDeployment_Create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#0453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C3-216562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Nnef_EASDeployment_Update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C3-216596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Nnef_EASDeployment_Subscribe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#0063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C3-216395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general description to Analytics subscription transfer operation 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29.520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#0354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23.288 CR#0457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 smtClean="0"/>
              <a:t>CRs for conditional approval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12995" y="2322004"/>
            <a:ext cx="5460584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 smtClean="0"/>
              <a:t>CT3</a:t>
            </a:r>
            <a:r>
              <a:rPr lang="en-US" altLang="zh-CN" dirty="0" smtClean="0"/>
              <a:t>#118-e </a:t>
            </a:r>
            <a:r>
              <a:rPr lang="en-US" altLang="fr-FR" dirty="0" smtClean="0"/>
              <a:t>(11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15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October, 2021)</a:t>
            </a:r>
            <a:endParaRPr lang="en-US" altLang="fr-FR" dirty="0"/>
          </a:p>
          <a:p>
            <a:pPr lvl="1">
              <a:buClrTx/>
            </a:pPr>
            <a:r>
              <a:rPr lang="en-US" altLang="fr-FR" dirty="0" smtClean="0"/>
              <a:t>CT3#119-e (11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</a:t>
            </a:r>
            <a:r>
              <a:rPr lang="en-US" altLang="fr-FR" dirty="0"/>
              <a:t>– </a:t>
            </a:r>
            <a:r>
              <a:rPr lang="en-US" altLang="fr-FR" dirty="0" smtClean="0"/>
              <a:t>19</a:t>
            </a:r>
            <a:r>
              <a:rPr lang="en-US" altLang="fr-FR" baseline="30000" dirty="0" smtClean="0"/>
              <a:t>th</a:t>
            </a:r>
            <a:r>
              <a:rPr lang="en-US" altLang="fr-FR" dirty="0"/>
              <a:t> </a:t>
            </a:r>
            <a:r>
              <a:rPr lang="en-US" altLang="fr-FR" dirty="0" smtClean="0"/>
              <a:t>November, 2021)</a:t>
            </a:r>
            <a:endParaRPr lang="en-US" altLang="fr-FR" dirty="0"/>
          </a:p>
          <a:p>
            <a:pPr marL="457200" lvl="1" indent="0">
              <a:buClrTx/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000307" y="2322004"/>
            <a:ext cx="5107578" cy="166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 smtClean="0"/>
              <a:t>CT3#119-bis-e </a:t>
            </a:r>
            <a:r>
              <a:rPr lang="en-US" altLang="fr-FR" dirty="0"/>
              <a:t>(</a:t>
            </a:r>
            <a:r>
              <a:rPr lang="en-US" altLang="fr-FR" dirty="0" smtClean="0"/>
              <a:t>17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- 21</a:t>
            </a:r>
            <a:r>
              <a:rPr lang="en-US" altLang="fr-FR" baseline="30000" dirty="0" smtClean="0"/>
              <a:t>st</a:t>
            </a:r>
            <a:r>
              <a:rPr lang="en-US" altLang="fr-FR" dirty="0" smtClean="0"/>
              <a:t> January, 2022)</a:t>
            </a:r>
          </a:p>
          <a:p>
            <a:pPr lvl="1">
              <a:buClrTx/>
            </a:pPr>
            <a:r>
              <a:rPr lang="en-US" altLang="fr-FR" dirty="0" smtClean="0"/>
              <a:t>CT3#120-e (17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- 25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February, 2022)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Yali Yan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CT </a:t>
            </a:r>
            <a:r>
              <a:rPr lang="fi-FI" altLang="en-US" sz="1400" dirty="0">
                <a:latin typeface="Arial" pitchFamily="34" charset="0"/>
                <a:cs typeface="Arial" pitchFamily="34" charset="0"/>
              </a:rPr>
              <a:t>WG3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 smtClean="0"/>
              <a:t>TSG </a:t>
            </a:r>
            <a:r>
              <a:rPr lang="en-US" dirty="0"/>
              <a:t>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516651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CT3#118-e</a:t>
            </a:r>
            <a:r>
              <a:rPr lang="en-US" dirty="0"/>
              <a:t>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503 </a:t>
            </a:r>
            <a:r>
              <a:rPr lang="en-US" dirty="0"/>
              <a:t>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</a:t>
            </a:r>
            <a:r>
              <a:rPr lang="en-US" dirty="0" smtClean="0"/>
              <a:t>103/0/71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56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 smtClean="0"/>
              <a:t>105 </a:t>
            </a:r>
            <a:r>
              <a:rPr lang="en-US" altLang="fr-FR" dirty="0"/>
              <a:t>registered/ </a:t>
            </a:r>
            <a:r>
              <a:rPr lang="en-US" altLang="fr-FR" dirty="0" smtClean="0"/>
              <a:t>105 </a:t>
            </a:r>
            <a:r>
              <a:rPr lang="en-US" altLang="fr-FR" dirty="0"/>
              <a:t>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8730" y="1825625"/>
            <a:ext cx="51665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 smtClean="0"/>
              <a:t>CT3#119-e:</a:t>
            </a:r>
          </a:p>
          <a:p>
            <a:r>
              <a:rPr lang="en-US" dirty="0" smtClean="0"/>
              <a:t>Number of handled documents</a:t>
            </a:r>
          </a:p>
          <a:p>
            <a:pPr lvl="1"/>
            <a:r>
              <a:rPr lang="en-US" dirty="0" smtClean="0"/>
              <a:t>609 documents allocated</a:t>
            </a:r>
          </a:p>
          <a:p>
            <a:r>
              <a:rPr lang="en-US" dirty="0" smtClean="0"/>
              <a:t>Agreed CRs </a:t>
            </a:r>
          </a:p>
          <a:p>
            <a:pPr lvl="1"/>
            <a:r>
              <a:rPr lang="en-US" dirty="0" smtClean="0"/>
              <a:t>Cat B/C/F : 100/0/85</a:t>
            </a:r>
          </a:p>
          <a:p>
            <a:r>
              <a:rPr lang="en-US" dirty="0" smtClean="0"/>
              <a:t>Agreed </a:t>
            </a:r>
            <a:r>
              <a:rPr lang="en-US" dirty="0" err="1" smtClean="0"/>
              <a:t>pCRs</a:t>
            </a:r>
            <a:endParaRPr lang="en-US" dirty="0" smtClean="0"/>
          </a:p>
          <a:p>
            <a:pPr lvl="1"/>
            <a:r>
              <a:rPr lang="en-US" dirty="0" smtClean="0"/>
              <a:t>82</a:t>
            </a:r>
          </a:p>
          <a:p>
            <a:r>
              <a:rPr lang="en-US" dirty="0" smtClean="0"/>
              <a:t>Attendances</a:t>
            </a:r>
          </a:p>
          <a:p>
            <a:pPr lvl="1"/>
            <a:r>
              <a:rPr lang="en-US" altLang="fr-FR" dirty="0" smtClean="0"/>
              <a:t>102 registered/ 102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954788"/>
              </p:ext>
            </p:extLst>
          </p:nvPr>
        </p:nvGraphicFramePr>
        <p:xfrm>
          <a:off x="328743" y="1789403"/>
          <a:ext cx="10976565" cy="4244058"/>
        </p:xfrm>
        <a:graphic>
          <a:graphicData uri="http://schemas.openxmlformats.org/drawingml/2006/table">
            <a:tbl>
              <a:tblPr firstRow="1" firstCol="1" bandRow="1"/>
              <a:tblGrid>
                <a:gridCol w="109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18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4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366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xmlns="" val="2714402546"/>
                    </a:ext>
                  </a:extLst>
                </a:gridCol>
              </a:tblGrid>
              <a:tr h="20967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8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CP-213205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on Dynamically Changing AM Policies in the 5GC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change of AM policies as specified by Stage 2. </a:t>
                      </a:r>
                      <a:endParaRPr lang="en-GB" sz="14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 add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more impacts on CT3 and CT4.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2809107"/>
                  </a:ext>
                </a:extLst>
              </a:tr>
              <a:tr h="988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CP-213261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Enablers for Network Automation for 5G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- phase 2</a:t>
                      </a:r>
                      <a:endParaRPr lang="en-GB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specify the protocols and specifications required in order to fulfil system enhancements for NWDAF.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n-GB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to add more impacts, update the new TS numbers and change rapporteur of two TSs.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CP-213262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Rel-17 Enhancements of 3GPP Northbound Interfaces and Application Layer APIs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specify the technical 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Interfaces and Application Layer APIs. </a:t>
                      </a:r>
                    </a:p>
                    <a:p>
                      <a:pPr marL="0" algn="l" defTabSz="914400" rtl="0" eaLnBrk="1" latinLnBrk="0" hangingPunct="0"/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to add more impacted northbound APIs, remove impacts</a:t>
                      </a:r>
                      <a:r>
                        <a:rPr lang="en-US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on some CT4 specifications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and change rapporteur.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</a:p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for enabling Edge Applications</a:t>
                      </a:r>
                      <a:endParaRPr lang="en-GB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define the protocol aspects and related APIs for enabling edge applications.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n-GB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to change the time lines for information/approval.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Work Plan – CT3 </a:t>
            </a:r>
            <a:r>
              <a:rPr lang="en-US" dirty="0" smtClean="0"/>
              <a:t>Led                            (1/2)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932446"/>
              </p:ext>
            </p:extLst>
          </p:nvPr>
        </p:nvGraphicFramePr>
        <p:xfrm>
          <a:off x="198119" y="1763703"/>
          <a:ext cx="11194812" cy="370622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41073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1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15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AKMA-CT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-&gt;99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1653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-&gt;75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CP-213263</a:t>
                      </a: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3587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5GC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TEI17_DCAMP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-&gt;75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52362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Work Plan – CT3 </a:t>
            </a:r>
            <a:r>
              <a:rPr lang="en-US" dirty="0" smtClean="0"/>
              <a:t>Led                             (</a:t>
            </a:r>
            <a:r>
              <a:rPr lang="en-US" dirty="0"/>
              <a:t>2</a:t>
            </a:r>
            <a:r>
              <a:rPr lang="en-US" dirty="0" smtClean="0"/>
              <a:t>/2)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62791"/>
              </p:ext>
            </p:extLst>
          </p:nvPr>
        </p:nvGraphicFramePr>
        <p:xfrm>
          <a:off x="198119" y="1791370"/>
          <a:ext cx="11194812" cy="3554872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42914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14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30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-&gt;90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003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-&gt;65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CP-213261</a:t>
                      </a:r>
                      <a:endParaRPr lang="fr-FR" altLang="zh-CN" sz="16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5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of 3GPP Northbound Interfaces and Application Layer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-&gt;85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CP-213262</a:t>
                      </a:r>
                      <a:endParaRPr lang="fr-FR" altLang="zh-CN" sz="1600" kern="1200" dirty="0" smtClean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56259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 of 5G PCC related services in Rel-17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en5GPccSer17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-&gt;70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785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</a:t>
            </a:r>
            <a:r>
              <a:rPr lang="en-US" altLang="zh-CN" dirty="0"/>
              <a:t>(1/4)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076849"/>
              </p:ext>
            </p:extLst>
          </p:nvPr>
        </p:nvGraphicFramePr>
        <p:xfrm>
          <a:off x="198119" y="1791370"/>
          <a:ext cx="11194812" cy="3497064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0484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4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CP-201358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70</a:t>
                      </a:r>
                      <a:r>
                        <a:rPr lang="fr-FR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-&gt;85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</a:t>
                      </a:r>
                      <a:r>
                        <a:rPr lang="fr-FR" sz="1600" i="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-&gt;85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60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TEI17_SPSFAS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18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– Non-CT3 </a:t>
            </a:r>
            <a:r>
              <a:rPr lang="en-US" altLang="zh-CN" dirty="0" smtClean="0"/>
              <a:t>Led                    (2/4</a:t>
            </a:r>
            <a:r>
              <a:rPr lang="en-US" altLang="zh-CN" dirty="0"/>
              <a:t>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01858"/>
              </p:ext>
            </p:extLst>
          </p:nvPr>
        </p:nvGraphicFramePr>
        <p:xfrm>
          <a:off x="198119" y="1762898"/>
          <a:ext cx="11194812" cy="360027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288"/>
                <a:gridCol w="12768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9113"/>
              </a:tblGrid>
              <a:tr h="33331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98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-&gt;85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30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-&gt;75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CP-213072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92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-&gt;80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CP-211091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-&gt;80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-&gt;85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-&gt;60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-&gt;95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</a:rPr>
              <a:t>newly </a:t>
            </a:r>
            <a:r>
              <a:rPr lang="fi-FI" altLang="de-DE" sz="1000" dirty="0">
                <a:latin typeface="Arial" panose="020B0604020202020204" pitchFamily="34" charset="0"/>
              </a:rPr>
              <a:t>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</a:t>
            </a:r>
            <a:r>
              <a:rPr lang="fi-FI" altLang="de-DE" sz="1000" dirty="0" smtClean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row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 smtClean="0">
                <a:latin typeface="Arial" panose="020B0604020202020204" pitchFamily="34" charset="0"/>
              </a:rPr>
              <a:t>f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 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</a:t>
            </a:r>
            <a:r>
              <a:rPr lang="fi-FI" altLang="de-DE" sz="1000" dirty="0" smtClean="0">
                <a:latin typeface="Arial" panose="020B0604020202020204" pitchFamily="34" charset="0"/>
              </a:rPr>
              <a:t>lack text   –  no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 smtClean="0">
                <a:latin typeface="Arial" panose="020B0604020202020204" pitchFamily="34" charset="0"/>
              </a:rPr>
              <a:t>since </a:t>
            </a:r>
            <a:r>
              <a:rPr lang="fi-FI" altLang="de-DE" sz="1000" dirty="0">
                <a:latin typeface="Arial" panose="020B0604020202020204" pitchFamily="34" charset="0"/>
              </a:rPr>
              <a:t>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250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56269</TotalTime>
  <Words>3082</Words>
  <Application>Microsoft Office PowerPoint</Application>
  <PresentationFormat>宽屏</PresentationFormat>
  <Paragraphs>630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 </vt:lpstr>
      <vt:lpstr>MS Mincho</vt:lpstr>
      <vt:lpstr>ＭＳ Ｐゴシック</vt:lpstr>
      <vt:lpstr>ＭＳ Ｐゴシック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CT#94e</vt:lpstr>
      <vt:lpstr>TSG CT WG3 Officials</vt:lpstr>
      <vt:lpstr>Meeting Calendar</vt:lpstr>
      <vt:lpstr>TSG WG CT3 Statistics</vt:lpstr>
      <vt:lpstr>New/Revised agreed  Study/Work Items led by CT3</vt:lpstr>
      <vt:lpstr>Work Plan – CT3 Led                            (1/2) </vt:lpstr>
      <vt:lpstr>Work Plan – CT3 Led                             (2/2) </vt:lpstr>
      <vt:lpstr>Work Plan – Non-CT3 Led                    (1/4) </vt:lpstr>
      <vt:lpstr>Work Plan – Non-CT3 Led                    (2/4) </vt:lpstr>
      <vt:lpstr>Work Plan – Non-CT3 Led                     (3/4) </vt:lpstr>
      <vt:lpstr>Work Plan – Non-CT3 Led                     (4/4) </vt:lpstr>
      <vt:lpstr>TS/TR sent to CT Plenary</vt:lpstr>
      <vt:lpstr>Pre-Release 16 Status</vt:lpstr>
      <vt:lpstr>Release 16 Status</vt:lpstr>
      <vt:lpstr>Release 17 Status   -   General</vt:lpstr>
      <vt:lpstr>Release 17 Status   –   CT3-led WIs     (1/3)</vt:lpstr>
      <vt:lpstr>Release 17 Status   –   CT3-led WIs     (2/3)</vt:lpstr>
      <vt:lpstr>Release 17 Status   –   CT3-led WIs     (3/3)</vt:lpstr>
      <vt:lpstr>Release 17 Status  –  Non CT3-led WIs (1/5) </vt:lpstr>
      <vt:lpstr>Release 17 Status  –  Non CT3-led WIs (2/5) </vt:lpstr>
      <vt:lpstr>Release 17 Status  –  Non CT3-led WIs (3/5) </vt:lpstr>
      <vt:lpstr>Release 17 Status  –  Non CT3-led WIs (4/5) </vt:lpstr>
      <vt:lpstr>Release 17 Status  –  Non CT3-led WIs (5/5) 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YYL</cp:lastModifiedBy>
  <cp:revision>2819</cp:revision>
  <dcterms:created xsi:type="dcterms:W3CDTF">2010-02-05T13:52:04Z</dcterms:created>
  <dcterms:modified xsi:type="dcterms:W3CDTF">2021-12-03T09:22:38Z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(3)6TWf2vCIcslp4iC2xbisinC/IK1B7/FQP0Kievz5txyHNnPFXVSUlPyL2ZDeS5ADjg7KwZiV
Kog/FvsdBl2MPI/RzdrzZoDnj6WiIa6glCvn/sICodQ5qMp1qzLZnVEV8rpzwJSbTclw/m9m
WG7+3tUOM0WEitVRYgLirNz+gqMAZXP78veKvhDuAvQstwmRu7gmFOUtHDSUzj/yg9X8OFsI
vd+/knPrRtw51cqnx3</vt:lpwstr>
  </property>
  <property fmtid="{D5CDD505-2E9C-101B-9397-08002B2CF9AE}" pid="4" name="_2015_ms_pID_7253431">
    <vt:lpwstr>nXQplLEwr5xZUzQbYUjKrfVh5XkjJp8Tr2wlRn/ySfNW07TALM4JKR
ny2Xof30sdGIytkRFC4L5QU3vS3Zeld/l4KGm4fMzvzEzicHKsCeJdM6E0lsAeFdKpOBj8Gm
+AEh70Us4PWuq3J90oQFzi/pWCtXkKkM010bnl7gIKdAs3BkoKCQAdR/Sqq9XFXr4kk/73ht
f3/i4gPvoCochR/dd6h2NAh7clXclUwGuAoM</vt:lpwstr>
  </property>
  <property fmtid="{D5CDD505-2E9C-101B-9397-08002B2CF9AE}" pid="5" name="_2015_ms_pID_7253432">
    <vt:lpwstr>3w==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1638511867</vt:lpwstr>
  </property>
</Properties>
</file>