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4"/>
  </p:notesMasterIdLst>
  <p:handoutMasterIdLst>
    <p:handoutMasterId r:id="rId35"/>
  </p:handoutMasterIdLst>
  <p:sldIdLst>
    <p:sldId id="341" r:id="rId3"/>
    <p:sldId id="363" r:id="rId4"/>
    <p:sldId id="366" r:id="rId5"/>
    <p:sldId id="377" r:id="rId6"/>
    <p:sldId id="368" r:id="rId7"/>
    <p:sldId id="434" r:id="rId8"/>
    <p:sldId id="408" r:id="rId9"/>
    <p:sldId id="409" r:id="rId10"/>
    <p:sldId id="411" r:id="rId11"/>
    <p:sldId id="419" r:id="rId12"/>
    <p:sldId id="420" r:id="rId13"/>
    <p:sldId id="428" r:id="rId14"/>
    <p:sldId id="370" r:id="rId15"/>
    <p:sldId id="407" r:id="rId16"/>
    <p:sldId id="371" r:id="rId17"/>
    <p:sldId id="414" r:id="rId18"/>
    <p:sldId id="410" r:id="rId19"/>
    <p:sldId id="430" r:id="rId20"/>
    <p:sldId id="431" r:id="rId21"/>
    <p:sldId id="418" r:id="rId22"/>
    <p:sldId id="429" r:id="rId23"/>
    <p:sldId id="375" r:id="rId24"/>
    <p:sldId id="400" r:id="rId25"/>
    <p:sldId id="403" r:id="rId26"/>
    <p:sldId id="405" r:id="rId27"/>
    <p:sldId id="365" r:id="rId28"/>
    <p:sldId id="376" r:id="rId29"/>
    <p:sldId id="385" r:id="rId30"/>
    <p:sldId id="432" r:id="rId31"/>
    <p:sldId id="433" r:id="rId32"/>
    <p:sldId id="398" r:id="rId3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58EB35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68" autoAdjust="0"/>
    <p:restoredTop sz="99112" autoAdjust="0"/>
  </p:normalViewPr>
  <p:slideViewPr>
    <p:cSldViewPr snapToGrid="0">
      <p:cViewPr varScale="1">
        <p:scale>
          <a:sx n="62" d="100"/>
          <a:sy n="62" d="100"/>
        </p:scale>
        <p:origin x="852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788" y="4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Number of tdocs in CT1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noTDOC!$C$3</c:f>
              <c:strCache>
                <c:ptCount val="1"/>
                <c:pt idx="0">
                  <c:v>begin of meeting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noTDOC!$B$4:$B$32</c:f>
              <c:strCache>
                <c:ptCount val="28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</c:v>
                </c:pt>
                <c:pt idx="16">
                  <c:v>April 2020 e</c:v>
                </c:pt>
                <c:pt idx="17">
                  <c:v>June 2020 e</c:v>
                </c:pt>
                <c:pt idx="18">
                  <c:v>Aug 2020 e</c:v>
                </c:pt>
                <c:pt idx="19">
                  <c:v>Oct 2020 e</c:v>
                </c:pt>
                <c:pt idx="20">
                  <c:v>Nov 2020 e</c:v>
                </c:pt>
                <c:pt idx="21">
                  <c:v>Jan 2021 e</c:v>
                </c:pt>
                <c:pt idx="22">
                  <c:v>Feb 2021 e</c:v>
                </c:pt>
                <c:pt idx="23">
                  <c:v>April 2021 e</c:v>
                </c:pt>
                <c:pt idx="24">
                  <c:v>May 2021 e</c:v>
                </c:pt>
                <c:pt idx="25">
                  <c:v>Aug 2021 e</c:v>
                </c:pt>
                <c:pt idx="26">
                  <c:v>Oct 2021e</c:v>
                </c:pt>
                <c:pt idx="27">
                  <c:v>Nov 2021e</c:v>
                </c:pt>
              </c:strCache>
            </c:strRef>
          </c:cat>
          <c:val>
            <c:numRef>
              <c:f>noTDOC!$C$4:$C$32</c:f>
              <c:numCache>
                <c:formatCode>General</c:formatCode>
                <c:ptCount val="28"/>
                <c:pt idx="0">
                  <c:v>377</c:v>
                </c:pt>
                <c:pt idx="1">
                  <c:v>400</c:v>
                </c:pt>
                <c:pt idx="2">
                  <c:v>422</c:v>
                </c:pt>
                <c:pt idx="3">
                  <c:v>472</c:v>
                </c:pt>
                <c:pt idx="4">
                  <c:v>531</c:v>
                </c:pt>
                <c:pt idx="5">
                  <c:v>404</c:v>
                </c:pt>
                <c:pt idx="6">
                  <c:v>548</c:v>
                </c:pt>
                <c:pt idx="7">
                  <c:v>479</c:v>
                </c:pt>
                <c:pt idx="8">
                  <c:v>350</c:v>
                </c:pt>
                <c:pt idx="9">
                  <c:v>376</c:v>
                </c:pt>
                <c:pt idx="10">
                  <c:v>438</c:v>
                </c:pt>
                <c:pt idx="11">
                  <c:v>450</c:v>
                </c:pt>
                <c:pt idx="12">
                  <c:v>720</c:v>
                </c:pt>
                <c:pt idx="13">
                  <c:v>535</c:v>
                </c:pt>
                <c:pt idx="14">
                  <c:v>525</c:v>
                </c:pt>
                <c:pt idx="15">
                  <c:v>571</c:v>
                </c:pt>
                <c:pt idx="16">
                  <c:v>562</c:v>
                </c:pt>
                <c:pt idx="17">
                  <c:v>765</c:v>
                </c:pt>
                <c:pt idx="18">
                  <c:v>632</c:v>
                </c:pt>
                <c:pt idx="19">
                  <c:v>614</c:v>
                </c:pt>
                <c:pt idx="20">
                  <c:v>448</c:v>
                </c:pt>
                <c:pt idx="21">
                  <c:v>270</c:v>
                </c:pt>
                <c:pt idx="22">
                  <c:v>650</c:v>
                </c:pt>
                <c:pt idx="23">
                  <c:v>377</c:v>
                </c:pt>
                <c:pt idx="24">
                  <c:v>658</c:v>
                </c:pt>
                <c:pt idx="25">
                  <c:v>765</c:v>
                </c:pt>
                <c:pt idx="26">
                  <c:v>500</c:v>
                </c:pt>
                <c:pt idx="27">
                  <c:v>603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40A-43FB-9C0C-B54A161C685A}"/>
            </c:ext>
          </c:extLst>
        </c:ser>
        <c:ser>
          <c:idx val="1"/>
          <c:order val="1"/>
          <c:tx>
            <c:strRef>
              <c:f>noTDOC!$D$3</c:f>
              <c:strCache>
                <c:ptCount val="1"/>
                <c:pt idx="0">
                  <c:v>end of meeting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noTDOC!$B$4:$B$32</c:f>
              <c:strCache>
                <c:ptCount val="28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</c:v>
                </c:pt>
                <c:pt idx="16">
                  <c:v>April 2020 e</c:v>
                </c:pt>
                <c:pt idx="17">
                  <c:v>June 2020 e</c:v>
                </c:pt>
                <c:pt idx="18">
                  <c:v>Aug 2020 e</c:v>
                </c:pt>
                <c:pt idx="19">
                  <c:v>Oct 2020 e</c:v>
                </c:pt>
                <c:pt idx="20">
                  <c:v>Nov 2020 e</c:v>
                </c:pt>
                <c:pt idx="21">
                  <c:v>Jan 2021 e</c:v>
                </c:pt>
                <c:pt idx="22">
                  <c:v>Feb 2021 e</c:v>
                </c:pt>
                <c:pt idx="23">
                  <c:v>April 2021 e</c:v>
                </c:pt>
                <c:pt idx="24">
                  <c:v>May 2021 e</c:v>
                </c:pt>
                <c:pt idx="25">
                  <c:v>Aug 2021 e</c:v>
                </c:pt>
                <c:pt idx="26">
                  <c:v>Oct 2021e</c:v>
                </c:pt>
                <c:pt idx="27">
                  <c:v>Nov 2021e</c:v>
                </c:pt>
              </c:strCache>
            </c:strRef>
          </c:cat>
          <c:val>
            <c:numRef>
              <c:f>noTDOC!$D$4:$D$32</c:f>
              <c:numCache>
                <c:formatCode>General</c:formatCode>
                <c:ptCount val="28"/>
                <c:pt idx="0">
                  <c:v>710</c:v>
                </c:pt>
                <c:pt idx="1">
                  <c:v>725</c:v>
                </c:pt>
                <c:pt idx="2">
                  <c:v>801</c:v>
                </c:pt>
                <c:pt idx="3">
                  <c:v>812</c:v>
                </c:pt>
                <c:pt idx="4">
                  <c:v>884</c:v>
                </c:pt>
                <c:pt idx="5">
                  <c:v>771</c:v>
                </c:pt>
                <c:pt idx="6">
                  <c:v>969</c:v>
                </c:pt>
                <c:pt idx="7">
                  <c:v>895</c:v>
                </c:pt>
                <c:pt idx="8">
                  <c:v>643</c:v>
                </c:pt>
                <c:pt idx="9">
                  <c:v>703</c:v>
                </c:pt>
                <c:pt idx="10">
                  <c:v>750</c:v>
                </c:pt>
                <c:pt idx="11">
                  <c:v>839</c:v>
                </c:pt>
                <c:pt idx="12">
                  <c:v>1135</c:v>
                </c:pt>
                <c:pt idx="13">
                  <c:v>920</c:v>
                </c:pt>
                <c:pt idx="14">
                  <c:v>940</c:v>
                </c:pt>
                <c:pt idx="15">
                  <c:v>840</c:v>
                </c:pt>
                <c:pt idx="16">
                  <c:v>895</c:v>
                </c:pt>
                <c:pt idx="17">
                  <c:v>1168</c:v>
                </c:pt>
                <c:pt idx="18">
                  <c:v>1006</c:v>
                </c:pt>
                <c:pt idx="19">
                  <c:v>961</c:v>
                </c:pt>
                <c:pt idx="20">
                  <c:v>770</c:v>
                </c:pt>
                <c:pt idx="21">
                  <c:v>441</c:v>
                </c:pt>
                <c:pt idx="22">
                  <c:v>991</c:v>
                </c:pt>
                <c:pt idx="23">
                  <c:v>583</c:v>
                </c:pt>
                <c:pt idx="24">
                  <c:v>1169</c:v>
                </c:pt>
                <c:pt idx="25">
                  <c:v>1190</c:v>
                </c:pt>
                <c:pt idx="26">
                  <c:v>768</c:v>
                </c:pt>
                <c:pt idx="27">
                  <c:v>954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40A-43FB-9C0C-B54A161C68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00624832"/>
        <c:axId val="800625160"/>
      </c:lineChart>
      <c:catAx>
        <c:axId val="80062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5160"/>
        <c:crosses val="autoZero"/>
        <c:auto val="1"/>
        <c:lblAlgn val="ctr"/>
        <c:lblOffset val="100"/>
        <c:noMultiLvlLbl val="0"/>
      </c:catAx>
      <c:valAx>
        <c:axId val="800625160"/>
        <c:scaling>
          <c:orientation val="minMax"/>
          <c:min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solidFill>
      <a:schemeClr val="bg1"/>
    </a:solidFill>
    <a:ln w="6350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CT1</a:t>
            </a:r>
            <a:r>
              <a:rPr lang="de-DE" baseline="0"/>
              <a:t> - agreed CR/pCR</a:t>
            </a:r>
            <a:endParaRPr lang="de-D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CRs!$C$4</c:f>
              <c:strCache>
                <c:ptCount val="1"/>
                <c:pt idx="0">
                  <c:v>agreedCR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CRs!$D$3:$S$3</c:f>
              <c:strCache>
                <c:ptCount val="16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  <c:pt idx="13">
                  <c:v>August-e_2021</c:v>
                </c:pt>
                <c:pt idx="14">
                  <c:v>October-e_2021</c:v>
                </c:pt>
                <c:pt idx="15">
                  <c:v>November-e_2021</c:v>
                </c:pt>
              </c:strCache>
            </c:strRef>
          </c:cat>
          <c:val>
            <c:numRef>
              <c:f>CRs!$D$4:$S$4</c:f>
              <c:numCache>
                <c:formatCode>General</c:formatCode>
                <c:ptCount val="16"/>
                <c:pt idx="0">
                  <c:v>244</c:v>
                </c:pt>
                <c:pt idx="1">
                  <c:v>207</c:v>
                </c:pt>
                <c:pt idx="2">
                  <c:v>213</c:v>
                </c:pt>
                <c:pt idx="3">
                  <c:v>194</c:v>
                </c:pt>
                <c:pt idx="4">
                  <c:v>304</c:v>
                </c:pt>
                <c:pt idx="5">
                  <c:v>394</c:v>
                </c:pt>
                <c:pt idx="6">
                  <c:v>325</c:v>
                </c:pt>
                <c:pt idx="7">
                  <c:v>259</c:v>
                </c:pt>
                <c:pt idx="8">
                  <c:v>198</c:v>
                </c:pt>
                <c:pt idx="9">
                  <c:v>30</c:v>
                </c:pt>
                <c:pt idx="10">
                  <c:v>237</c:v>
                </c:pt>
                <c:pt idx="11">
                  <c:v>84</c:v>
                </c:pt>
                <c:pt idx="12">
                  <c:v>262</c:v>
                </c:pt>
                <c:pt idx="13">
                  <c:v>318</c:v>
                </c:pt>
                <c:pt idx="14">
                  <c:v>134</c:v>
                </c:pt>
                <c:pt idx="15">
                  <c:v>241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9F-4B88-A988-B4D26C77B74F}"/>
            </c:ext>
          </c:extLst>
        </c:ser>
        <c:ser>
          <c:idx val="1"/>
          <c:order val="1"/>
          <c:tx>
            <c:strRef>
              <c:f>CRs!$C$5</c:f>
              <c:strCache>
                <c:ptCount val="1"/>
                <c:pt idx="0">
                  <c:v>agreedpCR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CRs!$D$3:$S$3</c:f>
              <c:strCache>
                <c:ptCount val="16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  <c:pt idx="13">
                  <c:v>August-e_2021</c:v>
                </c:pt>
                <c:pt idx="14">
                  <c:v>October-e_2021</c:v>
                </c:pt>
                <c:pt idx="15">
                  <c:v>November-e_2021</c:v>
                </c:pt>
              </c:strCache>
            </c:strRef>
          </c:cat>
          <c:val>
            <c:numRef>
              <c:f>CRs!$D$5:$S$5</c:f>
              <c:numCache>
                <c:formatCode>General</c:formatCode>
                <c:ptCount val="16"/>
                <c:pt idx="0">
                  <c:v>92</c:v>
                </c:pt>
                <c:pt idx="1">
                  <c:v>95</c:v>
                </c:pt>
                <c:pt idx="2">
                  <c:v>59</c:v>
                </c:pt>
                <c:pt idx="3">
                  <c:v>107</c:v>
                </c:pt>
                <c:pt idx="4">
                  <c:v>42</c:v>
                </c:pt>
                <c:pt idx="5">
                  <c:v>36</c:v>
                </c:pt>
                <c:pt idx="6">
                  <c:v>1</c:v>
                </c:pt>
                <c:pt idx="7">
                  <c:v>14</c:v>
                </c:pt>
                <c:pt idx="8">
                  <c:v>13</c:v>
                </c:pt>
                <c:pt idx="9">
                  <c:v>75</c:v>
                </c:pt>
                <c:pt idx="10">
                  <c:v>63</c:v>
                </c:pt>
                <c:pt idx="11">
                  <c:v>74</c:v>
                </c:pt>
                <c:pt idx="12">
                  <c:v>69</c:v>
                </c:pt>
                <c:pt idx="13">
                  <c:v>60</c:v>
                </c:pt>
                <c:pt idx="14">
                  <c:v>61</c:v>
                </c:pt>
                <c:pt idx="15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89F-4B88-A988-B4D26C77B7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7297040"/>
        <c:axId val="707299008"/>
      </c:barChart>
      <c:catAx>
        <c:axId val="70729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9008"/>
        <c:crosses val="autoZero"/>
        <c:auto val="1"/>
        <c:lblAlgn val="ctr"/>
        <c:lblOffset val="100"/>
        <c:noMultiLvlLbl val="0"/>
      </c:catAx>
      <c:valAx>
        <c:axId val="70729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03.12.2021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03.12.2021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03.12.2021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03.12.2021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03.12.2021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03.12.2021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03.12.2021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03.12.2021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03.12.2021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03.12.2021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03.12.2021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CT#94-e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13–15 December 2021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CP-213013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03.12.2021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CT#94e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163229"/>
              </p:ext>
            </p:extLst>
          </p:nvPr>
        </p:nvGraphicFramePr>
        <p:xfrm>
          <a:off x="784312" y="2126071"/>
          <a:ext cx="10188488" cy="2908028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support of industrial IoT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IIoT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Enabling Multi-USIM devices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MUSIM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90%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support of Non-Public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eNPN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Support of Unmanned Aerial Systems Connectivity, Identification, and Tracking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ID_UAS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Enhancement for Proximity based Services in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CP-210292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Enhanced application layer support for V2X services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eV2XAPP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on support for Signed Attestation for Priority and Emergency Sessions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TEI17_SAPES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4432391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77052"/>
              </p:ext>
            </p:extLst>
          </p:nvPr>
        </p:nvGraphicFramePr>
        <p:xfrm>
          <a:off x="784312" y="2126071"/>
          <a:ext cx="10188488" cy="3113496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eNS_Ph2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CP-211091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5G_eLCS_ph2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5G_eLCS_ph2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50%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CP-210075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eEDGE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eEDGE_5GC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CT1 Aspects of Application Layer Support for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Uncrewed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Aerial Systems (UAS)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UASAPP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eV2XARC_Ph2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eV2XARC_Ph2</a:t>
                      </a:r>
                    </a:p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the architectural enhancements for 5G multicast-broadcast services 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5MBS</a:t>
                      </a:r>
                    </a:p>
                    <a:p>
                      <a:pPr algn="l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CP-211093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CT1 aspects of MCOver5GS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MCOver5GS</a:t>
                      </a:r>
                    </a:p>
                    <a:p>
                      <a:pPr algn="l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53412543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958298"/>
              </p:ext>
            </p:extLst>
          </p:nvPr>
        </p:nvGraphicFramePr>
        <p:xfrm>
          <a:off x="784312" y="2126071"/>
          <a:ext cx="10188488" cy="2930616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aspects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NBI17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CP-211197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CT1 aspects of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eSEAL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eSEAL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CT1 aspects of Support of different slices over different Non 3GPP access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TEI17_N3SLICE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CP-211089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System enhancement for redundant PDU session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TEI17_SE_RPS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CP-212099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CT aspects of Support for Minimization of service Interruption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MINT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CP-212166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IMS voice service support and network usability guarantee for UE’s E-UTRA capability disabled scenario in SA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ING_5GS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CP-212231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 CT aspects for enabling MSGin5G Service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5GMARCH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CP-212106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356788955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407864"/>
              </p:ext>
            </p:extLst>
          </p:nvPr>
        </p:nvGraphicFramePr>
        <p:xfrm>
          <a:off x="838200" y="2056493"/>
          <a:ext cx="10411095" cy="2588108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CP-213069</a:t>
                      </a:r>
                    </a:p>
                    <a:p>
                      <a:pPr algn="l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3GPP TR 23.700-10 v2.0.0. on Study on enhanced IP Multimedia Subsystem (IMS) to 5GC integration Phase 2; CT WG1 aspects</a:t>
                      </a: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approval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CP-213068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3GPP TS 24.549 v1.0.0. on Network slice capability management SEAL service; Protocol Specifications</a:t>
                      </a: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Lenovo, Motorola </a:t>
                      </a:r>
                      <a:r>
                        <a:rPr lang="fr-FR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Mobility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CP-213067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3GPP TS 24.257 v1.0.0. on </a:t>
                      </a:r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Uncrewed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Aerial System (UAS) Application Enabler (UAE) layer; Protocol aspects; Stage 3</a:t>
                      </a: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u="none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Huawei</a:t>
                      </a:r>
                      <a:endParaRPr lang="de-DE" sz="12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CP-213066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3GPP TS 24.555 v1.0.0. on Proximity-services (</a:t>
                      </a:r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in 5G System (5GS); User Equipment (UE) policies;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OPPO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CP-213065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3GPP TS 24.554 v1.0.0. on Proximity-services (</a:t>
                      </a:r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in 5G System (5GS)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OPPO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08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CP-213064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3GPP TS 24.558 v1.0.0. on Enabling Edge Applications;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Samsung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08645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Rel-13: 4 CAT F CRs for Mission Critical work items agreed</a:t>
            </a:r>
          </a:p>
          <a:p>
            <a:r>
              <a:rPr lang="en-US" sz="2400" dirty="0"/>
              <a:t>Rel-14: 4 CAT F CRs for Mission Critical work items agreed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cs typeface="Arial" panose="020B0604020202020204" pitchFamily="34" charset="0"/>
              </a:rPr>
              <a:t> All Rel-16 work items are complete. </a:t>
            </a:r>
          </a:p>
          <a:p>
            <a:r>
              <a:rPr lang="en-US" sz="2400" dirty="0">
                <a:cs typeface="Arial" panose="020B0604020202020204" pitchFamily="34" charset="0"/>
              </a:rPr>
              <a:t>4 CAT F CRs against Rel-16 agreed , fixing FASMO</a:t>
            </a:r>
            <a:endParaRPr lang="en-US" altLang="de-DE" sz="2400" dirty="0">
              <a:cs typeface="Arial" panose="020B0604020202020204" pitchFamily="34" charset="0"/>
            </a:endParaRPr>
          </a:p>
          <a:p>
            <a:r>
              <a:rPr lang="en-US" altLang="de-DE" sz="2400" dirty="0">
                <a:cs typeface="Arial" panose="020B0604020202020204" pitchFamily="34" charset="0"/>
              </a:rPr>
              <a:t>See next slide for info on non backward compatible CRs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  <a:p>
            <a:endParaRPr lang="en-US" altLang="de-DE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61505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  <a:r>
              <a:rPr lang="en-US" dirty="0">
                <a:highlight>
                  <a:srgbClr val="FFFFFF"/>
                </a:highlight>
              </a:rPr>
              <a:t> - </a:t>
            </a:r>
            <a:r>
              <a:rPr lang="en-US" dirty="0"/>
              <a:t>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/>
              <a:t>378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for </a:t>
            </a:r>
            <a:r>
              <a:rPr lang="es-ES" sz="2400" dirty="0" err="1"/>
              <a:t>Release</a:t>
            </a:r>
            <a:r>
              <a:rPr lang="es-ES" sz="2400" dirty="0"/>
              <a:t> 17</a:t>
            </a:r>
          </a:p>
          <a:p>
            <a:r>
              <a:rPr lang="en-US" sz="2400" dirty="0"/>
              <a:t>117 </a:t>
            </a:r>
            <a:r>
              <a:rPr lang="en-US" sz="2400" dirty="0" err="1"/>
              <a:t>pCRs</a:t>
            </a:r>
            <a:r>
              <a:rPr lang="en-US" sz="2400" dirty="0"/>
              <a:t> were agreed for Release 17</a:t>
            </a:r>
          </a:p>
          <a:p>
            <a:r>
              <a:rPr lang="en-GB" sz="2400" dirty="0"/>
              <a:t> 5</a:t>
            </a:r>
            <a:r>
              <a:rPr lang="en-US" sz="2400" dirty="0"/>
              <a:t> new work items under CT1 lead were agreed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CT1 held a Technical Vote on stage-3 solution for EDGE-4 (work item EDGEAPP) during CT1#132e. Two solutions</a:t>
            </a:r>
          </a:p>
          <a:p>
            <a:pPr lvl="1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API based solution for EDGE-4</a:t>
            </a:r>
          </a:p>
          <a:p>
            <a:pPr lvl="1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NAS based solution for EDGE-4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By mistake, the technical vote was stopped 2 hours before the official end time and hence the technical vote was invalid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Technical Vote on stage-3 for EDGE-4 was repeated during CT1#133e. Result:</a:t>
            </a:r>
          </a:p>
          <a:p>
            <a:pPr lvl="1"/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API based solution: 85,5% yes</a:t>
            </a:r>
            <a:endParaRPr lang="de-DE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1"/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NAS based solution: 26,1% yes</a:t>
            </a:r>
          </a:p>
          <a:p>
            <a:r>
              <a:rPr lang="en-GB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API based solution is documented in TS 24.588</a:t>
            </a:r>
            <a:endParaRPr lang="de-DE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4536187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altLang="zh-CN" sz="2000" kern="1000" dirty="0"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CT1-CT3 coordination on EDGEAPP WI</a:t>
            </a:r>
          </a:p>
          <a:p>
            <a:pPr lvl="1">
              <a:lnSpc>
                <a:spcPct val="80000"/>
              </a:lnSpc>
              <a:defRPr/>
            </a:pPr>
            <a:r>
              <a:rPr lang="en-GB" altLang="zh-CN" sz="2000" kern="1000" dirty="0"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Multiple </a:t>
            </a:r>
            <a:r>
              <a:rPr lang="en-US" altLang="zh-CN" sz="2000" kern="1000" dirty="0"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Application Context Relocation (ACR) </a:t>
            </a:r>
            <a:r>
              <a:rPr lang="en-GB" altLang="zh-CN" sz="2000" kern="1000" dirty="0"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impacts both groups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000" kern="1000" dirty="0"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Potential unification of APIs (</a:t>
            </a:r>
            <a:r>
              <a:rPr lang="en-US" sz="2000" kern="1000" dirty="0" err="1"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Eees_SelectedTargetEAS</a:t>
            </a:r>
            <a:r>
              <a:rPr lang="en-US" sz="2000" kern="1000" dirty="0"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 and </a:t>
            </a:r>
            <a:r>
              <a:rPr lang="en-US" sz="2000" kern="1000" dirty="0" err="1"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Eees_AppContextRelocation</a:t>
            </a:r>
            <a:r>
              <a:rPr lang="en-US" sz="2000" kern="1000" dirty="0"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) impacts both groups</a:t>
            </a:r>
            <a:endParaRPr lang="en-GB" altLang="zh-CN" sz="2000" kern="1000" dirty="0">
              <a:latin typeface="Arial 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altLang="zh-CN" sz="2000" kern="1000" dirty="0"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Two joint conferences between CT1 and CT3 were held (in preparation of WG meetings 10th Nov. and during the WG meeting 15th Nov.)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2000" kern="1000" dirty="0"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So far no agreement on unification of APIs and handling of multiple ACR. Discussion is expected to be continued in next meeting.</a:t>
            </a:r>
          </a:p>
          <a:p>
            <a:pPr lvl="1">
              <a:lnSpc>
                <a:spcPct val="80000"/>
              </a:lnSpc>
              <a:defRPr/>
            </a:pPr>
            <a:endParaRPr lang="en-GB" altLang="zh-CN" sz="9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9961973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peter.leis@nokia.com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Jörgen</a:t>
            </a:r>
            <a:r>
              <a:rPr lang="fr-FR" altLang="en-US" sz="14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jorgen.axell@ericsson.com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1B1D4A-27B5-4489-ABD4-64527BCE16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62" y="3488247"/>
            <a:ext cx="832119" cy="1248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58042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Andrijana  Brekalo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Andrijana.Brekalo@etsi.org</a:t>
            </a:r>
            <a:endParaRPr lang="en-US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  <a:r>
              <a:rPr lang="en-US" dirty="0">
                <a:highlight>
                  <a:srgbClr val="FFFFFF"/>
                </a:highlight>
              </a:rPr>
              <a:t> - </a:t>
            </a:r>
            <a:r>
              <a:rPr lang="en-US" dirty="0"/>
              <a:t>Studies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Study on enhanced IMS to 5GC Integration Phase 2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wide study with TR in CT1, CT3, CT4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CT1 aspects progressed in Q4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CT1 study now is 90% complete, TR 23.700-10 comes to CT#94e for approval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CT1 has sent LS to SA2 on an open aspect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Normative work item would need to be created in Q1/2022  </a:t>
            </a:r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74648113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 – normative work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000" dirty="0"/>
              <a:t> </a:t>
            </a:r>
            <a:r>
              <a:rPr lang="en-GB" sz="2000" dirty="0"/>
              <a:t>Overall, Rel-17 work is on schedule for most work items. However, a number of Rel-17 work items have a completion rate below 70% (please see previous slides for details). Huge effort expected to complete those work items according schedule</a:t>
            </a:r>
          </a:p>
          <a:p>
            <a:r>
              <a:rPr lang="de-DE" sz="2000" dirty="0"/>
              <a:t> 5 </a:t>
            </a:r>
            <a:r>
              <a:rPr lang="en-GB" sz="2000" dirty="0"/>
              <a:t>newly created Rel-17 work items put additional load</a:t>
            </a:r>
          </a:p>
          <a:p>
            <a:r>
              <a:rPr lang="de-DE" sz="2000"/>
              <a:t> </a:t>
            </a:r>
            <a:r>
              <a:rPr lang="en-GB" sz="2000"/>
              <a:t>Dependencies on stage-2 work puts risk on the timely completion of stage-3 work</a:t>
            </a:r>
            <a:endParaRPr lang="en-GB" sz="160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01972167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de-DE" sz="2000" dirty="0"/>
              <a:t>n/a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highlight>
                  <a:srgbClr val="FFFFFF"/>
                </a:highlight>
              </a:rPr>
              <a:t>Experience with e-meeting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High </a:t>
            </a:r>
            <a:r>
              <a:rPr lang="en-GB" sz="2400" dirty="0"/>
              <a:t>number of emails resulted in a very busy meeting:</a:t>
            </a:r>
          </a:p>
          <a:p>
            <a:pPr lvl="1"/>
            <a:r>
              <a:rPr lang="en-GB" sz="2000" dirty="0"/>
              <a:t>CT1#132-e roughly 3360 emails</a:t>
            </a:r>
          </a:p>
          <a:p>
            <a:pPr lvl="1"/>
            <a:r>
              <a:rPr lang="en-GB" sz="2000" dirty="0"/>
              <a:t>CT1#133-e roughly 4200 emails</a:t>
            </a:r>
          </a:p>
          <a:p>
            <a:r>
              <a:rPr lang="en-GB" sz="2400" dirty="0"/>
              <a:t> Conference calls </a:t>
            </a:r>
          </a:p>
          <a:p>
            <a:pPr lvl="1"/>
            <a:r>
              <a:rPr lang="en-GB" sz="2000" dirty="0"/>
              <a:t>Used </a:t>
            </a:r>
            <a:r>
              <a:rPr lang="en-GB" sz="2000" dirty="0" err="1"/>
              <a:t>GoTo</a:t>
            </a:r>
            <a:r>
              <a:rPr lang="en-GB" sz="2000" dirty="0"/>
              <a:t> Meeting</a:t>
            </a:r>
          </a:p>
          <a:p>
            <a:pPr lvl="1"/>
            <a:r>
              <a:rPr lang="en-GB" sz="2000" dirty="0"/>
              <a:t>Useful to find way forward </a:t>
            </a:r>
          </a:p>
          <a:p>
            <a:r>
              <a:rPr lang="en-GB" sz="2400" dirty="0"/>
              <a:t>Decision making over email not always </a:t>
            </a:r>
            <a:r>
              <a:rPr lang="de-DE" sz="2400" dirty="0"/>
              <a:t>easy</a:t>
            </a:r>
          </a:p>
          <a:p>
            <a:pPr lvl="1"/>
            <a:r>
              <a:rPr lang="en-GB" sz="2000" dirty="0"/>
              <a:t>sometimes slow (different </a:t>
            </a:r>
            <a:r>
              <a:rPr lang="en-GB" sz="2000" dirty="0" err="1"/>
              <a:t>timezones</a:t>
            </a:r>
            <a:r>
              <a:rPr lang="en-GB" sz="2000" dirty="0"/>
              <a:t>), no f2f offline discussion</a:t>
            </a:r>
          </a:p>
          <a:p>
            <a:pPr lvl="1"/>
            <a:r>
              <a:rPr lang="en-US" sz="2000" dirty="0"/>
              <a:t>as a consequence, complex topics are more easily shifted out of the meeting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366120575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highlight>
                  <a:srgbClr val="FFFFFF"/>
                </a:highlight>
              </a:rPr>
              <a:t>Some</a:t>
            </a:r>
            <a:r>
              <a:rPr lang="de-DE" dirty="0"/>
              <a:t> </a:t>
            </a:r>
            <a:r>
              <a:rPr lang="de-DE" dirty="0" err="1">
                <a:highlight>
                  <a:srgbClr val="FFFFFF"/>
                </a:highlight>
              </a:rPr>
              <a:t>stats</a:t>
            </a:r>
            <a:r>
              <a:rPr lang="de-DE" dirty="0"/>
              <a:t>, </a:t>
            </a:r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tdocs</a:t>
            </a:r>
            <a:endParaRPr lang="de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E59746E-D796-43C0-B9BC-7C18091FABB5}"/>
              </a:ext>
            </a:extLst>
          </p:cNvPr>
          <p:cNvSpPr txBox="1">
            <a:spLocks/>
          </p:cNvSpPr>
          <p:nvPr/>
        </p:nvSpPr>
        <p:spPr bwMode="auto">
          <a:xfrm>
            <a:off x="8942661" y="3429000"/>
            <a:ext cx="2600325" cy="2601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 2020 meetings not show</a:t>
            </a:r>
            <a:r>
              <a:rPr lang="de-DE" sz="1600" dirty="0"/>
              <a:t>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</a:t>
            </a:r>
            <a:r>
              <a:rPr lang="en-GB" sz="1600" dirty="0" err="1"/>
              <a:t>eetings</a:t>
            </a:r>
            <a:r>
              <a:rPr lang="en-GB" sz="1600" dirty="0"/>
              <a:t> in February/ April 2020 had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E-meeting in November 2020 only 6 days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January/April/October 2021 </a:t>
            </a:r>
            <a:r>
              <a:rPr lang="de-DE" sz="1600" dirty="0" err="1"/>
              <a:t>with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D424D9E-6511-40DA-ACB9-4B136C82B9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487676"/>
              </p:ext>
            </p:extLst>
          </p:nvPr>
        </p:nvGraphicFramePr>
        <p:xfrm>
          <a:off x="274320" y="1952624"/>
          <a:ext cx="8107680" cy="4274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9795099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highlight>
                  <a:srgbClr val="FFFFFF"/>
                </a:highlight>
              </a:rPr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agreed</a:t>
            </a:r>
            <a:r>
              <a:rPr lang="de-DE" dirty="0"/>
              <a:t> CRs/</a:t>
            </a:r>
            <a:r>
              <a:rPr lang="de-DE" dirty="0" err="1"/>
              <a:t>pCRs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753475" y="2832168"/>
            <a:ext cx="26003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627830A-2E0C-4870-98F2-A1F2CB4715C3}"/>
              </a:ext>
            </a:extLst>
          </p:cNvPr>
          <p:cNvSpPr txBox="1">
            <a:spLocks/>
          </p:cNvSpPr>
          <p:nvPr/>
        </p:nvSpPr>
        <p:spPr bwMode="auto">
          <a:xfrm>
            <a:off x="8753475" y="3584448"/>
            <a:ext cx="2600325" cy="2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 2020 meetings not show</a:t>
            </a:r>
            <a:r>
              <a:rPr lang="de-DE" sz="1600" dirty="0"/>
              <a:t>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</a:t>
            </a:r>
            <a:r>
              <a:rPr lang="en-GB" sz="1600" dirty="0" err="1"/>
              <a:t>eetings</a:t>
            </a:r>
            <a:r>
              <a:rPr lang="en-GB" sz="1600" dirty="0"/>
              <a:t> in February and April 2020 had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E-meeting in November 2020 only 6 days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January/ April / October 2021 </a:t>
            </a:r>
            <a:r>
              <a:rPr lang="de-DE" sz="1600" dirty="0" err="1"/>
              <a:t>with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6FE72A25-FFB4-4676-8087-DD56B023B1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9957190"/>
              </p:ext>
            </p:extLst>
          </p:nvPr>
        </p:nvGraphicFramePr>
        <p:xfrm>
          <a:off x="256032" y="2057400"/>
          <a:ext cx="8125968" cy="4105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0780748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Jörgen Axell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Andrijana Brekalo for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Most important the CT1 delegates for their dedication and hard work during very busy and demanding electronic meetings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042300"/>
              </p:ext>
            </p:extLst>
          </p:nvPr>
        </p:nvGraphicFramePr>
        <p:xfrm>
          <a:off x="800100" y="2016000"/>
          <a:ext cx="10467975" cy="4401897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C1-217453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Termination of UE assistance mode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24.193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0064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 CR 3248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C1-217305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Updates to threshold values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24.193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0065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 CR 3250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C1-217435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Interworking to 5GS with N26 when N1 mode is disabled and re-enabled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3579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TS/TR 29.274 CR 2031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C1-217370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Handling of reject cause #78 in EMM procedures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3620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TS/TR 23.401 CR 3663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C1-217382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Releasing NAS signalling connection and Paging restriction during mobility TAU in a TA outside the current Tracking Area List for MUSIM UE in EPS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3645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23.401 CR 3665 (S2-2108153)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C1-217385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Network to accept or reject the paging restriction requested by MUSIM capable UE in EPS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3646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23.401 CR 3664 (S2-2108150) TS 23.401 CR 3665 (S2-2108153)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C1-217446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Config update to support of network slicing in MC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24.484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0204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TS/TR .23.289 CR .0013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C1-216841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Network slice simultaneous registration group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3349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 CR 3205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C1-217336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Clarification on SMF performing NSAC for an MA PDU session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3744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TS/TR 23.501 CR 3269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C1-217352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SMF configuring to UE with PVS address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3750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TS/TR 23.501... CR 3277...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527097"/>
              </p:ext>
            </p:extLst>
          </p:nvPr>
        </p:nvGraphicFramePr>
        <p:xfrm>
          <a:off x="800100" y="2016000"/>
          <a:ext cx="10467975" cy="4657017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C1-217353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Secondary authentication/authorization by a DN-AAA server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3751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TS/TR 23.501... CR 3254...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C1-217229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Remove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paging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restrictions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in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case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service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area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restrictions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3773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 CR 3229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C1-217220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Paging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Early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Indication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with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Paging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Subgrouping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Assistance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3803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 CR 3319, TS 23.502 CR 3216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C1-217384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Releasing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NAS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signalling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connection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and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Paging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restriction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during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mobility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registration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in a TA outside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the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current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Registration Area for MUSIM UE in 5GS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3808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 CR 3335 (S2-2108152)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C1-217389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Network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to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accept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or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reject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the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paging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restriction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requested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by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MUSIM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capable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UE in 5GS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3809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 CR 3334 (S2-2108151)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C1-217412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Removing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the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joined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UE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from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MBS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session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due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to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becoming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outside an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updated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MBS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service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area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3817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23.247 CR 0006 (S2-2108002)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C1-216164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URSP amendment for redundant PDU session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24.526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0127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24.501 CR 3671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C1-217160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Time Synchronization Information updates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24.539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0010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 CR 3312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C1-217414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Introducing the NR Tx Profile for NR PC5 and using it as a configuration parameter for broadcast and groupcast modes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24.587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0221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23.287 CR 0165 (S2-2107841)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C1-217415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Providing the NR Tx Profile for NR PC5 to lower layers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24.587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0222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23.287 CR 0165 (S2-2107841)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63703642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CT1#132-e (electronic)</a:t>
            </a:r>
          </a:p>
          <a:p>
            <a:pPr lvl="1"/>
            <a:r>
              <a:rPr lang="en-US" dirty="0"/>
              <a:t>CT1#133-e (electronic)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CT1#133bis-e</a:t>
            </a:r>
          </a:p>
          <a:p>
            <a:pPr lvl="2"/>
            <a:r>
              <a:rPr lang="en-US" altLang="fr-FR" dirty="0"/>
              <a:t>begin      January 17</a:t>
            </a:r>
            <a:r>
              <a:rPr lang="en-US" altLang="fr-FR" baseline="30000" dirty="0"/>
              <a:t>th</a:t>
            </a:r>
            <a:r>
              <a:rPr lang="en-US" altLang="fr-FR" dirty="0"/>
              <a:t> 2022</a:t>
            </a:r>
          </a:p>
          <a:p>
            <a:pPr lvl="2"/>
            <a:r>
              <a:rPr lang="en-US" altLang="fr-FR" dirty="0"/>
              <a:t>end         January 21</a:t>
            </a:r>
            <a:r>
              <a:rPr lang="en-US" altLang="fr-FR" baseline="30000" dirty="0"/>
              <a:t>st</a:t>
            </a:r>
            <a:r>
              <a:rPr lang="en-US" altLang="fr-FR" dirty="0"/>
              <a:t> 2022</a:t>
            </a:r>
          </a:p>
          <a:p>
            <a:pPr lvl="1"/>
            <a:r>
              <a:rPr lang="en-US" altLang="fr-FR" dirty="0"/>
              <a:t>CT1#134-e</a:t>
            </a:r>
          </a:p>
          <a:p>
            <a:pPr lvl="2"/>
            <a:r>
              <a:rPr lang="en-US" altLang="fr-FR" dirty="0"/>
              <a:t>begin      February 17</a:t>
            </a:r>
            <a:r>
              <a:rPr lang="en-US" altLang="fr-FR" baseline="30000" dirty="0"/>
              <a:t>th</a:t>
            </a:r>
            <a:r>
              <a:rPr lang="en-US" altLang="fr-FR" dirty="0"/>
              <a:t> 2022</a:t>
            </a:r>
          </a:p>
          <a:p>
            <a:pPr lvl="2"/>
            <a:r>
              <a:rPr lang="en-US" altLang="fr-FR" dirty="0"/>
              <a:t>end         February 25</a:t>
            </a:r>
            <a:r>
              <a:rPr lang="en-US" altLang="fr-FR" baseline="30000" dirty="0"/>
              <a:t>th</a:t>
            </a:r>
            <a:r>
              <a:rPr lang="en-US" altLang="fr-FR" dirty="0"/>
              <a:t> 2022</a:t>
            </a:r>
          </a:p>
          <a:p>
            <a:pPr marL="914400" lvl="2" indent="0">
              <a:buNone/>
            </a:pPr>
            <a:r>
              <a:rPr lang="en-US" altLang="fr-FR" dirty="0"/>
              <a:t> 	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401725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C1-217243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Paging Subgrouping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3786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TS/TR 23.501 CR 3319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TS/TR 23.502 CR 3216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(III)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25711941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</a:t>
            </a:r>
            <a:r>
              <a:rPr lang="en-US" dirty="0"/>
              <a:t>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fr-FR" sz="1800" dirty="0"/>
              <a:t>CT1#132-e: 799</a:t>
            </a:r>
          </a:p>
          <a:p>
            <a:pPr lvl="1"/>
            <a:r>
              <a:rPr lang="en-US" altLang="fr-FR" sz="1800" dirty="0"/>
              <a:t>CT1#133-e: 954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fr-FR" sz="1800" dirty="0"/>
              <a:t>CT1#132-e:</a:t>
            </a:r>
            <a:r>
              <a:rPr lang="en-US" sz="1800" dirty="0"/>
              <a:t> Cat B/C/F 134</a:t>
            </a:r>
          </a:p>
          <a:p>
            <a:pPr lvl="1"/>
            <a:r>
              <a:rPr lang="en-US" sz="1800" dirty="0"/>
              <a:t>CT1-133-e: Cat B/C/F 241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fr-FR" sz="1800" dirty="0"/>
              <a:t>CT1#132-e: 61</a:t>
            </a:r>
          </a:p>
          <a:p>
            <a:pPr lvl="1"/>
            <a:r>
              <a:rPr lang="en-US" sz="1800" dirty="0"/>
              <a:t>CT1#133-e: 56</a:t>
            </a:r>
          </a:p>
          <a:p>
            <a:r>
              <a:rPr lang="en-US" sz="2400" dirty="0"/>
              <a:t>Attendances</a:t>
            </a:r>
          </a:p>
          <a:p>
            <a:pPr lvl="1"/>
            <a:r>
              <a:rPr lang="en-US" altLang="fr-FR" sz="1800" dirty="0"/>
              <a:t>CT1#132-e: 178  registered</a:t>
            </a:r>
          </a:p>
          <a:p>
            <a:pPr lvl="1"/>
            <a:r>
              <a:rPr lang="en-US" altLang="fr-FR" sz="1800" dirty="0"/>
              <a:t>CT1#133-e: 203 registered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CT1#132-e had reduced scope (only Rel-17, protocol enhancement work items not in scope)</a:t>
            </a:r>
          </a:p>
          <a:p>
            <a:pPr lvl="1"/>
            <a:r>
              <a:rPr lang="en-US" altLang="fr-FR" sz="2000" dirty="0"/>
              <a:t>CT1#133-e had full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363495"/>
              </p:ext>
            </p:extLst>
          </p:nvPr>
        </p:nvGraphicFramePr>
        <p:xfrm>
          <a:off x="209550" y="2282825"/>
          <a:ext cx="11341319" cy="4044637"/>
        </p:xfrm>
        <a:graphic>
          <a:graphicData uri="http://schemas.openxmlformats.org/drawingml/2006/table">
            <a:tbl>
              <a:tblPr firstRow="1" firstCol="1" bandRow="1"/>
              <a:tblGrid>
                <a:gridCol w="1403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6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2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CP-213081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New_WID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on NR Reduced Capability Devices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specifications under remit of CT WGs for the stage 2 requirements agreed under the stage 2 work item ARCH_NR_REDCAP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CP-213074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Rel-17 WID on IoT NTN support for EPS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MediaTek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</a:t>
                      </a: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to specify minimum essential functionality in alignment with the SA2 WID, to support NB-IoT and </a:t>
                      </a:r>
                      <a:r>
                        <a:rPr lang="en-US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over Non-Terrestrial Networks in EPS using 5GSAT_ARCH solutions as baseline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507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CP-213083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Enhancements of 3GPP profiles for cryptographic algorithms and security protocols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 the specifications under remit of CT WGs to align with the requirements agreed under the SA3 work item </a:t>
                      </a:r>
                      <a:r>
                        <a:rPr lang="en-US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eCryptPr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42502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CP-213080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Multi-device enhancements for device transfers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make use of the recent multi-device work and specify the needed enhancements to enable call transfer between devices. Both call push, where a call is pushed from the device in a call to another device and call pull, where a call is pulled from another device to the current device will be specified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CP-213082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 Optimization for HSS Group ID in an SBA environment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a mechanism how the I-CSCF can convey the HSS Group ID to downstream nodes in the HPLMN, in particular the S-CSCF and the AS. The parameter is only used withing the HPLMN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5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493788"/>
              </p:ext>
            </p:extLst>
          </p:nvPr>
        </p:nvGraphicFramePr>
        <p:xfrm>
          <a:off x="209550" y="2282825"/>
          <a:ext cx="11341319" cy="3432163"/>
        </p:xfrm>
        <a:graphic>
          <a:graphicData uri="http://schemas.openxmlformats.org/drawingml/2006/table">
            <a:tbl>
              <a:tblPr firstRow="1" firstCol="1" bandRow="1"/>
              <a:tblGrid>
                <a:gridCol w="1403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6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2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CP-213071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Revised WID on CT aspects of Enhanced Mission Critical Push-to-talk architecture phase 3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CT1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 revised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CP-213072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Revised WID on CT aspects of Enhanced support of Non-Public Networks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CT1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 revised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507">
                <a:tc>
                  <a:txBody>
                    <a:bodyPr/>
                    <a:lstStyle/>
                    <a:p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CP-213073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Revised WID on CT aspects of architecture enhancements for 3GPP support of advanced V2X services - Phase 2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CT1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revised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42502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CP-213075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Revised WID on CT aspects of Enabling Multi-USIM devices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CT1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 revised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CP-213076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Revised WID on CT Aspects of Application Layer Support for Uncrewed Aerial Systems (UAS)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CT1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revised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5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616838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936539"/>
              </p:ext>
            </p:extLst>
          </p:nvPr>
        </p:nvGraphicFramePr>
        <p:xfrm>
          <a:off x="784312" y="2126071"/>
          <a:ext cx="10188488" cy="2917057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47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Protocol enhancements of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CP-202193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Mission Critical system migration and interconnection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2018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CP-190143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ea typeface="+mn-ea"/>
                          <a:cs typeface="+mn-cs"/>
                        </a:rPr>
                        <a:t> Stage-3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ea typeface="+mn-ea"/>
                          <a:cs typeface="+mn-cs"/>
                        </a:rPr>
                        <a:t>MuDe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MuDe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de-DE" sz="1200" b="0" i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CP-211162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MPS2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CP-201207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64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 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eCPSOR_CON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eCPSOR_CON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March.2022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CP-210148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protocol development 17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CP-201163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40128"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SAE Protocol Development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CP-201165</a:t>
                      </a:r>
                    </a:p>
                    <a:p>
                      <a:pPr marL="0" algn="r" defTabSz="914400" rtl="0" eaLnBrk="1" fontAlgn="ctr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3923811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203499"/>
              </p:ext>
            </p:extLst>
          </p:nvPr>
        </p:nvGraphicFramePr>
        <p:xfrm>
          <a:off x="784312" y="2126071"/>
          <a:ext cx="10188488" cy="2987584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28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055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Study on enhanced IMS to 5GC Integration Phase 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FS_eIMS5G2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.020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 aspects of Enhancements to Mission Critical Data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Enhancements to LMR interworking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eMCCI_CT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CP-202241</a:t>
                      </a:r>
                    </a:p>
                    <a:p>
                      <a:pPr algn="r" fontAlgn="ctr"/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Enhanced Mission Critical Push-to-talk architecture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enh3MCPTT-CT</a:t>
                      </a: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48%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CP-202188</a:t>
                      </a:r>
                    </a:p>
                    <a:p>
                      <a:pPr algn="r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2030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5GC architecture for satellite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5GSAT_ARCH-CT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Enhancements to Mobile Communication System for Railways (MONASTERY) Phase 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eMONASTERY2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01216674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086762"/>
              </p:ext>
            </p:extLst>
          </p:nvPr>
        </p:nvGraphicFramePr>
        <p:xfrm>
          <a:off x="784312" y="2126071"/>
          <a:ext cx="10188488" cy="3020423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PAP/CHAP protocols usage in 5GS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PAP_CHAP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AKMA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AKMA-CT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97%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SMS_SBI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SMS_SBI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 aspects for Enabling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Edge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EDGEAPP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68%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CP-203106</a:t>
                      </a:r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SID - Study on the CT aspects of Support for Minimization of service Interruption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FS_MINT-CT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CP-210144</a:t>
                      </a:r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Reliable Data Service Serialization Indication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RDSSI_CT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CP-203234</a:t>
                      </a:r>
                    </a:p>
                    <a:p>
                      <a:pPr algn="r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Access Traffic Steering, Switch and Splitting support in the 5G system architecture; Phase 2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ATSSS_Ph2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65196" y="514649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44009118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3035</Words>
  <Application>Microsoft Office PowerPoint</Application>
  <PresentationFormat>Widescreen</PresentationFormat>
  <Paragraphs>699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CT#94e</vt:lpstr>
      <vt:lpstr>TSG CT WG1 Officials</vt:lpstr>
      <vt:lpstr>Meeting Calendar</vt:lpstr>
      <vt:lpstr>TSG CT WG1 Statistics</vt:lpstr>
      <vt:lpstr>New agreed  Study/Work Items led by CT1</vt:lpstr>
      <vt:lpstr>Revised  Study/Work Items led by CT1</vt:lpstr>
      <vt:lpstr>Work Plan Rel-17</vt:lpstr>
      <vt:lpstr>Work Plan Rel-17</vt:lpstr>
      <vt:lpstr>Work Plan Rel-17</vt:lpstr>
      <vt:lpstr>Work Plan Rel-17</vt:lpstr>
      <vt:lpstr>Work Plan Rel-17</vt:lpstr>
      <vt:lpstr>Work Plan Rel-17</vt:lpstr>
      <vt:lpstr>TS/TR sent to CT plenary</vt:lpstr>
      <vt:lpstr>Status of older releases</vt:lpstr>
      <vt:lpstr>Release 16 Status</vt:lpstr>
      <vt:lpstr>Backward Incompatible Changes</vt:lpstr>
      <vt:lpstr>Release 17 Status - Statistics</vt:lpstr>
      <vt:lpstr>For Information to CT</vt:lpstr>
      <vt:lpstr>For Information to CT</vt:lpstr>
      <vt:lpstr>Release 17 Status - Studies</vt:lpstr>
      <vt:lpstr>Release 17 Status – normative work</vt:lpstr>
      <vt:lpstr>For Action to CT</vt:lpstr>
      <vt:lpstr>Experience with e-meeting </vt:lpstr>
      <vt:lpstr>Some stats, number of tdocs</vt:lpstr>
      <vt:lpstr>Some stats, agreed CRs/pCRs</vt:lpstr>
      <vt:lpstr>Acknowledgement</vt:lpstr>
      <vt:lpstr>Annex</vt:lpstr>
      <vt:lpstr>CRs for conditional approval (I) </vt:lpstr>
      <vt:lpstr>CRs for conditional approval (II) </vt:lpstr>
      <vt:lpstr>CRs for conditional approval (III)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 User</cp:lastModifiedBy>
  <cp:revision>1097</cp:revision>
  <dcterms:created xsi:type="dcterms:W3CDTF">2010-02-05T13:52:04Z</dcterms:created>
  <dcterms:modified xsi:type="dcterms:W3CDTF">2021-12-03T07:22:18Z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