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charts/chart37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38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39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0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41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42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43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44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charts/chart45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46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47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53"/>
  </p:notesMasterIdLst>
  <p:handoutMasterIdLst>
    <p:handoutMasterId r:id="rId54"/>
  </p:handoutMasterIdLst>
  <p:sldIdLst>
    <p:sldId id="362" r:id="rId5"/>
    <p:sldId id="925" r:id="rId6"/>
    <p:sldId id="926" r:id="rId7"/>
    <p:sldId id="375" r:id="rId8"/>
    <p:sldId id="927" r:id="rId9"/>
    <p:sldId id="928" r:id="rId10"/>
    <p:sldId id="929" r:id="rId11"/>
    <p:sldId id="930" r:id="rId12"/>
    <p:sldId id="915" r:id="rId13"/>
    <p:sldId id="916" r:id="rId14"/>
    <p:sldId id="961" r:id="rId15"/>
    <p:sldId id="964" r:id="rId16"/>
    <p:sldId id="962" r:id="rId17"/>
    <p:sldId id="963" r:id="rId18"/>
    <p:sldId id="917" r:id="rId19"/>
    <p:sldId id="931" r:id="rId20"/>
    <p:sldId id="932" r:id="rId21"/>
    <p:sldId id="933" r:id="rId22"/>
    <p:sldId id="960" r:id="rId23"/>
    <p:sldId id="903" r:id="rId24"/>
    <p:sldId id="405" r:id="rId25"/>
    <p:sldId id="910" r:id="rId26"/>
    <p:sldId id="388" r:id="rId27"/>
    <p:sldId id="265" r:id="rId28"/>
    <p:sldId id="392" r:id="rId29"/>
    <p:sldId id="936" r:id="rId30"/>
    <p:sldId id="965" r:id="rId31"/>
    <p:sldId id="937" r:id="rId32"/>
    <p:sldId id="938" r:id="rId33"/>
    <p:sldId id="939" r:id="rId34"/>
    <p:sldId id="940" r:id="rId35"/>
    <p:sldId id="948" r:id="rId36"/>
    <p:sldId id="955" r:id="rId37"/>
    <p:sldId id="941" r:id="rId38"/>
    <p:sldId id="956" r:id="rId39"/>
    <p:sldId id="942" r:id="rId40"/>
    <p:sldId id="943" r:id="rId41"/>
    <p:sldId id="951" r:id="rId42"/>
    <p:sldId id="944" r:id="rId43"/>
    <p:sldId id="957" r:id="rId44"/>
    <p:sldId id="949" r:id="rId45"/>
    <p:sldId id="945" r:id="rId46"/>
    <p:sldId id="954" r:id="rId47"/>
    <p:sldId id="959" r:id="rId48"/>
    <p:sldId id="935" r:id="rId49"/>
    <p:sldId id="904" r:id="rId50"/>
    <p:sldId id="393" r:id="rId51"/>
    <p:sldId id="396" r:id="rId5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00"/>
    <a:srgbClr val="92D050"/>
    <a:srgbClr val="B3B1B2"/>
    <a:srgbClr val="00C6FB"/>
    <a:srgbClr val="C00E0E"/>
    <a:srgbClr val="C00000"/>
    <a:srgbClr val="33CC33"/>
    <a:srgbClr val="66CCFF"/>
    <a:srgbClr val="C6D254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D4C716-F0D9-4DAB-84BD-D437403EF1EC}" v="822" dt="2021-12-11T17:06:54.125"/>
    <p1510:client id="{B4318DA2-56AE-47DF-BFD5-3A5035C5FD7F}" v="2" dt="2021-12-12T13:49:30.8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4" autoAdjust="0"/>
    <p:restoredTop sz="95380" autoAdjust="0"/>
  </p:normalViewPr>
  <p:slideViewPr>
    <p:cSldViewPr snapToGrid="0" showGuides="1">
      <p:cViewPr varScale="1">
        <p:scale>
          <a:sx n="105" d="100"/>
          <a:sy n="105" d="100"/>
        </p:scale>
        <p:origin x="10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4014" y="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B4318DA2-56AE-47DF-BFD5-3A5035C5FD7F}"/>
    <pc:docChg chg="undo custSel modSld modMainMaster">
      <pc:chgData name="Issam Toufik" userId="910a7b8e-d50d-42b5-8a90-c9aaeb763a91" providerId="ADAL" clId="{B4318DA2-56AE-47DF-BFD5-3A5035C5FD7F}" dt="2021-12-12T13:49:30.835" v="15" actId="1076"/>
      <pc:docMkLst>
        <pc:docMk/>
      </pc:docMkLst>
      <pc:sldChg chg="modSp mod">
        <pc:chgData name="Issam Toufik" userId="910a7b8e-d50d-42b5-8a90-c9aaeb763a91" providerId="ADAL" clId="{B4318DA2-56AE-47DF-BFD5-3A5035C5FD7F}" dt="2021-12-12T13:49:30.835" v="15" actId="1076"/>
        <pc:sldMkLst>
          <pc:docMk/>
          <pc:sldMk cId="0" sldId="362"/>
        </pc:sldMkLst>
        <pc:spChg chg="mod">
          <ac:chgData name="Issam Toufik" userId="910a7b8e-d50d-42b5-8a90-c9aaeb763a91" providerId="ADAL" clId="{B4318DA2-56AE-47DF-BFD5-3A5035C5FD7F}" dt="2021-12-12T13:49:30.835" v="15" actId="1076"/>
          <ac:spMkLst>
            <pc:docMk/>
            <pc:sldMk cId="0" sldId="362"/>
            <ac:spMk id="4099" creationId="{65109CE4-3B5E-4CA5-887C-00ECE79A9F63}"/>
          </ac:spMkLst>
        </pc:spChg>
        <pc:spChg chg="mod">
          <ac:chgData name="Issam Toufik" userId="910a7b8e-d50d-42b5-8a90-c9aaeb763a91" providerId="ADAL" clId="{B4318DA2-56AE-47DF-BFD5-3A5035C5FD7F}" dt="2021-12-12T13:49:30.304" v="14" actId="14100"/>
          <ac:spMkLst>
            <pc:docMk/>
            <pc:sldMk cId="0" sldId="362"/>
            <ac:spMk id="20482" creationId="{7DC4DE7F-DCEA-4804-9910-D86AC58F773E}"/>
          </ac:spMkLst>
        </pc:spChg>
      </pc:sldChg>
      <pc:sldMasterChg chg="modSldLayout">
        <pc:chgData name="Issam Toufik" userId="910a7b8e-d50d-42b5-8a90-c9aaeb763a91" providerId="ADAL" clId="{B4318DA2-56AE-47DF-BFD5-3A5035C5FD7F}" dt="2021-12-12T13:48:53.133" v="8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B4318DA2-56AE-47DF-BFD5-3A5035C5FD7F}" dt="2021-12-12T13:48:53.133" v="8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B4318DA2-56AE-47DF-BFD5-3A5035C5FD7F}" dt="2021-12-12T13:48:53.133" v="8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  <pc:spChg chg="mod">
            <ac:chgData name="Issam Toufik" userId="910a7b8e-d50d-42b5-8a90-c9aaeb763a91" providerId="ADAL" clId="{B4318DA2-56AE-47DF-BFD5-3A5035C5FD7F}" dt="2021-12-12T13:46:53.136" v="0" actId="20577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  <pc:docChgLst>
    <pc:chgData name="Issam Toufik" userId="910a7b8e-d50d-42b5-8a90-c9aaeb763a91" providerId="ADAL" clId="{381BF268-E8BA-4A2E-99E7-F6A9C28573D2}"/>
    <pc:docChg chg="undo redo custSel addSld modSld">
      <pc:chgData name="Issam Toufik" userId="910a7b8e-d50d-42b5-8a90-c9aaeb763a91" providerId="ADAL" clId="{381BF268-E8BA-4A2E-99E7-F6A9C28573D2}" dt="2021-12-12T13:44:28.338" v="614" actId="14100"/>
      <pc:docMkLst>
        <pc:docMk/>
      </pc:docMkLst>
      <pc:sldChg chg="modSp mod">
        <pc:chgData name="Issam Toufik" userId="910a7b8e-d50d-42b5-8a90-c9aaeb763a91" providerId="ADAL" clId="{381BF268-E8BA-4A2E-99E7-F6A9C28573D2}" dt="2021-12-12T12:41:06.507" v="21" actId="20577"/>
        <pc:sldMkLst>
          <pc:docMk/>
          <pc:sldMk cId="4253095189" sldId="392"/>
        </pc:sldMkLst>
        <pc:spChg chg="mod">
          <ac:chgData name="Issam Toufik" userId="910a7b8e-d50d-42b5-8a90-c9aaeb763a91" providerId="ADAL" clId="{381BF268-E8BA-4A2E-99E7-F6A9C28573D2}" dt="2021-12-12T12:41:06.507" v="21" actId="20577"/>
          <ac:spMkLst>
            <pc:docMk/>
            <pc:sldMk cId="4253095189" sldId="392"/>
            <ac:spMk id="46" creationId="{628F1A8E-6B41-4B18-BF3B-80B6AB863E31}"/>
          </ac:spMkLst>
        </pc:spChg>
      </pc:sldChg>
      <pc:sldChg chg="addSp delSp modSp mod">
        <pc:chgData name="Issam Toufik" userId="910a7b8e-d50d-42b5-8a90-c9aaeb763a91" providerId="ADAL" clId="{381BF268-E8BA-4A2E-99E7-F6A9C28573D2}" dt="2021-12-12T13:44:28.338" v="614" actId="14100"/>
        <pc:sldMkLst>
          <pc:docMk/>
          <pc:sldMk cId="860019791" sldId="904"/>
        </pc:sldMkLst>
        <pc:spChg chg="mod">
          <ac:chgData name="Issam Toufik" userId="910a7b8e-d50d-42b5-8a90-c9aaeb763a91" providerId="ADAL" clId="{381BF268-E8BA-4A2E-99E7-F6A9C28573D2}" dt="2021-12-12T13:38:55.952" v="390" actId="1038"/>
          <ac:spMkLst>
            <pc:docMk/>
            <pc:sldMk cId="860019791" sldId="904"/>
            <ac:spMk id="5" creationId="{64C62BF8-85CC-4E1E-82D8-B4BBDC7AB2E3}"/>
          </ac:spMkLst>
        </pc:spChg>
        <pc:spChg chg="add mod">
          <ac:chgData name="Issam Toufik" userId="910a7b8e-d50d-42b5-8a90-c9aaeb763a91" providerId="ADAL" clId="{381BF268-E8BA-4A2E-99E7-F6A9C28573D2}" dt="2021-12-12T13:42:20.266" v="443" actId="14100"/>
          <ac:spMkLst>
            <pc:docMk/>
            <pc:sldMk cId="860019791" sldId="904"/>
            <ac:spMk id="7" creationId="{F55A59D7-220B-4446-AF97-35E1FBF51225}"/>
          </ac:spMkLst>
        </pc:spChg>
        <pc:spChg chg="add del mod">
          <ac:chgData name="Issam Toufik" userId="910a7b8e-d50d-42b5-8a90-c9aaeb763a91" providerId="ADAL" clId="{381BF268-E8BA-4A2E-99E7-F6A9C28573D2}" dt="2021-12-12T13:38:17.507" v="346" actId="122"/>
          <ac:spMkLst>
            <pc:docMk/>
            <pc:sldMk cId="860019791" sldId="904"/>
            <ac:spMk id="8" creationId="{76AEEEBE-9532-4460-80F0-0E157B2F36FC}"/>
          </ac:spMkLst>
        </pc:spChg>
        <pc:spChg chg="add mod">
          <ac:chgData name="Issam Toufik" userId="910a7b8e-d50d-42b5-8a90-c9aaeb763a91" providerId="ADAL" clId="{381BF268-E8BA-4A2E-99E7-F6A9C28573D2}" dt="2021-12-12T13:44:28.338" v="614" actId="14100"/>
          <ac:spMkLst>
            <pc:docMk/>
            <pc:sldMk cId="860019791" sldId="904"/>
            <ac:spMk id="9" creationId="{4BEC5FFE-9EE3-4547-AC04-1005AF2E23C2}"/>
          </ac:spMkLst>
        </pc:spChg>
        <pc:spChg chg="del mod">
          <ac:chgData name="Issam Toufik" userId="910a7b8e-d50d-42b5-8a90-c9aaeb763a91" providerId="ADAL" clId="{381BF268-E8BA-4A2E-99E7-F6A9C28573D2}" dt="2021-12-12T13:44:06.813" v="588" actId="478"/>
          <ac:spMkLst>
            <pc:docMk/>
            <pc:sldMk cId="860019791" sldId="904"/>
            <ac:spMk id="12" creationId="{D30947BD-927F-435E-BE72-C344317A0734}"/>
          </ac:spMkLst>
        </pc:spChg>
        <pc:picChg chg="mod">
          <ac:chgData name="Issam Toufik" userId="910a7b8e-d50d-42b5-8a90-c9aaeb763a91" providerId="ADAL" clId="{381BF268-E8BA-4A2E-99E7-F6A9C28573D2}" dt="2021-12-12T13:38:55.952" v="390" actId="1038"/>
          <ac:picMkLst>
            <pc:docMk/>
            <pc:sldMk cId="860019791" sldId="904"/>
            <ac:picMk id="4" creationId="{60C48B5C-EFB9-4B2D-BDD3-D4985C454CAF}"/>
          </ac:picMkLst>
        </pc:picChg>
      </pc:sldChg>
      <pc:sldChg chg="addSp delSp modSp mod">
        <pc:chgData name="Issam Toufik" userId="910a7b8e-d50d-42b5-8a90-c9aaeb763a91" providerId="ADAL" clId="{381BF268-E8BA-4A2E-99E7-F6A9C28573D2}" dt="2021-12-12T13:24:50.713" v="296" actId="5793"/>
        <pc:sldMkLst>
          <pc:docMk/>
          <pc:sldMk cId="1843526106" sldId="936"/>
        </pc:sldMkLst>
        <pc:spChg chg="mod">
          <ac:chgData name="Issam Toufik" userId="910a7b8e-d50d-42b5-8a90-c9aaeb763a91" providerId="ADAL" clId="{381BF268-E8BA-4A2E-99E7-F6A9C28573D2}" dt="2021-12-12T12:42:03.046" v="22"/>
          <ac:spMkLst>
            <pc:docMk/>
            <pc:sldMk cId="1843526106" sldId="936"/>
            <ac:spMk id="2" creationId="{8778F1F2-3FFA-46D2-8AB8-0B59E8619C93}"/>
          </ac:spMkLst>
        </pc:spChg>
        <pc:spChg chg="add del mod">
          <ac:chgData name="Issam Toufik" userId="910a7b8e-d50d-42b5-8a90-c9aaeb763a91" providerId="ADAL" clId="{381BF268-E8BA-4A2E-99E7-F6A9C28573D2}" dt="2021-12-12T13:14:07.123" v="250" actId="478"/>
          <ac:spMkLst>
            <pc:docMk/>
            <pc:sldMk cId="1843526106" sldId="936"/>
            <ac:spMk id="3" creationId="{0F1A29C6-3672-4BEF-A843-37DFFCC06A3D}"/>
          </ac:spMkLst>
        </pc:spChg>
        <pc:spChg chg="add del mod">
          <ac:chgData name="Issam Toufik" userId="910a7b8e-d50d-42b5-8a90-c9aaeb763a91" providerId="ADAL" clId="{381BF268-E8BA-4A2E-99E7-F6A9C28573D2}" dt="2021-12-12T12:55:09.841" v="210" actId="478"/>
          <ac:spMkLst>
            <pc:docMk/>
            <pc:sldMk cId="1843526106" sldId="936"/>
            <ac:spMk id="4" creationId="{02CA7A2B-5D56-46A0-BE06-9CAF978DBB09}"/>
          </ac:spMkLst>
        </pc:spChg>
        <pc:spChg chg="add del mod">
          <ac:chgData name="Issam Toufik" userId="910a7b8e-d50d-42b5-8a90-c9aaeb763a91" providerId="ADAL" clId="{381BF268-E8BA-4A2E-99E7-F6A9C28573D2}" dt="2021-12-12T12:54:55.488" v="204" actId="478"/>
          <ac:spMkLst>
            <pc:docMk/>
            <pc:sldMk cId="1843526106" sldId="936"/>
            <ac:spMk id="5" creationId="{6DE5A601-E2C4-498A-B8EA-D63A0F14436A}"/>
          </ac:spMkLst>
        </pc:spChg>
        <pc:spChg chg="add mod">
          <ac:chgData name="Issam Toufik" userId="910a7b8e-d50d-42b5-8a90-c9aaeb763a91" providerId="ADAL" clId="{381BF268-E8BA-4A2E-99E7-F6A9C28573D2}" dt="2021-12-12T13:24:50.713" v="296" actId="5793"/>
          <ac:spMkLst>
            <pc:docMk/>
            <pc:sldMk cId="1843526106" sldId="936"/>
            <ac:spMk id="6" creationId="{37E7DCED-2DF5-4152-856B-AA17028D5025}"/>
          </ac:spMkLst>
        </pc:spChg>
        <pc:spChg chg="del">
          <ac:chgData name="Issam Toufik" userId="910a7b8e-d50d-42b5-8a90-c9aaeb763a91" providerId="ADAL" clId="{381BF268-E8BA-4A2E-99E7-F6A9C28573D2}" dt="2021-12-12T12:21:57.775" v="1" actId="478"/>
          <ac:spMkLst>
            <pc:docMk/>
            <pc:sldMk cId="1843526106" sldId="936"/>
            <ac:spMk id="35" creationId="{E0AC0957-6D1F-4736-AB78-5CB7E681B82A}"/>
          </ac:spMkLst>
        </pc:spChg>
        <pc:spChg chg="del">
          <ac:chgData name="Issam Toufik" userId="910a7b8e-d50d-42b5-8a90-c9aaeb763a91" providerId="ADAL" clId="{381BF268-E8BA-4A2E-99E7-F6A9C28573D2}" dt="2021-12-12T12:21:57.775" v="1" actId="478"/>
          <ac:spMkLst>
            <pc:docMk/>
            <pc:sldMk cId="1843526106" sldId="936"/>
            <ac:spMk id="40" creationId="{3458CEDC-4715-4C8D-9E6F-E2CE7BA5959B}"/>
          </ac:spMkLst>
        </pc:spChg>
        <pc:spChg chg="del">
          <ac:chgData name="Issam Toufik" userId="910a7b8e-d50d-42b5-8a90-c9aaeb763a91" providerId="ADAL" clId="{381BF268-E8BA-4A2E-99E7-F6A9C28573D2}" dt="2021-12-12T12:21:57.775" v="1" actId="478"/>
          <ac:spMkLst>
            <pc:docMk/>
            <pc:sldMk cId="1843526106" sldId="936"/>
            <ac:spMk id="41" creationId="{510E662C-ECED-468E-81AA-27AD420655F7}"/>
          </ac:spMkLst>
        </pc:spChg>
        <pc:graphicFrameChg chg="del">
          <ac:chgData name="Issam Toufik" userId="910a7b8e-d50d-42b5-8a90-c9aaeb763a91" providerId="ADAL" clId="{381BF268-E8BA-4A2E-99E7-F6A9C28573D2}" dt="2021-12-12T12:21:57.775" v="1" actId="478"/>
          <ac:graphicFrameMkLst>
            <pc:docMk/>
            <pc:sldMk cId="1843526106" sldId="936"/>
            <ac:graphicFrameMk id="34" creationId="{7E62A24D-3188-4D20-A484-B707528A81A1}"/>
          </ac:graphicFrameMkLst>
        </pc:graphicFrameChg>
        <pc:cxnChg chg="del">
          <ac:chgData name="Issam Toufik" userId="910a7b8e-d50d-42b5-8a90-c9aaeb763a91" providerId="ADAL" clId="{381BF268-E8BA-4A2E-99E7-F6A9C28573D2}" dt="2021-12-12T12:21:57.775" v="1" actId="478"/>
          <ac:cxnSpMkLst>
            <pc:docMk/>
            <pc:sldMk cId="1843526106" sldId="936"/>
            <ac:cxnSpMk id="43" creationId="{9AB4352D-43C0-4682-AF00-8C826F868E88}"/>
          </ac:cxnSpMkLst>
        </pc:cxnChg>
        <pc:cxnChg chg="del">
          <ac:chgData name="Issam Toufik" userId="910a7b8e-d50d-42b5-8a90-c9aaeb763a91" providerId="ADAL" clId="{381BF268-E8BA-4A2E-99E7-F6A9C28573D2}" dt="2021-12-12T12:21:57.775" v="1" actId="478"/>
          <ac:cxnSpMkLst>
            <pc:docMk/>
            <pc:sldMk cId="1843526106" sldId="936"/>
            <ac:cxnSpMk id="44" creationId="{26424D62-9165-468F-97D1-36941F65FAD7}"/>
          </ac:cxnSpMkLst>
        </pc:cxnChg>
      </pc:sldChg>
      <pc:sldChg chg="add">
        <pc:chgData name="Issam Toufik" userId="910a7b8e-d50d-42b5-8a90-c9aaeb763a91" providerId="ADAL" clId="{381BF268-E8BA-4A2E-99E7-F6A9C28573D2}" dt="2021-12-12T12:21:51.528" v="0" actId="2890"/>
        <pc:sldMkLst>
          <pc:docMk/>
          <pc:sldMk cId="433138379" sldId="96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issam_toufik_etsi_org/Documents/Documents/MCC2/MCC_01_06_2021/MCC_report/generate%20stats_Sept202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issam_toufik_etsi_org/Documents/Documents/MCC2/MCC_01_06_2021/MCC_report/generate%20stats_Sept2021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issam_toufik_etsi_org/Documents/Documents/MCC2/MCC_01_06_2021/MCC_report/generate%20stats_Sept2021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2225" cap="rnd" cmpd="sng" algn="ctr">
              <a:solidFill>
                <a:schemeClr val="accent1"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solidFill>
                <a:srgbClr val="92D050"/>
              </a:solidFill>
              <a:ln>
                <a:solidFill>
                  <a:srgbClr val="92D05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9525" cap="rnd">
                <a:solidFill>
                  <a:schemeClr val="accent1"/>
                </a:solidFill>
              </a:ln>
              <a:effectLst/>
            </c:spPr>
            <c:trendlineType val="linear"/>
            <c:dispRSqr val="0"/>
            <c:dispEq val="0"/>
          </c:trendline>
          <c:trendline>
            <c:spPr>
              <a:ln w="19050" cap="rnd">
                <a:solidFill>
                  <a:srgbClr val="FF0000"/>
                </a:solidFill>
              </a:ln>
              <a:effectLst/>
            </c:spPr>
            <c:trendlineType val="linear"/>
            <c:dispRSqr val="0"/>
            <c:dispEq val="0"/>
          </c:trendline>
          <c:cat>
            <c:strRef>
              <c:f>CRs!$B$2:$J$2</c:f>
              <c:strCache>
                <c:ptCount val="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2021*</c:v>
                </c:pt>
              </c:strCache>
            </c:strRef>
          </c:cat>
          <c:val>
            <c:numRef>
              <c:f>CRs!$B$19:$J$19</c:f>
              <c:numCache>
                <c:formatCode>0</c:formatCode>
                <c:ptCount val="9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14907.333333333334</c:v>
                </c:pt>
                <c:pt idx="8">
                  <c:v>15972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688-4B4F-B25E-D488E70878A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46001040"/>
        <c:axId val="646002024"/>
      </c:lineChart>
      <c:catAx>
        <c:axId val="646001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6002024"/>
        <c:crosses val="autoZero"/>
        <c:auto val="1"/>
        <c:lblAlgn val="ctr"/>
        <c:lblOffset val="100"/>
        <c:noMultiLvlLbl val="0"/>
      </c:catAx>
      <c:valAx>
        <c:axId val="64600202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646001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solidFill>
        <a:srgbClr val="92D050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TSG94e - </a:t>
            </a:r>
            <a:r>
              <a:rPr lang="en-GB"/>
              <a:t>Agreed CRs - SA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agreedCRs!$B$17</c:f>
              <c:strCache>
                <c:ptCount val="1"/>
                <c:pt idx="0">
                  <c:v>SA1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agreedCRs!$C$17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B8-433D-8A14-319BD415538E}"/>
            </c:ext>
          </c:extLst>
        </c:ser>
        <c:ser>
          <c:idx val="1"/>
          <c:order val="1"/>
          <c:tx>
            <c:strRef>
              <c:f>agreedCRs!$B$18</c:f>
              <c:strCache>
                <c:ptCount val="1"/>
                <c:pt idx="0">
                  <c:v>SA2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C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agreedCRs!$C$18</c:f>
              <c:numCache>
                <c:formatCode>General</c:formatCode>
                <c:ptCount val="1"/>
                <c:pt idx="0">
                  <c:v>454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B8-433D-8A14-319BD415538E}"/>
            </c:ext>
          </c:extLst>
        </c:ser>
        <c:ser>
          <c:idx val="2"/>
          <c:order val="2"/>
          <c:tx>
            <c:strRef>
              <c:f>agreedCRs!$B$19</c:f>
              <c:strCache>
                <c:ptCount val="1"/>
                <c:pt idx="0">
                  <c:v>SA3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agreedCRs!$C$19</c:f>
              <c:numCache>
                <c:formatCode>General</c:formatCode>
                <c:ptCount val="1"/>
                <c:pt idx="0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5B8-433D-8A14-319BD415538E}"/>
            </c:ext>
          </c:extLst>
        </c:ser>
        <c:ser>
          <c:idx val="3"/>
          <c:order val="3"/>
          <c:tx>
            <c:strRef>
              <c:f>agreedCRs!$B$20</c:f>
              <c:strCache>
                <c:ptCount val="1"/>
                <c:pt idx="0">
                  <c:v>SA3-LI</c:v>
                </c:pt>
              </c:strCache>
            </c:strRef>
          </c:tx>
          <c:spPr>
            <a:pattFill prst="pct50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agreedCRs!$C$20</c:f>
              <c:numCache>
                <c:formatCode>General</c:formatCode>
                <c:ptCount val="1"/>
                <c:pt idx="0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5B8-433D-8A14-319BD415538E}"/>
            </c:ext>
          </c:extLst>
        </c:ser>
        <c:ser>
          <c:idx val="4"/>
          <c:order val="4"/>
          <c:tx>
            <c:strRef>
              <c:f>agreedCRs!$B$21</c:f>
              <c:strCache>
                <c:ptCount val="1"/>
                <c:pt idx="0">
                  <c:v>SA4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agreedCRs!$C$21</c:f>
              <c:numCache>
                <c:formatCode>General</c:formatCode>
                <c:ptCount val="1"/>
                <c:pt idx="0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5B8-433D-8A14-319BD415538E}"/>
            </c:ext>
          </c:extLst>
        </c:ser>
        <c:ser>
          <c:idx val="5"/>
          <c:order val="5"/>
          <c:tx>
            <c:strRef>
              <c:f>agreedCRs!$B$22</c:f>
              <c:strCache>
                <c:ptCount val="1"/>
                <c:pt idx="0">
                  <c:v>SA5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agreedCRs!$C$22</c:f>
              <c:numCache>
                <c:formatCode>General</c:formatCode>
                <c:ptCount val="1"/>
                <c:pt idx="0">
                  <c:v>197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5B8-433D-8A14-319BD415538E}"/>
            </c:ext>
          </c:extLst>
        </c:ser>
        <c:ser>
          <c:idx val="6"/>
          <c:order val="6"/>
          <c:tx>
            <c:strRef>
              <c:f>agreedCRs!$B$23</c:f>
              <c:strCache>
                <c:ptCount val="1"/>
                <c:pt idx="0">
                  <c:v>SA6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rgbClr val="7030A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agreedCRs!$C$23</c:f>
              <c:numCache>
                <c:formatCode>General</c:formatCode>
                <c:ptCount val="1"/>
                <c:pt idx="0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5B8-433D-8A14-319BD41553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45200"/>
        <c:axId val="672752416"/>
      </c:barChart>
      <c:catAx>
        <c:axId val="67274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52416"/>
        <c:crosses val="autoZero"/>
        <c:auto val="1"/>
        <c:lblAlgn val="ctr"/>
        <c:lblOffset val="100"/>
        <c:noMultiLvlLbl val="0"/>
      </c:catAx>
      <c:valAx>
        <c:axId val="672752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45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per TSG cycle -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specs'!$C$6</c:f>
              <c:strCache>
                <c:ptCount val="1"/>
                <c:pt idx="0">
                  <c:v>TSG90e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specs'!$C$7:$C$16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6</c:v>
                </c:pt>
                <c:pt idx="4">
                  <c:v>8</c:v>
                </c:pt>
                <c:pt idx="5">
                  <c:v>9</c:v>
                </c:pt>
                <c:pt idx="6">
                  <c:v>36</c:v>
                </c:pt>
                <c:pt idx="7">
                  <c:v>99</c:v>
                </c:pt>
                <c:pt idx="8">
                  <c:v>64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56-4EE0-AE7D-B893AF2DA6FA}"/>
            </c:ext>
          </c:extLst>
        </c:ser>
        <c:ser>
          <c:idx val="1"/>
          <c:order val="1"/>
          <c:tx>
            <c:strRef>
              <c:f>'affected specs'!$D$6</c:f>
              <c:strCache>
                <c:ptCount val="1"/>
                <c:pt idx="0">
                  <c:v>TSG91e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specs'!$D$7:$D$16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6</c:v>
                </c:pt>
                <c:pt idx="4">
                  <c:v>9</c:v>
                </c:pt>
                <c:pt idx="5">
                  <c:v>9</c:v>
                </c:pt>
                <c:pt idx="6">
                  <c:v>24</c:v>
                </c:pt>
                <c:pt idx="7">
                  <c:v>83</c:v>
                </c:pt>
                <c:pt idx="8">
                  <c:v>97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56-4EE0-AE7D-B893AF2DA6FA}"/>
            </c:ext>
          </c:extLst>
        </c:ser>
        <c:ser>
          <c:idx val="2"/>
          <c:order val="2"/>
          <c:tx>
            <c:strRef>
              <c:f>'affected specs'!$E$6</c:f>
              <c:strCache>
                <c:ptCount val="1"/>
                <c:pt idx="0">
                  <c:v>TSG92e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specs'!$E$7:$E$16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4</c:v>
                </c:pt>
                <c:pt idx="6">
                  <c:v>19</c:v>
                </c:pt>
                <c:pt idx="7">
                  <c:v>71</c:v>
                </c:pt>
                <c:pt idx="8">
                  <c:v>96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856-4EE0-AE7D-B893AF2DA6FA}"/>
            </c:ext>
          </c:extLst>
        </c:ser>
        <c:ser>
          <c:idx val="3"/>
          <c:order val="3"/>
          <c:tx>
            <c:strRef>
              <c:f>'affected specs'!$F$6</c:f>
              <c:strCache>
                <c:ptCount val="1"/>
                <c:pt idx="0">
                  <c:v>TSG93e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specs'!$F$7:$F$16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14</c:v>
                </c:pt>
                <c:pt idx="7">
                  <c:v>52</c:v>
                </c:pt>
                <c:pt idx="8">
                  <c:v>95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856-4EE0-AE7D-B893AF2DA6FA}"/>
            </c:ext>
          </c:extLst>
        </c:ser>
        <c:ser>
          <c:idx val="4"/>
          <c:order val="4"/>
          <c:tx>
            <c:strRef>
              <c:f>'affected specs'!$G$6</c:f>
              <c:strCache>
                <c:ptCount val="1"/>
                <c:pt idx="0">
                  <c:v>TSG94e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specs'!$G$7:$G$16</c:f>
              <c:numCache>
                <c:formatCode>General</c:formatCode>
                <c:ptCount val="10"/>
                <c:pt idx="4">
                  <c:v>3</c:v>
                </c:pt>
                <c:pt idx="5">
                  <c:v>6</c:v>
                </c:pt>
                <c:pt idx="6">
                  <c:v>14</c:v>
                </c:pt>
                <c:pt idx="7">
                  <c:v>46</c:v>
                </c:pt>
                <c:pt idx="8">
                  <c:v>110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856-4EE0-AE7D-B893AF2DA6F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94223408"/>
        <c:axId val="994222424"/>
      </c:barChart>
      <c:catAx>
        <c:axId val="994223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4222424"/>
        <c:crosses val="autoZero"/>
        <c:auto val="1"/>
        <c:lblAlgn val="ctr"/>
        <c:lblOffset val="100"/>
        <c:noMultiLvlLbl val="0"/>
      </c:catAx>
      <c:valAx>
        <c:axId val="99422242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94223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per TSG cycle</a:t>
            </a:r>
            <a:r>
              <a:rPr lang="en-GB" baseline="0"/>
              <a:t> </a:t>
            </a:r>
            <a:r>
              <a:rPr lang="en-GB"/>
              <a:t>-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specs'!$O$6</c:f>
              <c:strCache>
                <c:ptCount val="1"/>
                <c:pt idx="0">
                  <c:v>TSG90e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specs'!$O$7:$O$16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5</c:v>
                </c:pt>
                <c:pt idx="5">
                  <c:v>11</c:v>
                </c:pt>
                <c:pt idx="6">
                  <c:v>48</c:v>
                </c:pt>
                <c:pt idx="7">
                  <c:v>96</c:v>
                </c:pt>
                <c:pt idx="8">
                  <c:v>17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47-40C9-B62F-0A8B17A36694}"/>
            </c:ext>
          </c:extLst>
        </c:ser>
        <c:ser>
          <c:idx val="1"/>
          <c:order val="1"/>
          <c:tx>
            <c:strRef>
              <c:f>'affected specs'!$P$6</c:f>
              <c:strCache>
                <c:ptCount val="1"/>
                <c:pt idx="0">
                  <c:v>TSG91e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specs'!$P$7:$P$16</c:f>
              <c:numCache>
                <c:formatCode>General</c:formatCode>
                <c:ptCount val="10"/>
                <c:pt idx="0">
                  <c:v>0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8</c:v>
                </c:pt>
                <c:pt idx="5">
                  <c:v>24</c:v>
                </c:pt>
                <c:pt idx="6">
                  <c:v>42</c:v>
                </c:pt>
                <c:pt idx="7">
                  <c:v>95</c:v>
                </c:pt>
                <c:pt idx="8">
                  <c:v>21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47-40C9-B62F-0A8B17A36694}"/>
            </c:ext>
          </c:extLst>
        </c:ser>
        <c:ser>
          <c:idx val="2"/>
          <c:order val="2"/>
          <c:tx>
            <c:strRef>
              <c:f>'affected specs'!$Q$6</c:f>
              <c:strCache>
                <c:ptCount val="1"/>
                <c:pt idx="0">
                  <c:v>TSG92e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specs'!$Q$7:$Q$16</c:f>
              <c:numCache>
                <c:formatCode>General</c:formatCode>
                <c:ptCount val="10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9</c:v>
                </c:pt>
                <c:pt idx="6">
                  <c:v>58</c:v>
                </c:pt>
                <c:pt idx="7">
                  <c:v>97</c:v>
                </c:pt>
                <c:pt idx="8">
                  <c:v>24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547-40C9-B62F-0A8B17A36694}"/>
            </c:ext>
          </c:extLst>
        </c:ser>
        <c:ser>
          <c:idx val="3"/>
          <c:order val="3"/>
          <c:tx>
            <c:strRef>
              <c:f>'affected specs'!$R$6</c:f>
              <c:strCache>
                <c:ptCount val="1"/>
                <c:pt idx="0">
                  <c:v>TSG93e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specs'!$R$7:$R$16</c:f>
              <c:numCache>
                <c:formatCode>General</c:formatCode>
                <c:ptCount val="10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4</c:v>
                </c:pt>
                <c:pt idx="5">
                  <c:v>5</c:v>
                </c:pt>
                <c:pt idx="6">
                  <c:v>45</c:v>
                </c:pt>
                <c:pt idx="7">
                  <c:v>92</c:v>
                </c:pt>
                <c:pt idx="8">
                  <c:v>31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547-40C9-B62F-0A8B17A36694}"/>
            </c:ext>
          </c:extLst>
        </c:ser>
        <c:ser>
          <c:idx val="4"/>
          <c:order val="4"/>
          <c:tx>
            <c:strRef>
              <c:f>'affected specs'!$S$6</c:f>
              <c:strCache>
                <c:ptCount val="1"/>
                <c:pt idx="0">
                  <c:v>TSG94e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specs'!$S$7:$S$16</c:f>
              <c:numCache>
                <c:formatCode>General</c:formatCode>
                <c:ptCount val="10"/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5</c:v>
                </c:pt>
                <c:pt idx="5">
                  <c:v>12</c:v>
                </c:pt>
                <c:pt idx="6">
                  <c:v>50</c:v>
                </c:pt>
                <c:pt idx="7">
                  <c:v>94</c:v>
                </c:pt>
                <c:pt idx="8">
                  <c:v>32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547-40C9-B62F-0A8B17A3669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86486888"/>
        <c:axId val="986483936"/>
      </c:barChart>
      <c:catAx>
        <c:axId val="986486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6483936"/>
        <c:crosses val="autoZero"/>
        <c:auto val="1"/>
        <c:lblAlgn val="ctr"/>
        <c:lblOffset val="100"/>
        <c:noMultiLvlLbl val="0"/>
      </c:catAx>
      <c:valAx>
        <c:axId val="98648393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86486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1" i="0" baseline="0">
                <a:effectLst/>
              </a:rPr>
              <a:t>Specs affected per release per TSG cycle - SA</a:t>
            </a:r>
            <a:endParaRPr lang="en-GB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specs'!$I$6</c:f>
              <c:strCache>
                <c:ptCount val="1"/>
                <c:pt idx="0">
                  <c:v>TSG90e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specs'!$H$7:$H$16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specs'!$I$7:$I$16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11</c:v>
                </c:pt>
                <c:pt idx="7">
                  <c:v>65</c:v>
                </c:pt>
                <c:pt idx="8">
                  <c:v>33</c:v>
                </c:pt>
                <c:pt idx="9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6F-4E08-93CD-DB824003E2C9}"/>
            </c:ext>
          </c:extLst>
        </c:ser>
        <c:ser>
          <c:idx val="1"/>
          <c:order val="1"/>
          <c:tx>
            <c:strRef>
              <c:f>'affected specs'!$J$6</c:f>
              <c:strCache>
                <c:ptCount val="1"/>
                <c:pt idx="0">
                  <c:v>TSG91e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specs'!$H$7:$H$16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specs'!$J$7:$J$16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4</c:v>
                </c:pt>
                <c:pt idx="5">
                  <c:v>5</c:v>
                </c:pt>
                <c:pt idx="6">
                  <c:v>10</c:v>
                </c:pt>
                <c:pt idx="7">
                  <c:v>50</c:v>
                </c:pt>
                <c:pt idx="8">
                  <c:v>57</c:v>
                </c:pt>
                <c:pt idx="9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C6F-4E08-93CD-DB824003E2C9}"/>
            </c:ext>
          </c:extLst>
        </c:ser>
        <c:ser>
          <c:idx val="2"/>
          <c:order val="2"/>
          <c:tx>
            <c:strRef>
              <c:f>'affected specs'!$K$6</c:f>
              <c:strCache>
                <c:ptCount val="1"/>
                <c:pt idx="0">
                  <c:v>TSG92e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specs'!$H$7:$H$16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specs'!$K$7:$K$16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6">
                  <c:v>8</c:v>
                </c:pt>
                <c:pt idx="7">
                  <c:v>46</c:v>
                </c:pt>
                <c:pt idx="8">
                  <c:v>66</c:v>
                </c:pt>
                <c:pt idx="9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C6F-4E08-93CD-DB824003E2C9}"/>
            </c:ext>
          </c:extLst>
        </c:ser>
        <c:ser>
          <c:idx val="3"/>
          <c:order val="3"/>
          <c:tx>
            <c:strRef>
              <c:f>'affected specs'!$L$6</c:f>
              <c:strCache>
                <c:ptCount val="1"/>
                <c:pt idx="0">
                  <c:v>TSG93e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specs'!$H$7:$H$16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specs'!$L$7:$L$16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9</c:v>
                </c:pt>
                <c:pt idx="7">
                  <c:v>38</c:v>
                </c:pt>
                <c:pt idx="8">
                  <c:v>65</c:v>
                </c:pt>
                <c:pt idx="9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C6F-4E08-93CD-DB824003E2C9}"/>
            </c:ext>
          </c:extLst>
        </c:ser>
        <c:ser>
          <c:idx val="4"/>
          <c:order val="4"/>
          <c:tx>
            <c:strRef>
              <c:f>'affected specs'!$M$6</c:f>
              <c:strCache>
                <c:ptCount val="1"/>
                <c:pt idx="0">
                  <c:v>TSG94e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specs'!$H$7:$H$16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specs'!$M$7:$M$16</c:f>
              <c:numCache>
                <c:formatCode>General</c:formatCode>
                <c:ptCount val="10"/>
                <c:pt idx="3">
                  <c:v>4</c:v>
                </c:pt>
                <c:pt idx="4">
                  <c:v>4</c:v>
                </c:pt>
                <c:pt idx="5">
                  <c:v>6</c:v>
                </c:pt>
                <c:pt idx="6">
                  <c:v>12</c:v>
                </c:pt>
                <c:pt idx="7">
                  <c:v>47</c:v>
                </c:pt>
                <c:pt idx="8">
                  <c:v>94</c:v>
                </c:pt>
                <c:pt idx="9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C6F-4E08-93CD-DB824003E2C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670745800"/>
        <c:axId val="670746128"/>
      </c:barChart>
      <c:catAx>
        <c:axId val="670745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746128"/>
        <c:crosses val="autoZero"/>
        <c:auto val="1"/>
        <c:lblAlgn val="ctr"/>
        <c:lblOffset val="100"/>
        <c:noMultiLvlLbl val="0"/>
      </c:catAx>
      <c:valAx>
        <c:axId val="67074612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70745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0" i="0" baseline="0" dirty="0">
                <a:effectLst/>
              </a:rPr>
              <a:t>Numbers of </a:t>
            </a:r>
            <a:r>
              <a:rPr lang="en-GB" sz="1800" b="0" i="0" baseline="0" dirty="0" err="1">
                <a:effectLst/>
              </a:rPr>
              <a:t>tdocs</a:t>
            </a:r>
            <a:r>
              <a:rPr lang="en-GB" sz="1800" b="0" i="0" baseline="0" dirty="0">
                <a:effectLst/>
              </a:rPr>
              <a:t> / Group – 2021*</a:t>
            </a:r>
            <a:endParaRPr lang="en-GB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'Tdocs per WG per quarter 2'!$X$3:$AO$3</c:f>
              <c:strCache>
                <c:ptCount val="18"/>
                <c:pt idx="0">
                  <c:v>CT</c:v>
                </c:pt>
                <c:pt idx="1">
                  <c:v>CT 1</c:v>
                </c:pt>
                <c:pt idx="2">
                  <c:v>CT 3</c:v>
                </c:pt>
                <c:pt idx="3">
                  <c:v>CT 4</c:v>
                </c:pt>
                <c:pt idx="4">
                  <c:v>CT 6</c:v>
                </c:pt>
                <c:pt idx="5">
                  <c:v>RAN</c:v>
                </c:pt>
                <c:pt idx="6">
                  <c:v>RAN 1</c:v>
                </c:pt>
                <c:pt idx="7">
                  <c:v>RAN 2</c:v>
                </c:pt>
                <c:pt idx="8">
                  <c:v>RAN 3</c:v>
                </c:pt>
                <c:pt idx="9">
                  <c:v>RAN 4</c:v>
                </c:pt>
                <c:pt idx="10">
                  <c:v>RAN 5</c:v>
                </c:pt>
                <c:pt idx="11">
                  <c:v>SA</c:v>
                </c:pt>
                <c:pt idx="12">
                  <c:v>SA 1</c:v>
                </c:pt>
                <c:pt idx="13">
                  <c:v>SA 2</c:v>
                </c:pt>
                <c:pt idx="14">
                  <c:v>SA 3</c:v>
                </c:pt>
                <c:pt idx="15">
                  <c:v>SA 4</c:v>
                </c:pt>
                <c:pt idx="16">
                  <c:v>SA 5</c:v>
                </c:pt>
                <c:pt idx="17">
                  <c:v>SA 6</c:v>
                </c:pt>
              </c:strCache>
            </c:strRef>
          </c:cat>
          <c:val>
            <c:numRef>
              <c:f>'Tdocs per WG per quarter 2'!$X$4:$AO$4</c:f>
              <c:numCache>
                <c:formatCode>General</c:formatCode>
                <c:ptCount val="18"/>
                <c:pt idx="0">
                  <c:v>1146</c:v>
                </c:pt>
                <c:pt idx="1">
                  <c:v>6175</c:v>
                </c:pt>
                <c:pt idx="2">
                  <c:v>3989</c:v>
                </c:pt>
                <c:pt idx="3">
                  <c:v>4355</c:v>
                </c:pt>
                <c:pt idx="4">
                  <c:v>315</c:v>
                </c:pt>
                <c:pt idx="5">
                  <c:v>3956</c:v>
                </c:pt>
                <c:pt idx="6">
                  <c:v>12879</c:v>
                </c:pt>
                <c:pt idx="7">
                  <c:v>11347</c:v>
                </c:pt>
                <c:pt idx="8">
                  <c:v>6071</c:v>
                </c:pt>
                <c:pt idx="9">
                  <c:v>19222</c:v>
                </c:pt>
                <c:pt idx="10">
                  <c:v>8038</c:v>
                </c:pt>
                <c:pt idx="11">
                  <c:v>866</c:v>
                </c:pt>
                <c:pt idx="12">
                  <c:v>1601</c:v>
                </c:pt>
                <c:pt idx="13">
                  <c:v>9379</c:v>
                </c:pt>
                <c:pt idx="14">
                  <c:v>4541</c:v>
                </c:pt>
                <c:pt idx="15">
                  <c:v>1892</c:v>
                </c:pt>
                <c:pt idx="16">
                  <c:v>3559</c:v>
                </c:pt>
                <c:pt idx="17">
                  <c:v>2841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CA-4875-A10F-A09148EB1B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9093832"/>
        <c:axId val="169094160"/>
      </c:barChart>
      <c:catAx>
        <c:axId val="1690938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094160"/>
        <c:crosses val="autoZero"/>
        <c:auto val="1"/>
        <c:lblAlgn val="ctr"/>
        <c:lblOffset val="100"/>
        <c:noMultiLvlLbl val="0"/>
      </c:catAx>
      <c:valAx>
        <c:axId val="1690941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093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600" dirty="0"/>
              <a:t>Number of emails in LISTSERV / year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Sheet1!$E$5:$I$5</c:f>
              <c:strCach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2021*</c:v>
                </c:pt>
              </c:strCache>
            </c:strRef>
          </c:cat>
          <c:val>
            <c:numRef>
              <c:f>Sheet1!$E$6:$I$6</c:f>
              <c:numCache>
                <c:formatCode>General</c:formatCode>
                <c:ptCount val="5"/>
                <c:pt idx="0">
                  <c:v>137486</c:v>
                </c:pt>
                <c:pt idx="1">
                  <c:v>110304</c:v>
                </c:pt>
                <c:pt idx="2">
                  <c:v>175192</c:v>
                </c:pt>
                <c:pt idx="3">
                  <c:v>433431</c:v>
                </c:pt>
                <c:pt idx="4">
                  <c:v>363825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69-464A-A6B3-47EADDEC1CE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908419144"/>
        <c:axId val="908419472"/>
        <c:axId val="0"/>
      </c:bar3DChart>
      <c:catAx>
        <c:axId val="908419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8419472"/>
        <c:crosses val="autoZero"/>
        <c:auto val="1"/>
        <c:lblAlgn val="ctr"/>
        <c:lblOffset val="100"/>
        <c:noMultiLvlLbl val="0"/>
      </c:catAx>
      <c:valAx>
        <c:axId val="908419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8419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535547527502E-2"/>
          <c:y val="3.2565487293156267E-2"/>
          <c:w val="0.96999252814843928"/>
          <c:h val="0.95936913324553108"/>
        </c:manualLayout>
      </c:layout>
      <c:ofPieChart>
        <c:ofPieType val="pie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5DB-4D3E-9D27-7A4EDBC7794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5DB-4D3E-9D27-7A4EDBC7794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5DB-4D3E-9D27-7A4EDBC7794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5DB-4D3E-9D27-7A4EDBC77946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35DB-4D3E-9D27-7A4EDBC77946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35DB-4D3E-9D27-7A4EDBC77946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35DB-4D3E-9D27-7A4EDBC77946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35DB-4D3E-9D27-7A4EDBC77946}"/>
              </c:ext>
            </c:extLst>
          </c:dPt>
          <c:dLbls>
            <c:dLbl>
              <c:idx val="0"/>
              <c:layout>
                <c:manualLayout>
                  <c:x val="5.2858486439195093E-2"/>
                  <c:y val="-9.0108996792067658E-2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chemeClr val="bg1"/>
                        </a:solidFill>
                      </a:rPr>
                      <a:t>Region 1 (</a:t>
                    </a:r>
                    <a:fld id="{34B0DB55-75AE-410E-ADD7-FDB05C3329DE}" type="CATEGORYNAME">
                      <a:rPr lang="en-US" b="1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="1" baseline="0">
                        <a:solidFill>
                          <a:schemeClr val="bg1"/>
                        </a:solidFill>
                      </a:rPr>
                      <a:t>)</a:t>
                    </a:r>
                  </a:p>
                  <a:p>
                    <a:fld id="{CF876258-FFC3-4DC5-9111-4F91B5A4299A}" type="VALUE">
                      <a:rPr lang="en-US" b="1" baseline="0">
                        <a:solidFill>
                          <a:schemeClr val="bg1"/>
                        </a:solidFill>
                      </a:rPr>
                      <a:pPr/>
                      <a:t>[VALUE]</a:t>
                    </a:fld>
                    <a:endParaRPr lang="en-GB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5DB-4D3E-9D27-7A4EDBC77946}"/>
                </c:ext>
              </c:extLst>
            </c:dLbl>
            <c:dLbl>
              <c:idx val="1"/>
              <c:layout>
                <c:manualLayout>
                  <c:x val="-7.0470034995625541E-2"/>
                  <c:y val="1.620370370370370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000" b="1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Region 1 (</a:t>
                    </a:r>
                    <a:fld id="{775D86FB-3E57-4DD1-99DD-8D6EDE77AF28}" type="CATEGORYNAME">
                      <a:rPr lang="en-US" sz="1000" b="1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accent1">
                              <a:lumMod val="75000"/>
                            </a:schemeClr>
                          </a:solidFill>
                        </a:defRPr>
                      </a:pPr>
                      <a:t>[CATEGORY NAME]</a:t>
                    </a:fld>
                    <a:r>
                      <a:rPr lang="en-US" sz="1000" b="1" baseline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)</a:t>
                    </a:r>
                  </a:p>
                  <a:p>
                    <a:pPr>
                      <a:defRPr sz="1000" b="1">
                        <a:solidFill>
                          <a:schemeClr val="accent1">
                            <a:lumMod val="75000"/>
                          </a:schemeClr>
                        </a:solidFill>
                      </a:defRPr>
                    </a:pPr>
                    <a:fld id="{11C1C7BD-D54E-411B-B9E8-2FCCC37DD884}" type="VALUE">
                      <a:rPr lang="en-US" sz="1000" b="1" baseline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accent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accent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5DB-4D3E-9D27-7A4EDBC77946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AE12745-4DB6-41DF-B7A3-22A30FD50321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D81F4CA8-A4DA-4C87-9481-7FFE0724676B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35DB-4D3E-9D27-7A4EDBC77946}"/>
                </c:ext>
              </c:extLst>
            </c:dLbl>
            <c:dLbl>
              <c:idx val="3"/>
              <c:layout>
                <c:manualLayout>
                  <c:x val="3.6660323709536209E-2"/>
                  <c:y val="9.0011665208514762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FFCC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CB1F9C7-F433-4F20-9AD9-8EAA9498B838}" type="CATEGORYNAME">
                      <a:rPr lang="en-US" sz="1000" b="1">
                        <a:solidFill>
                          <a:srgbClr val="FFCC00"/>
                        </a:solidFill>
                      </a:rPr>
                      <a:pPr>
                        <a:defRPr sz="1000" b="1">
                          <a:solidFill>
                            <a:srgbClr val="FFCC00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rgbClr val="FFCC00"/>
                      </a:solidFill>
                    </a:endParaRPr>
                  </a:p>
                  <a:p>
                    <a:pPr>
                      <a:defRPr sz="1000" b="1">
                        <a:solidFill>
                          <a:srgbClr val="FFCC00"/>
                        </a:solidFill>
                      </a:defRPr>
                    </a:pPr>
                    <a:fld id="{D991190B-5A78-46AA-8BE6-FEF01659D099}" type="VALUE">
                      <a:rPr lang="en-US" sz="1000" b="1" baseline="0">
                        <a:solidFill>
                          <a:srgbClr val="FFCC00"/>
                        </a:solidFill>
                      </a:rPr>
                      <a:pPr>
                        <a:defRPr sz="1000" b="1">
                          <a:solidFill>
                            <a:srgbClr val="FFCC00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FFCC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35DB-4D3E-9D27-7A4EDBC77946}"/>
                </c:ext>
              </c:extLst>
            </c:dLbl>
            <c:dLbl>
              <c:idx val="4"/>
              <c:layout>
                <c:manualLayout>
                  <c:x val="9.3728783902012253E-2"/>
                  <c:y val="0.1674999999999999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55E45A6-BE35-40D4-898F-A645D7B0A4AF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87273A7A-D5C0-4142-8EC1-3C99EA8B36AB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35DB-4D3E-9D27-7A4EDBC77946}"/>
                </c:ext>
              </c:extLst>
            </c:dLbl>
            <c:dLbl>
              <c:idx val="5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AA84F4D-EC1B-438F-8BCF-A3713B03CEC3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DF4030AC-9457-4490-9DBC-EC1C18E6DA5D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35DB-4D3E-9D27-7A4EDBC77946}"/>
                </c:ext>
              </c:extLst>
            </c:dLbl>
            <c:dLbl>
              <c:idx val="6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ECE1150-4E0F-4D6E-B4A0-30AD95F3E044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CE3ABE0A-E709-488F-97D7-8F7425BD6198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35DB-4D3E-9D27-7A4EDBC77946}"/>
                </c:ext>
              </c:extLst>
            </c:dLbl>
            <c:dLbl>
              <c:idx val="7"/>
              <c:layout>
                <c:manualLayout>
                  <c:x val="-0.14809973753280845"/>
                  <c:y val="1.851851851851851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000" b="1">
                        <a:solidFill>
                          <a:schemeClr val="bg1"/>
                        </a:solidFill>
                      </a:rPr>
                      <a:t>Region 3</a:t>
                    </a: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0E1AD653-6114-4439-BCD0-4BE95381F133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35DB-4D3E-9D27-7A4EDBC779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Membership!$C$4:$C$10</c:f>
              <c:strCache>
                <c:ptCount val="7"/>
                <c:pt idx="0">
                  <c:v>ETSI</c:v>
                </c:pt>
                <c:pt idx="1">
                  <c:v>ATIS</c:v>
                </c:pt>
                <c:pt idx="2">
                  <c:v>ARIB</c:v>
                </c:pt>
                <c:pt idx="3">
                  <c:v>TTC</c:v>
                </c:pt>
                <c:pt idx="4">
                  <c:v>CCSA</c:v>
                </c:pt>
                <c:pt idx="5">
                  <c:v>TTA</c:v>
                </c:pt>
                <c:pt idx="6">
                  <c:v>TSDSI</c:v>
                </c:pt>
              </c:strCache>
            </c:strRef>
          </c:cat>
          <c:val>
            <c:numRef>
              <c:f>Membership!$D$4:$D$10</c:f>
              <c:numCache>
                <c:formatCode>General</c:formatCode>
                <c:ptCount val="7"/>
                <c:pt idx="0">
                  <c:v>454</c:v>
                </c:pt>
                <c:pt idx="1">
                  <c:v>62</c:v>
                </c:pt>
                <c:pt idx="2">
                  <c:v>28</c:v>
                </c:pt>
                <c:pt idx="3">
                  <c:v>10</c:v>
                </c:pt>
                <c:pt idx="4">
                  <c:v>139</c:v>
                </c:pt>
                <c:pt idx="5">
                  <c:v>28</c:v>
                </c:pt>
                <c:pt idx="6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35DB-4D3E-9D27-7A4EDBC7794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gapWidth val="100"/>
        <c:splitType val="pos"/>
        <c:splitPos val="5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Membership!$F$23:$F$36</c:f>
              <c:numCache>
                <c:formatCode>General</c:formatCode>
                <c:ptCount val="14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</c:numCache>
            </c:numRef>
          </c:cat>
          <c:val>
            <c:numRef>
              <c:f>Membership!$G$23:$G$36</c:f>
              <c:numCache>
                <c:formatCode>General</c:formatCode>
                <c:ptCount val="14"/>
                <c:pt idx="0">
                  <c:v>350</c:v>
                </c:pt>
                <c:pt idx="1">
                  <c:v>372</c:v>
                </c:pt>
                <c:pt idx="2">
                  <c:v>375</c:v>
                </c:pt>
                <c:pt idx="3">
                  <c:v>384</c:v>
                </c:pt>
                <c:pt idx="4">
                  <c:v>399</c:v>
                </c:pt>
                <c:pt idx="5">
                  <c:v>401</c:v>
                </c:pt>
                <c:pt idx="6">
                  <c:v>408</c:v>
                </c:pt>
                <c:pt idx="7">
                  <c:v>473</c:v>
                </c:pt>
                <c:pt idx="8">
                  <c:v>566</c:v>
                </c:pt>
                <c:pt idx="9">
                  <c:v>583</c:v>
                </c:pt>
                <c:pt idx="10">
                  <c:v>606</c:v>
                </c:pt>
                <c:pt idx="11">
                  <c:v>685</c:v>
                </c:pt>
                <c:pt idx="12">
                  <c:v>717</c:v>
                </c:pt>
                <c:pt idx="13">
                  <c:v>776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F9-40F1-A938-9F4E897D4AB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633628216"/>
        <c:axId val="633627888"/>
      </c:barChart>
      <c:catAx>
        <c:axId val="633628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3627888"/>
        <c:crosses val="autoZero"/>
        <c:auto val="1"/>
        <c:lblAlgn val="ctr"/>
        <c:lblOffset val="100"/>
        <c:noMultiLvlLbl val="0"/>
      </c:catAx>
      <c:valAx>
        <c:axId val="63362788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3362821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MCC support:</a:t>
            </a:r>
            <a:r>
              <a:rPr lang="en-GB" sz="2800" baseline="0" dirty="0"/>
              <a:t> Overall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6CE-4E56-8289-43844224E8E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6CE-4E56-8289-43844224E8E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6CE-4E56-8289-43844224E8E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6CE-4E56-8289-43844224E8E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56CE-4E56-8289-43844224E8E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56CE-4E56-8289-43844224E8E8}"/>
              </c:ext>
            </c:extLst>
          </c:dPt>
          <c:dLbls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6CE-4E56-8289-43844224E8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6CE-4E56-8289-43844224E8E8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Communication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C60-4170-8C42-3C6714FEFE4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C60-4170-8C42-3C6714FEFE4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C60-4170-8C42-3C6714FEFE4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C60-4170-8C42-3C6714FEFE4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C60-4170-8C42-3C6714FEFE4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C60-4170-8C42-3C6714FEFE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Sheet1!$I$50:$I$55</c:f>
              <c:numCache>
                <c:formatCode>General</c:formatCode>
                <c:ptCount val="6"/>
                <c:pt idx="0">
                  <c:v>28</c:v>
                </c:pt>
                <c:pt idx="1">
                  <c:v>5</c:v>
                </c:pt>
                <c:pt idx="2">
                  <c:v>6</c:v>
                </c:pt>
                <c:pt idx="3">
                  <c:v>2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C60-4170-8C42-3C6714FEFE43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AC60-4170-8C42-3C6714FEFE4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AC60-4170-8C42-3C6714FEFE4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AC60-4170-8C42-3C6714FEFE4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AC60-4170-8C42-3C6714FEFE4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AC60-4170-8C42-3C6714FEFE4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AC60-4170-8C42-3C6714FEFE43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C60-4170-8C42-3C6714FEFE43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AC60-4170-8C42-3C6714FEFE4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AC60-4170-8C42-3C6714FEFE4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AC60-4170-8C42-3C6714FEFE4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AC60-4170-8C42-3C6714FEFE4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AC60-4170-8C42-3C6714FEFE4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AC60-4170-8C42-3C6714FEFE43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AC60-4170-8C42-3C6714FEFE43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AC60-4170-8C42-3C6714FEFE4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AC60-4170-8C42-3C6714FEFE4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AC60-4170-8C42-3C6714FEFE4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AC60-4170-8C42-3C6714FEFE4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AC60-4170-8C42-3C6714FEFE4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AC60-4170-8C42-3C6714FEFE43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AC60-4170-8C42-3C6714FEFE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AC60-4170-8C42-3C6714FEFE43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0" i="0" baseline="0" dirty="0">
                <a:effectLst/>
              </a:rPr>
              <a:t>Approved CRs / WG (Q1-Q3 2021)</a:t>
            </a:r>
            <a:endParaRPr lang="en-GB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'CR by WG FF'!$W$3:$AN$3</c:f>
              <c:strCache>
                <c:ptCount val="18"/>
                <c:pt idx="0">
                  <c:v>CT1</c:v>
                </c:pt>
                <c:pt idx="1">
                  <c:v>CT3</c:v>
                </c:pt>
                <c:pt idx="2">
                  <c:v>CT4</c:v>
                </c:pt>
                <c:pt idx="3">
                  <c:v>CT6</c:v>
                </c:pt>
                <c:pt idx="4">
                  <c:v>CT</c:v>
                </c:pt>
                <c:pt idx="5">
                  <c:v>RAN1</c:v>
                </c:pt>
                <c:pt idx="6">
                  <c:v>RAN2</c:v>
                </c:pt>
                <c:pt idx="7">
                  <c:v>RAN3</c:v>
                </c:pt>
                <c:pt idx="8">
                  <c:v>RAN4</c:v>
                </c:pt>
                <c:pt idx="9">
                  <c:v>RAN5</c:v>
                </c:pt>
                <c:pt idx="10">
                  <c:v>RAN</c:v>
                </c:pt>
                <c:pt idx="11">
                  <c:v>SA1</c:v>
                </c:pt>
                <c:pt idx="12">
                  <c:v>SA2</c:v>
                </c:pt>
                <c:pt idx="13">
                  <c:v>SA3</c:v>
                </c:pt>
                <c:pt idx="14">
                  <c:v>SA4</c:v>
                </c:pt>
                <c:pt idx="15">
                  <c:v>SA5</c:v>
                </c:pt>
                <c:pt idx="16">
                  <c:v>SA6</c:v>
                </c:pt>
                <c:pt idx="17">
                  <c:v>SA</c:v>
                </c:pt>
              </c:strCache>
            </c:strRef>
          </c:cat>
          <c:val>
            <c:numRef>
              <c:f>'CR by WG FF'!$W$4:$AN$4</c:f>
              <c:numCache>
                <c:formatCode>General</c:formatCode>
                <c:ptCount val="18"/>
                <c:pt idx="0">
                  <c:v>1106</c:v>
                </c:pt>
                <c:pt idx="1">
                  <c:v>1156</c:v>
                </c:pt>
                <c:pt idx="2">
                  <c:v>1169</c:v>
                </c:pt>
                <c:pt idx="3">
                  <c:v>62</c:v>
                </c:pt>
                <c:pt idx="4">
                  <c:v>0</c:v>
                </c:pt>
                <c:pt idx="5">
                  <c:v>223</c:v>
                </c:pt>
                <c:pt idx="6">
                  <c:v>521</c:v>
                </c:pt>
                <c:pt idx="7">
                  <c:v>159</c:v>
                </c:pt>
                <c:pt idx="8">
                  <c:v>1718</c:v>
                </c:pt>
                <c:pt idx="9">
                  <c:v>3639</c:v>
                </c:pt>
                <c:pt idx="10">
                  <c:v>1</c:v>
                </c:pt>
                <c:pt idx="11">
                  <c:v>176</c:v>
                </c:pt>
                <c:pt idx="12">
                  <c:v>1074</c:v>
                </c:pt>
                <c:pt idx="13">
                  <c:v>292</c:v>
                </c:pt>
                <c:pt idx="14">
                  <c:v>60</c:v>
                </c:pt>
                <c:pt idx="15">
                  <c:v>468</c:v>
                </c:pt>
                <c:pt idx="16">
                  <c:v>148</c:v>
                </c:pt>
                <c:pt idx="17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22-4DD0-8AF5-254580466E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92712352"/>
        <c:axId val="892711040"/>
      </c:barChart>
      <c:catAx>
        <c:axId val="892712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92711040"/>
        <c:crosses val="autoZero"/>
        <c:auto val="1"/>
        <c:lblAlgn val="ctr"/>
        <c:lblOffset val="100"/>
        <c:noMultiLvlLbl val="0"/>
      </c:catAx>
      <c:valAx>
        <c:axId val="8927110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92712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Meeting reporting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8F5-4033-A6A6-6F664E06518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8F5-4033-A6A6-6F664E06518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8F5-4033-A6A6-6F664E06518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8F5-4033-A6A6-6F664E06518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8F5-4033-A6A6-6F664E06518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F8F5-4033-A6A6-6F664E06518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Sheet1!$K$50:$K$55</c:f>
              <c:numCache>
                <c:formatCode>General</c:formatCode>
                <c:ptCount val="6"/>
                <c:pt idx="0">
                  <c:v>19</c:v>
                </c:pt>
                <c:pt idx="1">
                  <c:v>8</c:v>
                </c:pt>
                <c:pt idx="2">
                  <c:v>6</c:v>
                </c:pt>
                <c:pt idx="3">
                  <c:v>4</c:v>
                </c:pt>
                <c:pt idx="4">
                  <c:v>2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8F5-4033-A6A6-6F664E06518C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F8F5-4033-A6A6-6F664E06518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F8F5-4033-A6A6-6F664E06518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F8F5-4033-A6A6-6F664E06518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F8F5-4033-A6A6-6F664E06518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F8F5-4033-A6A6-6F664E06518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F8F5-4033-A6A6-6F664E06518C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F8F5-4033-A6A6-6F664E06518C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F8F5-4033-A6A6-6F664E06518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F8F5-4033-A6A6-6F664E06518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F8F5-4033-A6A6-6F664E06518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F8F5-4033-A6A6-6F664E06518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F8F5-4033-A6A6-6F664E06518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F8F5-4033-A6A6-6F664E06518C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F8F5-4033-A6A6-6F664E06518C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F8F5-4033-A6A6-6F664E06518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F8F5-4033-A6A6-6F664E06518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F8F5-4033-A6A6-6F664E06518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F8F5-4033-A6A6-6F664E06518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F8F5-4033-A6A6-6F664E06518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F8F5-4033-A6A6-6F664E06518C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F8F5-4033-A6A6-6F664E0651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F8F5-4033-A6A6-6F664E06518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Meeting preparation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38B-41E6-99DE-6C55508ACDDF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38B-41E6-99DE-6C55508ACDDF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38B-41E6-99DE-6C55508ACDDF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38B-41E6-99DE-6C55508ACDDF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38B-41E6-99DE-6C55508ACDDF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38B-41E6-99DE-6C55508ACDD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Sheet1!$M$50:$M$55</c:f>
              <c:numCache>
                <c:formatCode>General</c:formatCode>
                <c:ptCount val="6"/>
                <c:pt idx="0">
                  <c:v>28</c:v>
                </c:pt>
                <c:pt idx="1">
                  <c:v>6</c:v>
                </c:pt>
                <c:pt idx="2">
                  <c:v>6</c:v>
                </c:pt>
                <c:pt idx="3">
                  <c:v>3</c:v>
                </c:pt>
                <c:pt idx="4">
                  <c:v>1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38B-41E6-99DE-6C55508ACDDF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A38B-41E6-99DE-6C55508ACDDF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A38B-41E6-99DE-6C55508ACDDF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A38B-41E6-99DE-6C55508ACDDF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A38B-41E6-99DE-6C55508ACDDF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A38B-41E6-99DE-6C55508ACDDF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A38B-41E6-99DE-6C55508ACDDF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38B-41E6-99DE-6C55508ACDDF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A38B-41E6-99DE-6C55508ACDDF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A38B-41E6-99DE-6C55508ACDDF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A38B-41E6-99DE-6C55508ACDDF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A38B-41E6-99DE-6C55508ACDDF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A38B-41E6-99DE-6C55508ACDDF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A38B-41E6-99DE-6C55508ACDDF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A38B-41E6-99DE-6C55508ACDDF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A38B-41E6-99DE-6C55508ACDDF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A38B-41E6-99DE-6C55508ACDDF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A38B-41E6-99DE-6C55508ACDDF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A38B-41E6-99DE-6C55508ACDDF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A38B-41E6-99DE-6C55508ACDDF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A38B-41E6-99DE-6C55508ACDDF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A38B-41E6-99DE-6C55508ACD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A38B-41E6-99DE-6C55508ACDDF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CRs implementation: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9CD-432B-AD9C-999DEED0B40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9CD-432B-AD9C-999DEED0B40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9CD-432B-AD9C-999DEED0B40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9CD-432B-AD9C-999DEED0B40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9CD-432B-AD9C-999DEED0B40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9CD-432B-AD9C-999DEED0B40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Sheet1!$O$50:$O$55</c:f>
              <c:numCache>
                <c:formatCode>General</c:formatCode>
                <c:ptCount val="6"/>
                <c:pt idx="0">
                  <c:v>17</c:v>
                </c:pt>
                <c:pt idx="1">
                  <c:v>13</c:v>
                </c:pt>
                <c:pt idx="2">
                  <c:v>7</c:v>
                </c:pt>
                <c:pt idx="3">
                  <c:v>3</c:v>
                </c:pt>
                <c:pt idx="4">
                  <c:v>0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9CD-432B-AD9C-999DEED0B408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E9CD-432B-AD9C-999DEED0B40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E9CD-432B-AD9C-999DEED0B40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E9CD-432B-AD9C-999DEED0B40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E9CD-432B-AD9C-999DEED0B40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E9CD-432B-AD9C-999DEED0B40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E9CD-432B-AD9C-999DEED0B40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E9CD-432B-AD9C-999DEED0B408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E9CD-432B-AD9C-999DEED0B40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E9CD-432B-AD9C-999DEED0B40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E9CD-432B-AD9C-999DEED0B40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E9CD-432B-AD9C-999DEED0B40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E9CD-432B-AD9C-999DEED0B40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E9CD-432B-AD9C-999DEED0B40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E9CD-432B-AD9C-999DEED0B408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E9CD-432B-AD9C-999DEED0B40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E9CD-432B-AD9C-999DEED0B40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E9CD-432B-AD9C-999DEED0B40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E9CD-432B-AD9C-999DEED0B40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E9CD-432B-AD9C-999DEED0B40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E9CD-432B-AD9C-999DEED0B408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E9CD-432B-AD9C-999DEED0B4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E9CD-432B-AD9C-999DEED0B408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Specs quality: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989-43BA-A6DF-812F6D364E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989-43BA-A6DF-812F6D364E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989-43BA-A6DF-812F6D364E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989-43BA-A6DF-812F6D364E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989-43BA-A6DF-812F6D364E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1989-43BA-A6DF-812F6D364E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Sheet1!$Q$50:$Q$55</c:f>
              <c:numCache>
                <c:formatCode>General</c:formatCode>
                <c:ptCount val="6"/>
                <c:pt idx="0">
                  <c:v>10</c:v>
                </c:pt>
                <c:pt idx="1">
                  <c:v>8</c:v>
                </c:pt>
                <c:pt idx="2">
                  <c:v>14</c:v>
                </c:pt>
                <c:pt idx="3">
                  <c:v>10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989-43BA-A6DF-812F6D364EDC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1989-43BA-A6DF-812F6D364E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1989-43BA-A6DF-812F6D364E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1989-43BA-A6DF-812F6D364E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1989-43BA-A6DF-812F6D364E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1989-43BA-A6DF-812F6D364E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1989-43BA-A6DF-812F6D364E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1989-43BA-A6DF-812F6D364EDC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1989-43BA-A6DF-812F6D364E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1989-43BA-A6DF-812F6D364E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1989-43BA-A6DF-812F6D364E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1989-43BA-A6DF-812F6D364E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1989-43BA-A6DF-812F6D364E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1989-43BA-A6DF-812F6D364E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1989-43BA-A6DF-812F6D364EDC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1989-43BA-A6DF-812F6D364E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1989-43BA-A6DF-812F6D364E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1989-43BA-A6DF-812F6D364E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1989-43BA-A6DF-812F6D364E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1989-43BA-A6DF-812F6D364E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1989-43BA-A6DF-812F6D364EDC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1989-43BA-A6DF-812F6D364E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1989-43BA-A6DF-812F6D364ED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LSs handling: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741-4452-80F7-08F489A99A91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741-4452-80F7-08F489A99A91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741-4452-80F7-08F489A99A91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741-4452-80F7-08F489A99A91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741-4452-80F7-08F489A99A91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B741-4452-80F7-08F489A99A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Sheet1!$S$50:$S$55</c:f>
              <c:numCache>
                <c:formatCode>General</c:formatCode>
                <c:ptCount val="6"/>
                <c:pt idx="0">
                  <c:v>18</c:v>
                </c:pt>
                <c:pt idx="1">
                  <c:v>5</c:v>
                </c:pt>
                <c:pt idx="2">
                  <c:v>12</c:v>
                </c:pt>
                <c:pt idx="3">
                  <c:v>6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741-4452-80F7-08F489A99A91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B741-4452-80F7-08F489A99A91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B741-4452-80F7-08F489A99A91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B741-4452-80F7-08F489A99A91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B741-4452-80F7-08F489A99A91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B741-4452-80F7-08F489A99A91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B741-4452-80F7-08F489A99A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B741-4452-80F7-08F489A99A91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B741-4452-80F7-08F489A99A91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B741-4452-80F7-08F489A99A91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B741-4452-80F7-08F489A99A91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B741-4452-80F7-08F489A99A91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B741-4452-80F7-08F489A99A91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B741-4452-80F7-08F489A99A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B741-4452-80F7-08F489A99A91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B741-4452-80F7-08F489A99A91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B741-4452-80F7-08F489A99A91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B741-4452-80F7-08F489A99A91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B741-4452-80F7-08F489A99A91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B741-4452-80F7-08F489A99A91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B741-4452-80F7-08F489A99A91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B741-4452-80F7-08F489A99A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B741-4452-80F7-08F489A99A91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3GPP databases: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6F2-48D6-B8A6-7DF4F03DD5F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6F2-48D6-B8A6-7DF4F03DD5F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86F2-48D6-B8A6-7DF4F03DD5F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86F2-48D6-B8A6-7DF4F03DD5F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86F2-48D6-B8A6-7DF4F03DD5F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86F2-48D6-B8A6-7DF4F03DD5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Sheet1!$U$50:$U$55</c:f>
              <c:numCache>
                <c:formatCode>General</c:formatCode>
                <c:ptCount val="6"/>
                <c:pt idx="0">
                  <c:v>9</c:v>
                </c:pt>
                <c:pt idx="1">
                  <c:v>13</c:v>
                </c:pt>
                <c:pt idx="2">
                  <c:v>11</c:v>
                </c:pt>
                <c:pt idx="3">
                  <c:v>5</c:v>
                </c:pt>
                <c:pt idx="4">
                  <c:v>3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6F2-48D6-B8A6-7DF4F03DD5F6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86F2-48D6-B8A6-7DF4F03DD5F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86F2-48D6-B8A6-7DF4F03DD5F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86F2-48D6-B8A6-7DF4F03DD5F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86F2-48D6-B8A6-7DF4F03DD5F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86F2-48D6-B8A6-7DF4F03DD5F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86F2-48D6-B8A6-7DF4F03DD5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86F2-48D6-B8A6-7DF4F03DD5F6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86F2-48D6-B8A6-7DF4F03DD5F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86F2-48D6-B8A6-7DF4F03DD5F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86F2-48D6-B8A6-7DF4F03DD5F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86F2-48D6-B8A6-7DF4F03DD5F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86F2-48D6-B8A6-7DF4F03DD5F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86F2-48D6-B8A6-7DF4F03DD5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86F2-48D6-B8A6-7DF4F03DD5F6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86F2-48D6-B8A6-7DF4F03DD5F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86F2-48D6-B8A6-7DF4F03DD5F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86F2-48D6-B8A6-7DF4F03DD5F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86F2-48D6-B8A6-7DF4F03DD5F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86F2-48D6-B8A6-7DF4F03DD5F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86F2-48D6-B8A6-7DF4F03DD5F6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86F2-48D6-B8A6-7DF4F03DD5F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86F2-48D6-B8A6-7DF4F03DD5F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Information provided in the CRs’ Database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AA7-434C-97DA-02D67C919B0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AA7-434C-97DA-02D67C919B0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AA7-434C-97DA-02D67C919B0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AA7-434C-97DA-02D67C919B0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2AA7-434C-97DA-02D67C919B0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2AA7-434C-97DA-02D67C919B0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Sheet1!$V$50:$V$55</c:f>
              <c:numCache>
                <c:formatCode>General</c:formatCode>
                <c:ptCount val="6"/>
                <c:pt idx="0">
                  <c:v>10</c:v>
                </c:pt>
                <c:pt idx="1">
                  <c:v>12</c:v>
                </c:pt>
                <c:pt idx="2">
                  <c:v>10</c:v>
                </c:pt>
                <c:pt idx="3">
                  <c:v>7</c:v>
                </c:pt>
                <c:pt idx="4">
                  <c:v>2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AA7-434C-97DA-02D67C919B06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2AA7-434C-97DA-02D67C919B0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2AA7-434C-97DA-02D67C919B0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2AA7-434C-97DA-02D67C919B0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2AA7-434C-97DA-02D67C919B0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2AA7-434C-97DA-02D67C919B0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2AA7-434C-97DA-02D67C919B0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2AA7-434C-97DA-02D67C919B06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2AA7-434C-97DA-02D67C919B0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2AA7-434C-97DA-02D67C919B0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2AA7-434C-97DA-02D67C919B0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2AA7-434C-97DA-02D67C919B0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2AA7-434C-97DA-02D67C919B0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2AA7-434C-97DA-02D67C919B0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2AA7-434C-97DA-02D67C919B06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2AA7-434C-97DA-02D67C919B0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2AA7-434C-97DA-02D67C919B0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2AA7-434C-97DA-02D67C919B0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2AA7-434C-97DA-02D67C919B0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2AA7-434C-97DA-02D67C919B0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2AA7-434C-97DA-02D67C919B0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2AA7-434C-97DA-02D67C919B0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/>
              <a:t>Access Specifications Status database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0AC-4192-927B-60457A7228F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0AC-4192-927B-60457A7228F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0AC-4192-927B-60457A7228F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0AC-4192-927B-60457A7228F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0AC-4192-927B-60457A7228F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90AC-4192-927B-60457A7228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Sheet1!$X$50:$X$55</c:f>
              <c:numCache>
                <c:formatCode>General</c:formatCode>
                <c:ptCount val="6"/>
                <c:pt idx="0">
                  <c:v>13</c:v>
                </c:pt>
                <c:pt idx="1">
                  <c:v>11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0AC-4192-927B-60457A7228F9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90AC-4192-927B-60457A7228F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90AC-4192-927B-60457A7228F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90AC-4192-927B-60457A7228F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90AC-4192-927B-60457A7228F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90AC-4192-927B-60457A7228F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90AC-4192-927B-60457A7228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90AC-4192-927B-60457A7228F9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90AC-4192-927B-60457A7228F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90AC-4192-927B-60457A7228F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90AC-4192-927B-60457A7228F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90AC-4192-927B-60457A7228F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90AC-4192-927B-60457A7228F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90AC-4192-927B-60457A7228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90AC-4192-927B-60457A7228F9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90AC-4192-927B-60457A7228F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90AC-4192-927B-60457A7228F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90AC-4192-927B-60457A7228F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90AC-4192-927B-60457A7228F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90AC-4192-927B-60457A7228F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90AC-4192-927B-60457A7228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90AC-4192-927B-60457A7228F9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Work Plan (Overall):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1F1-4E09-8984-CCBE757967E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1F1-4E09-8984-CCBE757967E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1F1-4E09-8984-CCBE757967E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1F1-4E09-8984-CCBE757967E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1F1-4E09-8984-CCBE757967E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B1F1-4E09-8984-CCBE757967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Sheet1!$Z$50:$Z$55</c:f>
              <c:numCache>
                <c:formatCode>General</c:formatCode>
                <c:ptCount val="6"/>
                <c:pt idx="0">
                  <c:v>10</c:v>
                </c:pt>
                <c:pt idx="1">
                  <c:v>10</c:v>
                </c:pt>
                <c:pt idx="2">
                  <c:v>11</c:v>
                </c:pt>
                <c:pt idx="3">
                  <c:v>7</c:v>
                </c:pt>
                <c:pt idx="4">
                  <c:v>4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1F1-4E09-8984-CCBE757967EE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B1F1-4E09-8984-CCBE757967E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B1F1-4E09-8984-CCBE757967E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B1F1-4E09-8984-CCBE757967E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B1F1-4E09-8984-CCBE757967E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B1F1-4E09-8984-CCBE757967E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B1F1-4E09-8984-CCBE757967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B1F1-4E09-8984-CCBE757967EE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B1F1-4E09-8984-CCBE757967E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B1F1-4E09-8984-CCBE757967E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B1F1-4E09-8984-CCBE757967E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B1F1-4E09-8984-CCBE757967E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B1F1-4E09-8984-CCBE757967E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B1F1-4E09-8984-CCBE757967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B1F1-4E09-8984-CCBE757967EE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B1F1-4E09-8984-CCBE757967E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B1F1-4E09-8984-CCBE757967E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B1F1-4E09-8984-CCBE757967E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B1F1-4E09-8984-CCBE757967E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B1F1-4E09-8984-CCBE757967E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B1F1-4E09-8984-CCBE757967EE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B1F1-4E09-8984-CCBE757967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B1F1-4E09-8984-CCBE757967EE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Structure of the 3GPP Workplan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403-4BF3-ADF8-7A0C226193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403-4BF3-ADF8-7A0C226193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403-4BF3-ADF8-7A0C226193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403-4BF3-ADF8-7A0C226193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403-4BF3-ADF8-7A0C226193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403-4BF3-ADF8-7A0C226193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Sheet1!$AA$50:$AA$55</c:f>
              <c:numCache>
                <c:formatCode>General</c:formatCode>
                <c:ptCount val="6"/>
                <c:pt idx="0">
                  <c:v>8</c:v>
                </c:pt>
                <c:pt idx="1">
                  <c:v>9</c:v>
                </c:pt>
                <c:pt idx="2">
                  <c:v>13</c:v>
                </c:pt>
                <c:pt idx="3">
                  <c:v>7</c:v>
                </c:pt>
                <c:pt idx="4">
                  <c:v>4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403-4BF3-ADF8-7A0C226193DC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A403-4BF3-ADF8-7A0C226193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A403-4BF3-ADF8-7A0C226193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A403-4BF3-ADF8-7A0C226193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A403-4BF3-ADF8-7A0C226193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A403-4BF3-ADF8-7A0C226193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A403-4BF3-ADF8-7A0C226193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403-4BF3-ADF8-7A0C226193DC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A403-4BF3-ADF8-7A0C226193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A403-4BF3-ADF8-7A0C226193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A403-4BF3-ADF8-7A0C226193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A403-4BF3-ADF8-7A0C226193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A403-4BF3-ADF8-7A0C226193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A403-4BF3-ADF8-7A0C226193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A403-4BF3-ADF8-7A0C226193DC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A403-4BF3-ADF8-7A0C226193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A403-4BF3-ADF8-7A0C226193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A403-4BF3-ADF8-7A0C226193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A403-4BF3-ADF8-7A0C226193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A403-4BF3-ADF8-7A0C226193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A403-4BF3-ADF8-7A0C226193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A403-4BF3-ADF8-7A0C226193D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'CR by WG FF'!$B$80</c:f>
              <c:strCache>
                <c:ptCount val="1"/>
                <c:pt idx="0">
                  <c:v>CT WGs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'CR by WG FF'!$A$81:$A$103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FF'!$B$81:$B$103</c:f>
              <c:numCache>
                <c:formatCode>General</c:formatCode>
                <c:ptCount val="23"/>
                <c:pt idx="0">
                  <c:v>556.75</c:v>
                </c:pt>
                <c:pt idx="1">
                  <c:v>574.5</c:v>
                </c:pt>
                <c:pt idx="2">
                  <c:v>591.5</c:v>
                </c:pt>
                <c:pt idx="3">
                  <c:v>599.75</c:v>
                </c:pt>
                <c:pt idx="4">
                  <c:v>615.75</c:v>
                </c:pt>
                <c:pt idx="5">
                  <c:v>567.75</c:v>
                </c:pt>
                <c:pt idx="6">
                  <c:v>561</c:v>
                </c:pt>
                <c:pt idx="7">
                  <c:v>506.5</c:v>
                </c:pt>
                <c:pt idx="8">
                  <c:v>470.75</c:v>
                </c:pt>
                <c:pt idx="9">
                  <c:v>428.75</c:v>
                </c:pt>
                <c:pt idx="10">
                  <c:v>627.5</c:v>
                </c:pt>
                <c:pt idx="11">
                  <c:v>877</c:v>
                </c:pt>
                <c:pt idx="12">
                  <c:v>961.25</c:v>
                </c:pt>
                <c:pt idx="13">
                  <c:v>1110.25</c:v>
                </c:pt>
                <c:pt idx="14">
                  <c:v>1014.25</c:v>
                </c:pt>
                <c:pt idx="15">
                  <c:v>910.25</c:v>
                </c:pt>
                <c:pt idx="16">
                  <c:v>934.75</c:v>
                </c:pt>
                <c:pt idx="17">
                  <c:v>1135.75</c:v>
                </c:pt>
                <c:pt idx="18">
                  <c:v>1140.5</c:v>
                </c:pt>
                <c:pt idx="19">
                  <c:v>1180</c:v>
                </c:pt>
                <c:pt idx="20">
                  <c:v>1282.5</c:v>
                </c:pt>
                <c:pt idx="21">
                  <c:v>1163.5</c:v>
                </c:pt>
                <c:pt idx="22">
                  <c:v>1185.5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B0C-4FF4-B389-607511D67192}"/>
            </c:ext>
          </c:extLst>
        </c:ser>
        <c:ser>
          <c:idx val="1"/>
          <c:order val="1"/>
          <c:tx>
            <c:strRef>
              <c:f>'CR by WG FF'!$C$80</c:f>
              <c:strCache>
                <c:ptCount val="1"/>
                <c:pt idx="0">
                  <c:v>RAN WGs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'CR by WG FF'!$A$81:$A$103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FF'!$C$81:$C$103</c:f>
              <c:numCache>
                <c:formatCode>General</c:formatCode>
                <c:ptCount val="23"/>
                <c:pt idx="0">
                  <c:v>1198.5</c:v>
                </c:pt>
                <c:pt idx="1">
                  <c:v>1261.75</c:v>
                </c:pt>
                <c:pt idx="2">
                  <c:v>1413.25</c:v>
                </c:pt>
                <c:pt idx="3">
                  <c:v>1474.75</c:v>
                </c:pt>
                <c:pt idx="4">
                  <c:v>1550.25</c:v>
                </c:pt>
                <c:pt idx="5">
                  <c:v>1591.75</c:v>
                </c:pt>
                <c:pt idx="6">
                  <c:v>1541.25</c:v>
                </c:pt>
                <c:pt idx="7">
                  <c:v>1455</c:v>
                </c:pt>
                <c:pt idx="8">
                  <c:v>1363</c:v>
                </c:pt>
                <c:pt idx="9">
                  <c:v>1306</c:v>
                </c:pt>
                <c:pt idx="10">
                  <c:v>1268.75</c:v>
                </c:pt>
                <c:pt idx="11">
                  <c:v>1421.75</c:v>
                </c:pt>
                <c:pt idx="12">
                  <c:v>1572.25</c:v>
                </c:pt>
                <c:pt idx="13">
                  <c:v>1679.5</c:v>
                </c:pt>
                <c:pt idx="14">
                  <c:v>1799.5</c:v>
                </c:pt>
                <c:pt idx="15">
                  <c:v>1829.5</c:v>
                </c:pt>
                <c:pt idx="16">
                  <c:v>1781.75</c:v>
                </c:pt>
                <c:pt idx="17">
                  <c:v>1916.5</c:v>
                </c:pt>
                <c:pt idx="18">
                  <c:v>1972.5</c:v>
                </c:pt>
                <c:pt idx="19">
                  <c:v>1953.75</c:v>
                </c:pt>
                <c:pt idx="20">
                  <c:v>2121.25</c:v>
                </c:pt>
                <c:pt idx="21">
                  <c:v>2125</c:v>
                </c:pt>
                <c:pt idx="22">
                  <c:v>2068.25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B0C-4FF4-B389-607511D67192}"/>
            </c:ext>
          </c:extLst>
        </c:ser>
        <c:ser>
          <c:idx val="2"/>
          <c:order val="2"/>
          <c:tx>
            <c:strRef>
              <c:f>'CR by WG FF'!$D$80</c:f>
              <c:strCache>
                <c:ptCount val="1"/>
                <c:pt idx="0">
                  <c:v>SA WGs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'CR by WG FF'!$A$81:$A$103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FF'!$D$81:$D$103</c:f>
              <c:numCache>
                <c:formatCode>General</c:formatCode>
                <c:ptCount val="23"/>
                <c:pt idx="0">
                  <c:v>276</c:v>
                </c:pt>
                <c:pt idx="1">
                  <c:v>300.25</c:v>
                </c:pt>
                <c:pt idx="2">
                  <c:v>331</c:v>
                </c:pt>
                <c:pt idx="3">
                  <c:v>323.25</c:v>
                </c:pt>
                <c:pt idx="4">
                  <c:v>328.25</c:v>
                </c:pt>
                <c:pt idx="5">
                  <c:v>332.5</c:v>
                </c:pt>
                <c:pt idx="6">
                  <c:v>297.75</c:v>
                </c:pt>
                <c:pt idx="7">
                  <c:v>316</c:v>
                </c:pt>
                <c:pt idx="8">
                  <c:v>389.25</c:v>
                </c:pt>
                <c:pt idx="9">
                  <c:v>484.75</c:v>
                </c:pt>
                <c:pt idx="10">
                  <c:v>576.5</c:v>
                </c:pt>
                <c:pt idx="11">
                  <c:v>672.75</c:v>
                </c:pt>
                <c:pt idx="12">
                  <c:v>712.75</c:v>
                </c:pt>
                <c:pt idx="13">
                  <c:v>731.5</c:v>
                </c:pt>
                <c:pt idx="14">
                  <c:v>796.25</c:v>
                </c:pt>
                <c:pt idx="15">
                  <c:v>873.25</c:v>
                </c:pt>
                <c:pt idx="16">
                  <c:v>839.75</c:v>
                </c:pt>
                <c:pt idx="17">
                  <c:v>817</c:v>
                </c:pt>
                <c:pt idx="18">
                  <c:v>723</c:v>
                </c:pt>
                <c:pt idx="19">
                  <c:v>580.75</c:v>
                </c:pt>
                <c:pt idx="20">
                  <c:v>586.25</c:v>
                </c:pt>
                <c:pt idx="21">
                  <c:v>601.75</c:v>
                </c:pt>
                <c:pt idx="22">
                  <c:v>673.5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B0C-4FF4-B389-607511D67192}"/>
            </c:ext>
          </c:extLst>
        </c:ser>
        <c:ser>
          <c:idx val="3"/>
          <c:order val="3"/>
          <c:tx>
            <c:strRef>
              <c:f>'CR by WG FF'!$E$80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cat>
            <c:strRef>
              <c:f>'CR by WG FF'!$A$81:$A$103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FF'!$E$81:$E$103</c:f>
              <c:numCache>
                <c:formatCode>General</c:formatCode>
                <c:ptCount val="23"/>
                <c:pt idx="0">
                  <c:v>2031.25</c:v>
                </c:pt>
                <c:pt idx="1">
                  <c:v>2136.5</c:v>
                </c:pt>
                <c:pt idx="2">
                  <c:v>2335.75</c:v>
                </c:pt>
                <c:pt idx="3">
                  <c:v>2397.75</c:v>
                </c:pt>
                <c:pt idx="4">
                  <c:v>2494.25</c:v>
                </c:pt>
                <c:pt idx="5">
                  <c:v>2492</c:v>
                </c:pt>
                <c:pt idx="6">
                  <c:v>2400</c:v>
                </c:pt>
                <c:pt idx="7">
                  <c:v>2277.5</c:v>
                </c:pt>
                <c:pt idx="8">
                  <c:v>2223</c:v>
                </c:pt>
                <c:pt idx="9">
                  <c:v>2219.5</c:v>
                </c:pt>
                <c:pt idx="10">
                  <c:v>2472.75</c:v>
                </c:pt>
                <c:pt idx="11">
                  <c:v>2971.5</c:v>
                </c:pt>
                <c:pt idx="12">
                  <c:v>3246.25</c:v>
                </c:pt>
                <c:pt idx="13">
                  <c:v>3521.25</c:v>
                </c:pt>
                <c:pt idx="14">
                  <c:v>3610</c:v>
                </c:pt>
                <c:pt idx="15">
                  <c:v>3613</c:v>
                </c:pt>
                <c:pt idx="16">
                  <c:v>3556.25</c:v>
                </c:pt>
                <c:pt idx="17">
                  <c:v>3869.25</c:v>
                </c:pt>
                <c:pt idx="18">
                  <c:v>3836</c:v>
                </c:pt>
                <c:pt idx="19">
                  <c:v>3714.5</c:v>
                </c:pt>
                <c:pt idx="20">
                  <c:v>3990</c:v>
                </c:pt>
                <c:pt idx="21">
                  <c:v>3890.25</c:v>
                </c:pt>
                <c:pt idx="22">
                  <c:v>3927.25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B0C-4FF4-B389-607511D671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9709888"/>
        <c:axId val="1039718416"/>
      </c:lineChart>
      <c:catAx>
        <c:axId val="1039709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18416"/>
        <c:crosses val="autoZero"/>
        <c:auto val="1"/>
        <c:lblAlgn val="ctr"/>
        <c:lblOffset val="100"/>
        <c:noMultiLvlLbl val="0"/>
      </c:catAx>
      <c:valAx>
        <c:axId val="1039718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09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Frequency of the 3GPP Workplan updates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271-4910-8F69-2208E806B5D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271-4910-8F69-2208E806B5D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271-4910-8F69-2208E806B5D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271-4910-8F69-2208E806B5D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271-4910-8F69-2208E806B5D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F271-4910-8F69-2208E806B5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Sheet1!$AC$50:$AC$55</c:f>
              <c:numCache>
                <c:formatCode>General</c:formatCode>
                <c:ptCount val="6"/>
                <c:pt idx="0">
                  <c:v>15</c:v>
                </c:pt>
                <c:pt idx="1">
                  <c:v>11</c:v>
                </c:pt>
                <c:pt idx="2">
                  <c:v>10</c:v>
                </c:pt>
                <c:pt idx="3">
                  <c:v>4</c:v>
                </c:pt>
                <c:pt idx="4">
                  <c:v>3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271-4910-8F69-2208E806B5D6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F271-4910-8F69-2208E806B5D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F271-4910-8F69-2208E806B5D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F271-4910-8F69-2208E806B5D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F271-4910-8F69-2208E806B5D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F271-4910-8F69-2208E806B5D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F271-4910-8F69-2208E806B5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F271-4910-8F69-2208E806B5D6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F271-4910-8F69-2208E806B5D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F271-4910-8F69-2208E806B5D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F271-4910-8F69-2208E806B5D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F271-4910-8F69-2208E806B5D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F271-4910-8F69-2208E806B5D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F271-4910-8F69-2208E806B5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F271-4910-8F69-2208E806B5D6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F271-4910-8F69-2208E806B5D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F271-4910-8F69-2208E806B5D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F271-4910-8F69-2208E806B5D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F271-4910-8F69-2208E806B5D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F271-4910-8F69-2208E806B5D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F271-4910-8F69-2208E806B5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F271-4910-8F69-2208E806B5D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Tools (Overall):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CDF-42E5-A8E8-F41A393A155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CDF-42E5-A8E8-F41A393A155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4CDF-42E5-A8E8-F41A393A155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4CDF-42E5-A8E8-F41A393A155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4CDF-42E5-A8E8-F41A393A155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4CDF-42E5-A8E8-F41A393A155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Sheet1!$AE$50:$AE$55</c:f>
              <c:numCache>
                <c:formatCode>General</c:formatCode>
                <c:ptCount val="6"/>
                <c:pt idx="0">
                  <c:v>7</c:v>
                </c:pt>
                <c:pt idx="1">
                  <c:v>7</c:v>
                </c:pt>
                <c:pt idx="2">
                  <c:v>13</c:v>
                </c:pt>
                <c:pt idx="3">
                  <c:v>9</c:v>
                </c:pt>
                <c:pt idx="4">
                  <c:v>2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CDF-42E5-A8E8-F41A393A1559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4CDF-42E5-A8E8-F41A393A155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4CDF-42E5-A8E8-F41A393A155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4CDF-42E5-A8E8-F41A393A155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4CDF-42E5-A8E8-F41A393A155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4CDF-42E5-A8E8-F41A393A155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4CDF-42E5-A8E8-F41A393A155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4CDF-42E5-A8E8-F41A393A1559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4CDF-42E5-A8E8-F41A393A155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4CDF-42E5-A8E8-F41A393A155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4CDF-42E5-A8E8-F41A393A155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4CDF-42E5-A8E8-F41A393A155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4CDF-42E5-A8E8-F41A393A155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4CDF-42E5-A8E8-F41A393A155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4CDF-42E5-A8E8-F41A393A1559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4CDF-42E5-A8E8-F41A393A155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4CDF-42E5-A8E8-F41A393A155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4CDF-42E5-A8E8-F41A393A155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4CDF-42E5-A8E8-F41A393A155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4CDF-42E5-A8E8-F41A393A155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4CDF-42E5-A8E8-F41A393A1559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4CDF-42E5-A8E8-F41A393A155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4CDF-42E5-A8E8-F41A393A1559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3GU (Overall):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7D6-4295-B845-7CADAF1319C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7D6-4295-B845-7CADAF1319C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7D6-4295-B845-7CADAF1319C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7D6-4295-B845-7CADAF1319C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7D6-4295-B845-7CADAF1319C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7D6-4295-B845-7CADAF1319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Sheet1!$AF$50:$AF$55</c:f>
              <c:numCache>
                <c:formatCode>General</c:formatCode>
                <c:ptCount val="6"/>
                <c:pt idx="0">
                  <c:v>10</c:v>
                </c:pt>
                <c:pt idx="1">
                  <c:v>7</c:v>
                </c:pt>
                <c:pt idx="2">
                  <c:v>14</c:v>
                </c:pt>
                <c:pt idx="3">
                  <c:v>7</c:v>
                </c:pt>
                <c:pt idx="4">
                  <c:v>2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7D6-4295-B845-7CADAF1319C3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E7D6-4295-B845-7CADAF1319C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E7D6-4295-B845-7CADAF1319C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E7D6-4295-B845-7CADAF1319C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E7D6-4295-B845-7CADAF1319C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E7D6-4295-B845-7CADAF1319C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E7D6-4295-B845-7CADAF1319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E7D6-4295-B845-7CADAF1319C3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E7D6-4295-B845-7CADAF1319C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E7D6-4295-B845-7CADAF1319C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E7D6-4295-B845-7CADAF1319C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E7D6-4295-B845-7CADAF1319C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E7D6-4295-B845-7CADAF1319C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E7D6-4295-B845-7CADAF1319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E7D6-4295-B845-7CADAF1319C3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E7D6-4295-B845-7CADAF1319C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E7D6-4295-B845-7CADAF1319C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E7D6-4295-B845-7CADAF1319C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E7D6-4295-B845-7CADAF1319C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E7D6-4295-B845-7CADAF1319C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E7D6-4295-B845-7CADAF1319C3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E7D6-4295-B845-7CADAF1319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E7D6-4295-B845-7CADAF1319C3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3GU: Appearance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7B5-4440-87B3-7CD69F71716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7B5-4440-87B3-7CD69F71716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7B5-4440-87B3-7CD69F71716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7B5-4440-87B3-7CD69F71716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7B5-4440-87B3-7CD69F71716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F7B5-4440-87B3-7CD69F7171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Sheet1!$AH$50:$AH$55</c:f>
              <c:numCache>
                <c:formatCode>General</c:formatCode>
                <c:ptCount val="6"/>
                <c:pt idx="0">
                  <c:v>10</c:v>
                </c:pt>
                <c:pt idx="1">
                  <c:v>9</c:v>
                </c:pt>
                <c:pt idx="2">
                  <c:v>13</c:v>
                </c:pt>
                <c:pt idx="3">
                  <c:v>4</c:v>
                </c:pt>
                <c:pt idx="4">
                  <c:v>2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7B5-4440-87B3-7CD69F717168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F7B5-4440-87B3-7CD69F71716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F7B5-4440-87B3-7CD69F71716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F7B5-4440-87B3-7CD69F71716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F7B5-4440-87B3-7CD69F71716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F7B5-4440-87B3-7CD69F71716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F7B5-4440-87B3-7CD69F7171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F7B5-4440-87B3-7CD69F717168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F7B5-4440-87B3-7CD69F71716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F7B5-4440-87B3-7CD69F71716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F7B5-4440-87B3-7CD69F71716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F7B5-4440-87B3-7CD69F71716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F7B5-4440-87B3-7CD69F71716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F7B5-4440-87B3-7CD69F7171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F7B5-4440-87B3-7CD69F717168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F7B5-4440-87B3-7CD69F71716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F7B5-4440-87B3-7CD69F71716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F7B5-4440-87B3-7CD69F71716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F7B5-4440-87B3-7CD69F71716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F7B5-4440-87B3-7CD69F71716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F7B5-4440-87B3-7CD69F7171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F7B5-4440-87B3-7CD69F717168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3GU: Performance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6E4B-49A6-8F4E-69F79D2F1A54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6E4B-49A6-8F4E-69F79D2F1A54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6E4B-49A6-8F4E-69F79D2F1A54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6E4B-49A6-8F4E-69F79D2F1A54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6E4B-49A6-8F4E-69F79D2F1A54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6E4B-49A6-8F4E-69F79D2F1A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Sheet1!$AJ$50:$AJ$55</c:f>
              <c:numCache>
                <c:formatCode>General</c:formatCode>
                <c:ptCount val="6"/>
                <c:pt idx="0">
                  <c:v>8</c:v>
                </c:pt>
                <c:pt idx="1">
                  <c:v>8</c:v>
                </c:pt>
                <c:pt idx="2">
                  <c:v>10</c:v>
                </c:pt>
                <c:pt idx="3">
                  <c:v>10</c:v>
                </c:pt>
                <c:pt idx="4">
                  <c:v>2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E4B-49A6-8F4E-69F79D2F1A54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6E4B-49A6-8F4E-69F79D2F1A54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6E4B-49A6-8F4E-69F79D2F1A54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6E4B-49A6-8F4E-69F79D2F1A54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6E4B-49A6-8F4E-69F79D2F1A54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6E4B-49A6-8F4E-69F79D2F1A54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6E4B-49A6-8F4E-69F79D2F1A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6E4B-49A6-8F4E-69F79D2F1A54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6E4B-49A6-8F4E-69F79D2F1A54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6E4B-49A6-8F4E-69F79D2F1A54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6E4B-49A6-8F4E-69F79D2F1A54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6E4B-49A6-8F4E-69F79D2F1A54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6E4B-49A6-8F4E-69F79D2F1A54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6E4B-49A6-8F4E-69F79D2F1A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6E4B-49A6-8F4E-69F79D2F1A54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6E4B-49A6-8F4E-69F79D2F1A54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6E4B-49A6-8F4E-69F79D2F1A54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6E4B-49A6-8F4E-69F79D2F1A54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6E4B-49A6-8F4E-69F79D2F1A54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6E4B-49A6-8F4E-69F79D2F1A54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6E4B-49A6-8F4E-69F79D2F1A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6E4B-49A6-8F4E-69F79D2F1A54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3GU: Content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4E3-468F-9EC4-5665E71BD905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4E3-468F-9EC4-5665E71BD905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4E3-468F-9EC4-5665E71BD905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4E3-468F-9EC4-5665E71BD905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4E3-468F-9EC4-5665E71BD905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4E3-468F-9EC4-5665E71BD9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Sheet1!$AL$50:$AL$55</c:f>
              <c:numCache>
                <c:formatCode>General</c:formatCode>
                <c:ptCount val="6"/>
                <c:pt idx="0">
                  <c:v>9</c:v>
                </c:pt>
                <c:pt idx="1">
                  <c:v>12</c:v>
                </c:pt>
                <c:pt idx="2">
                  <c:v>10</c:v>
                </c:pt>
                <c:pt idx="3">
                  <c:v>9</c:v>
                </c:pt>
                <c:pt idx="4">
                  <c:v>0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4E3-468F-9EC4-5665E71BD905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A4E3-468F-9EC4-5665E71BD905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A4E3-468F-9EC4-5665E71BD905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A4E3-468F-9EC4-5665E71BD905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A4E3-468F-9EC4-5665E71BD905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A4E3-468F-9EC4-5665E71BD905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A4E3-468F-9EC4-5665E71BD9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4E3-468F-9EC4-5665E71BD905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A4E3-468F-9EC4-5665E71BD905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A4E3-468F-9EC4-5665E71BD905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A4E3-468F-9EC4-5665E71BD905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A4E3-468F-9EC4-5665E71BD905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A4E3-468F-9EC4-5665E71BD905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A4E3-468F-9EC4-5665E71BD9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A4E3-468F-9EC4-5665E71BD905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A4E3-468F-9EC4-5665E71BD905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A4E3-468F-9EC4-5665E71BD905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A4E3-468F-9EC4-5665E71BD905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A4E3-468F-9EC4-5665E71BD905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A4E3-468F-9EC4-5665E71BD905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A4E3-468F-9EC4-5665E71BD9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A4E3-468F-9EC4-5665E71BD905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3GU: ease of navigation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22A-4B26-BC88-B0B86714F80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22A-4B26-BC88-B0B86714F80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22A-4B26-BC88-B0B86714F80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22A-4B26-BC88-B0B86714F80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22A-4B26-BC88-B0B86714F80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22A-4B26-BC88-B0B86714F8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Sheet1!$AN$50:$AN$55</c:f>
              <c:numCache>
                <c:formatCode>General</c:formatCode>
                <c:ptCount val="6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8</c:v>
                </c:pt>
                <c:pt idx="4">
                  <c:v>3</c:v>
                </c:pt>
                <c:pt idx="5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22A-4B26-BC88-B0B86714F80A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E22A-4B26-BC88-B0B86714F80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E22A-4B26-BC88-B0B86714F80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E22A-4B26-BC88-B0B86714F80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E22A-4B26-BC88-B0B86714F80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E22A-4B26-BC88-B0B86714F80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E22A-4B26-BC88-B0B86714F8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E22A-4B26-BC88-B0B86714F80A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E22A-4B26-BC88-B0B86714F80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E22A-4B26-BC88-B0B86714F80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E22A-4B26-BC88-B0B86714F80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E22A-4B26-BC88-B0B86714F80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E22A-4B26-BC88-B0B86714F80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E22A-4B26-BC88-B0B86714F8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E22A-4B26-BC88-B0B86714F80A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E22A-4B26-BC88-B0B86714F80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E22A-4B26-BC88-B0B86714F80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E22A-4B26-BC88-B0B86714F80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E22A-4B26-BC88-B0B86714F80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E22A-4B26-BC88-B0B86714F80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E22A-4B26-BC88-B0B86714F8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E22A-4B26-BC88-B0B86714F80A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Voting Tool: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08C-4A23-B8CE-F65E876EB29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08C-4A23-B8CE-F65E876EB29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08C-4A23-B8CE-F65E876EB29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D08C-4A23-B8CE-F65E876EB29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D08C-4A23-B8CE-F65E876EB29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D08C-4A23-B8CE-F65E876EB2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Sheet1!$AP$50:$AP$55</c:f>
              <c:numCache>
                <c:formatCode>General</c:formatCode>
                <c:ptCount val="6"/>
                <c:pt idx="0">
                  <c:v>12</c:v>
                </c:pt>
                <c:pt idx="1">
                  <c:v>12</c:v>
                </c:pt>
                <c:pt idx="2">
                  <c:v>11</c:v>
                </c:pt>
                <c:pt idx="3">
                  <c:v>4</c:v>
                </c:pt>
                <c:pt idx="4">
                  <c:v>4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08C-4A23-B8CE-F65E876EB292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D08C-4A23-B8CE-F65E876EB29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D08C-4A23-B8CE-F65E876EB29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D08C-4A23-B8CE-F65E876EB29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D08C-4A23-B8CE-F65E876EB29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D08C-4A23-B8CE-F65E876EB29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D08C-4A23-B8CE-F65E876EB2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D08C-4A23-B8CE-F65E876EB292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D08C-4A23-B8CE-F65E876EB29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D08C-4A23-B8CE-F65E876EB29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D08C-4A23-B8CE-F65E876EB29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D08C-4A23-B8CE-F65E876EB29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D08C-4A23-B8CE-F65E876EB29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D08C-4A23-B8CE-F65E876EB2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D08C-4A23-B8CE-F65E876EB292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D08C-4A23-B8CE-F65E876EB29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D08C-4A23-B8CE-F65E876EB29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D08C-4A23-B8CE-F65E876EB29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D08C-4A23-B8CE-F65E876EB29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D08C-4A23-B8CE-F65E876EB29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D08C-4A23-B8CE-F65E876EB292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D08C-4A23-B8CE-F65E876EB2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D08C-4A23-B8CE-F65E876EB292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Voting tool: Appearance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4D7-402B-9939-0A8849E8CD3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4D7-402B-9939-0A8849E8CD3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4D7-402B-9939-0A8849E8CD3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4D7-402B-9939-0A8849E8CD3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54D7-402B-9939-0A8849E8CD3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54D7-402B-9939-0A8849E8CD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Sheet1!$AR$50:$AR$55</c:f>
              <c:numCache>
                <c:formatCode>General</c:formatCode>
                <c:ptCount val="6"/>
                <c:pt idx="0">
                  <c:v>10</c:v>
                </c:pt>
                <c:pt idx="1">
                  <c:v>12</c:v>
                </c:pt>
                <c:pt idx="2">
                  <c:v>15</c:v>
                </c:pt>
                <c:pt idx="3">
                  <c:v>4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4D7-402B-9939-0A8849E8CD3E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54D7-402B-9939-0A8849E8CD3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54D7-402B-9939-0A8849E8CD3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54D7-402B-9939-0A8849E8CD3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54D7-402B-9939-0A8849E8CD3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54D7-402B-9939-0A8849E8CD3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54D7-402B-9939-0A8849E8CD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54D7-402B-9939-0A8849E8CD3E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54D7-402B-9939-0A8849E8CD3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54D7-402B-9939-0A8849E8CD3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54D7-402B-9939-0A8849E8CD3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54D7-402B-9939-0A8849E8CD3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54D7-402B-9939-0A8849E8CD3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54D7-402B-9939-0A8849E8CD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54D7-402B-9939-0A8849E8CD3E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54D7-402B-9939-0A8849E8CD3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54D7-402B-9939-0A8849E8CD3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54D7-402B-9939-0A8849E8CD3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54D7-402B-9939-0A8849E8CD3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54D7-402B-9939-0A8849E8CD3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54D7-402B-9939-0A8849E8CD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54D7-402B-9939-0A8849E8CD3E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Voting tool: Performance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854-4F4B-AF8E-36166F71FB4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854-4F4B-AF8E-36166F71FB4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854-4F4B-AF8E-36166F71FB4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854-4F4B-AF8E-36166F71FB4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854-4F4B-AF8E-36166F71FB4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854-4F4B-AF8E-36166F71FB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Sheet1!$AT$50:$AT$55</c:f>
              <c:numCache>
                <c:formatCode>General</c:formatCode>
                <c:ptCount val="6"/>
                <c:pt idx="0">
                  <c:v>14</c:v>
                </c:pt>
                <c:pt idx="1">
                  <c:v>11</c:v>
                </c:pt>
                <c:pt idx="2">
                  <c:v>8</c:v>
                </c:pt>
                <c:pt idx="3">
                  <c:v>5</c:v>
                </c:pt>
                <c:pt idx="4">
                  <c:v>4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854-4F4B-AF8E-36166F71FB42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A854-4F4B-AF8E-36166F71FB4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A854-4F4B-AF8E-36166F71FB4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A854-4F4B-AF8E-36166F71FB4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A854-4F4B-AF8E-36166F71FB4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A854-4F4B-AF8E-36166F71FB4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A854-4F4B-AF8E-36166F71FB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854-4F4B-AF8E-36166F71FB42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A854-4F4B-AF8E-36166F71FB4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A854-4F4B-AF8E-36166F71FB4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A854-4F4B-AF8E-36166F71FB4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A854-4F4B-AF8E-36166F71FB4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A854-4F4B-AF8E-36166F71FB4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A854-4F4B-AF8E-36166F71FB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A854-4F4B-AF8E-36166F71FB42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A854-4F4B-AF8E-36166F71FB4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A854-4F4B-AF8E-36166F71FB4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A854-4F4B-AF8E-36166F71FB4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A854-4F4B-AF8E-36166F71FB4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A854-4F4B-AF8E-36166F71FB4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A854-4F4B-AF8E-36166F71FB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A854-4F4B-AF8E-36166F71FB42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'CR by WG FF'!$B$32</c:f>
              <c:strCache>
                <c:ptCount val="1"/>
                <c:pt idx="0">
                  <c:v>C1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'CR by WG FF'!$A$33:$A$55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FF'!$B$33:$B$55</c:f>
              <c:numCache>
                <c:formatCode>General</c:formatCode>
                <c:ptCount val="23"/>
                <c:pt idx="0">
                  <c:v>261.5</c:v>
                </c:pt>
                <c:pt idx="1">
                  <c:v>281.5</c:v>
                </c:pt>
                <c:pt idx="2">
                  <c:v>300.75</c:v>
                </c:pt>
                <c:pt idx="3">
                  <c:v>318</c:v>
                </c:pt>
                <c:pt idx="4">
                  <c:v>346.5</c:v>
                </c:pt>
                <c:pt idx="5">
                  <c:v>306</c:v>
                </c:pt>
                <c:pt idx="6">
                  <c:v>304</c:v>
                </c:pt>
                <c:pt idx="7">
                  <c:v>282.5</c:v>
                </c:pt>
                <c:pt idx="8">
                  <c:v>269</c:v>
                </c:pt>
                <c:pt idx="9">
                  <c:v>249.75</c:v>
                </c:pt>
                <c:pt idx="10">
                  <c:v>304.5</c:v>
                </c:pt>
                <c:pt idx="11">
                  <c:v>368</c:v>
                </c:pt>
                <c:pt idx="12">
                  <c:v>398.75</c:v>
                </c:pt>
                <c:pt idx="13">
                  <c:v>447</c:v>
                </c:pt>
                <c:pt idx="14">
                  <c:v>396.5</c:v>
                </c:pt>
                <c:pt idx="15">
                  <c:v>364.25</c:v>
                </c:pt>
                <c:pt idx="16">
                  <c:v>342.25</c:v>
                </c:pt>
                <c:pt idx="17">
                  <c:v>413</c:v>
                </c:pt>
                <c:pt idx="18">
                  <c:v>435.25</c:v>
                </c:pt>
                <c:pt idx="19">
                  <c:v>472.5</c:v>
                </c:pt>
                <c:pt idx="20">
                  <c:v>498.25</c:v>
                </c:pt>
                <c:pt idx="21">
                  <c:v>419.75</c:v>
                </c:pt>
                <c:pt idx="22">
                  <c:v>418.5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464-4D7B-83A5-B2B9AF60EA66}"/>
            </c:ext>
          </c:extLst>
        </c:ser>
        <c:ser>
          <c:idx val="1"/>
          <c:order val="1"/>
          <c:tx>
            <c:strRef>
              <c:f>'CR by WG FF'!$C$32</c:f>
              <c:strCache>
                <c:ptCount val="1"/>
                <c:pt idx="0">
                  <c:v>C3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FF00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'CR by WG FF'!$A$33:$A$55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FF'!$C$33:$C$55</c:f>
              <c:numCache>
                <c:formatCode>General</c:formatCode>
                <c:ptCount val="23"/>
                <c:pt idx="0">
                  <c:v>117</c:v>
                </c:pt>
                <c:pt idx="1">
                  <c:v>108.5</c:v>
                </c:pt>
                <c:pt idx="2">
                  <c:v>103.5</c:v>
                </c:pt>
                <c:pt idx="3">
                  <c:v>106</c:v>
                </c:pt>
                <c:pt idx="4">
                  <c:v>94.25</c:v>
                </c:pt>
                <c:pt idx="5">
                  <c:v>93.75</c:v>
                </c:pt>
                <c:pt idx="6">
                  <c:v>87</c:v>
                </c:pt>
                <c:pt idx="7">
                  <c:v>67.5</c:v>
                </c:pt>
                <c:pt idx="8">
                  <c:v>66.5</c:v>
                </c:pt>
                <c:pt idx="9">
                  <c:v>54</c:v>
                </c:pt>
                <c:pt idx="10">
                  <c:v>120.25</c:v>
                </c:pt>
                <c:pt idx="11">
                  <c:v>228</c:v>
                </c:pt>
                <c:pt idx="12">
                  <c:v>249.5</c:v>
                </c:pt>
                <c:pt idx="13">
                  <c:v>305.5</c:v>
                </c:pt>
                <c:pt idx="14">
                  <c:v>285.5</c:v>
                </c:pt>
                <c:pt idx="15">
                  <c:v>231.25</c:v>
                </c:pt>
                <c:pt idx="16">
                  <c:v>242.75</c:v>
                </c:pt>
                <c:pt idx="17">
                  <c:v>298.75</c:v>
                </c:pt>
                <c:pt idx="18">
                  <c:v>289</c:v>
                </c:pt>
                <c:pt idx="19">
                  <c:v>296.5</c:v>
                </c:pt>
                <c:pt idx="20">
                  <c:v>364</c:v>
                </c:pt>
                <c:pt idx="21">
                  <c:v>352</c:v>
                </c:pt>
                <c:pt idx="22">
                  <c:v>363.75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464-4D7B-83A5-B2B9AF60EA66}"/>
            </c:ext>
          </c:extLst>
        </c:ser>
        <c:ser>
          <c:idx val="2"/>
          <c:order val="2"/>
          <c:tx>
            <c:strRef>
              <c:f>'CR by WG FF'!$D$32</c:f>
              <c:strCache>
                <c:ptCount val="1"/>
                <c:pt idx="0">
                  <c:v>C4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'CR by WG FF'!$A$33:$A$55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FF'!$D$33:$D$55</c:f>
              <c:numCache>
                <c:formatCode>General</c:formatCode>
                <c:ptCount val="23"/>
                <c:pt idx="0">
                  <c:v>151</c:v>
                </c:pt>
                <c:pt idx="1">
                  <c:v>159.5</c:v>
                </c:pt>
                <c:pt idx="2">
                  <c:v>163</c:v>
                </c:pt>
                <c:pt idx="3">
                  <c:v>149.5</c:v>
                </c:pt>
                <c:pt idx="4">
                  <c:v>149.5</c:v>
                </c:pt>
                <c:pt idx="5">
                  <c:v>139.75</c:v>
                </c:pt>
                <c:pt idx="6">
                  <c:v>138</c:v>
                </c:pt>
                <c:pt idx="7">
                  <c:v>124.25</c:v>
                </c:pt>
                <c:pt idx="8">
                  <c:v>105.5</c:v>
                </c:pt>
                <c:pt idx="9">
                  <c:v>94</c:v>
                </c:pt>
                <c:pt idx="10">
                  <c:v>167</c:v>
                </c:pt>
                <c:pt idx="11">
                  <c:v>248.5</c:v>
                </c:pt>
                <c:pt idx="12">
                  <c:v>280</c:v>
                </c:pt>
                <c:pt idx="13">
                  <c:v>331</c:v>
                </c:pt>
                <c:pt idx="14">
                  <c:v>311.75</c:v>
                </c:pt>
                <c:pt idx="15">
                  <c:v>291.5</c:v>
                </c:pt>
                <c:pt idx="16">
                  <c:v>324.75</c:v>
                </c:pt>
                <c:pt idx="17">
                  <c:v>386.5</c:v>
                </c:pt>
                <c:pt idx="18">
                  <c:v>368</c:v>
                </c:pt>
                <c:pt idx="19">
                  <c:v>360.25</c:v>
                </c:pt>
                <c:pt idx="20">
                  <c:v>372.75</c:v>
                </c:pt>
                <c:pt idx="21">
                  <c:v>353.75</c:v>
                </c:pt>
                <c:pt idx="22">
                  <c:v>376.5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464-4D7B-83A5-B2B9AF60EA66}"/>
            </c:ext>
          </c:extLst>
        </c:ser>
        <c:ser>
          <c:idx val="3"/>
          <c:order val="3"/>
          <c:tx>
            <c:strRef>
              <c:f>'CR by WG FF'!$E$32</c:f>
              <c:strCache>
                <c:ptCount val="1"/>
                <c:pt idx="0">
                  <c:v>C6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7030A0"/>
              </a:solidFill>
              <a:ln w="9525">
                <a:solidFill>
                  <a:srgbClr val="7030A0"/>
                </a:solidFill>
              </a:ln>
              <a:effectLst/>
            </c:spPr>
          </c:marker>
          <c:cat>
            <c:strRef>
              <c:f>'CR by WG FF'!$A$33:$A$55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FF'!$E$33:$E$55</c:f>
              <c:numCache>
                <c:formatCode>General</c:formatCode>
                <c:ptCount val="23"/>
                <c:pt idx="0">
                  <c:v>27.25</c:v>
                </c:pt>
                <c:pt idx="1">
                  <c:v>25</c:v>
                </c:pt>
                <c:pt idx="2">
                  <c:v>24.25</c:v>
                </c:pt>
                <c:pt idx="3">
                  <c:v>26.25</c:v>
                </c:pt>
                <c:pt idx="4">
                  <c:v>25.5</c:v>
                </c:pt>
                <c:pt idx="5">
                  <c:v>28.25</c:v>
                </c:pt>
                <c:pt idx="6">
                  <c:v>32</c:v>
                </c:pt>
                <c:pt idx="7">
                  <c:v>32.25</c:v>
                </c:pt>
                <c:pt idx="8">
                  <c:v>29.75</c:v>
                </c:pt>
                <c:pt idx="9">
                  <c:v>31</c:v>
                </c:pt>
                <c:pt idx="10">
                  <c:v>35.75</c:v>
                </c:pt>
                <c:pt idx="11">
                  <c:v>32.5</c:v>
                </c:pt>
                <c:pt idx="12">
                  <c:v>33</c:v>
                </c:pt>
                <c:pt idx="13">
                  <c:v>26.75</c:v>
                </c:pt>
                <c:pt idx="14">
                  <c:v>20.5</c:v>
                </c:pt>
                <c:pt idx="15">
                  <c:v>23.25</c:v>
                </c:pt>
                <c:pt idx="16">
                  <c:v>25</c:v>
                </c:pt>
                <c:pt idx="17">
                  <c:v>37.5</c:v>
                </c:pt>
                <c:pt idx="18">
                  <c:v>48.25</c:v>
                </c:pt>
                <c:pt idx="19">
                  <c:v>50.75</c:v>
                </c:pt>
                <c:pt idx="20">
                  <c:v>47.5</c:v>
                </c:pt>
                <c:pt idx="21">
                  <c:v>38</c:v>
                </c:pt>
                <c:pt idx="22">
                  <c:v>26.75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464-4D7B-83A5-B2B9AF60EA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8444032"/>
        <c:axId val="608436488"/>
      </c:lineChart>
      <c:catAx>
        <c:axId val="60844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36488"/>
        <c:crosses val="autoZero"/>
        <c:auto val="1"/>
        <c:lblAlgn val="ctr"/>
        <c:lblOffset val="100"/>
        <c:noMultiLvlLbl val="0"/>
      </c:catAx>
      <c:valAx>
        <c:axId val="608436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44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/>
              <a:t> listserv (i.e. email reflector)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42C-4881-9B9D-ED281037DF10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42C-4881-9B9D-ED281037DF10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42C-4881-9B9D-ED281037DF10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42C-4881-9B9D-ED281037DF10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242C-4881-9B9D-ED281037DF10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242C-4881-9B9D-ED281037DF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Sheet1!$AV$50:$AV$55</c:f>
              <c:numCache>
                <c:formatCode>General</c:formatCode>
                <c:ptCount val="6"/>
                <c:pt idx="0">
                  <c:v>10</c:v>
                </c:pt>
                <c:pt idx="1">
                  <c:v>8</c:v>
                </c:pt>
                <c:pt idx="2">
                  <c:v>11</c:v>
                </c:pt>
                <c:pt idx="3">
                  <c:v>9</c:v>
                </c:pt>
                <c:pt idx="4">
                  <c:v>5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42C-4881-9B9D-ED281037DF10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242C-4881-9B9D-ED281037DF10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242C-4881-9B9D-ED281037DF10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242C-4881-9B9D-ED281037DF10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242C-4881-9B9D-ED281037DF10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242C-4881-9B9D-ED281037DF10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242C-4881-9B9D-ED281037DF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242C-4881-9B9D-ED281037DF10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242C-4881-9B9D-ED281037DF10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242C-4881-9B9D-ED281037DF10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242C-4881-9B9D-ED281037DF10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242C-4881-9B9D-ED281037DF10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242C-4881-9B9D-ED281037DF10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242C-4881-9B9D-ED281037DF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242C-4881-9B9D-ED281037DF10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242C-4881-9B9D-ED281037DF10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242C-4881-9B9D-ED281037DF10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242C-4881-9B9D-ED281037DF10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242C-4881-9B9D-ED281037DF10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242C-4881-9B9D-ED281037DF10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242C-4881-9B9D-ED281037DF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242C-4881-9B9D-ED281037DF10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/>
              <a:t>GTM/GTW Conferencing tools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C03-49AB-9F25-F3A0D53F652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C03-49AB-9F25-F3A0D53F652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C03-49AB-9F25-F3A0D53F652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C03-49AB-9F25-F3A0D53F652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2C03-49AB-9F25-F3A0D53F652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2C03-49AB-9F25-F3A0D53F65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Sheet1!$AX$50:$AX$55</c:f>
              <c:numCache>
                <c:formatCode>General</c:formatCode>
                <c:ptCount val="6"/>
                <c:pt idx="0">
                  <c:v>9</c:v>
                </c:pt>
                <c:pt idx="1">
                  <c:v>7</c:v>
                </c:pt>
                <c:pt idx="2">
                  <c:v>17</c:v>
                </c:pt>
                <c:pt idx="3">
                  <c:v>8</c:v>
                </c:pt>
                <c:pt idx="4">
                  <c:v>0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C03-49AB-9F25-F3A0D53F652E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2C03-49AB-9F25-F3A0D53F652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2C03-49AB-9F25-F3A0D53F652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2C03-49AB-9F25-F3A0D53F652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2C03-49AB-9F25-F3A0D53F652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2C03-49AB-9F25-F3A0D53F652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2C03-49AB-9F25-F3A0D53F65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2C03-49AB-9F25-F3A0D53F652E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2C03-49AB-9F25-F3A0D53F652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2C03-49AB-9F25-F3A0D53F652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2C03-49AB-9F25-F3A0D53F652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2C03-49AB-9F25-F3A0D53F652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2C03-49AB-9F25-F3A0D53F652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2C03-49AB-9F25-F3A0D53F65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2C03-49AB-9F25-F3A0D53F652E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2C03-49AB-9F25-F3A0D53F652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2C03-49AB-9F25-F3A0D53F652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2C03-49AB-9F25-F3A0D53F652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2C03-49AB-9F25-F3A0D53F652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2C03-49AB-9F25-F3A0D53F652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2C03-49AB-9F25-F3A0D53F65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2C03-49AB-9F25-F3A0D53F652E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3GPP </a:t>
            </a:r>
            <a:r>
              <a:rPr lang="en-GB" dirty="0" err="1"/>
              <a:t>Tohru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7E5-4698-98F9-02C5763EFA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7E5-4698-98F9-02C5763EFA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7E5-4698-98F9-02C5763EFA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77E5-4698-98F9-02C5763EFA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77E5-4698-98F9-02C5763EFA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77E5-4698-98F9-02C5763EFA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Sheet1!$AZ$50:$AZ$55</c:f>
              <c:numCache>
                <c:formatCode>General</c:formatCode>
                <c:ptCount val="6"/>
                <c:pt idx="0">
                  <c:v>3</c:v>
                </c:pt>
                <c:pt idx="1">
                  <c:v>4</c:v>
                </c:pt>
                <c:pt idx="2">
                  <c:v>15</c:v>
                </c:pt>
                <c:pt idx="3">
                  <c:v>7</c:v>
                </c:pt>
                <c:pt idx="4">
                  <c:v>5</c:v>
                </c:pt>
                <c:pt idx="5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7E5-4698-98F9-02C5763EFA0B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77E5-4698-98F9-02C5763EFA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77E5-4698-98F9-02C5763EFA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77E5-4698-98F9-02C5763EFA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77E5-4698-98F9-02C5763EFA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77E5-4698-98F9-02C5763EFA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77E5-4698-98F9-02C5763EFA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77E5-4698-98F9-02C5763EFA0B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77E5-4698-98F9-02C5763EFA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77E5-4698-98F9-02C5763EFA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77E5-4698-98F9-02C5763EFA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77E5-4698-98F9-02C5763EFA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77E5-4698-98F9-02C5763EFA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77E5-4698-98F9-02C5763EFA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77E5-4698-98F9-02C5763EFA0B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77E5-4698-98F9-02C5763EFA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77E5-4698-98F9-02C5763EFA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77E5-4698-98F9-02C5763EFA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77E5-4698-98F9-02C5763EFA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77E5-4698-98F9-02C5763EFA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77E5-4698-98F9-02C5763EFA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77E5-4698-98F9-02C5763EFA0B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3GPP Website: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3AF-4B70-83E9-1A6E7B0601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3AF-4B70-83E9-1A6E7B0601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3AF-4B70-83E9-1A6E7B0601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3AF-4B70-83E9-1A6E7B0601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3AF-4B70-83E9-1A6E7B0601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93AF-4B70-83E9-1A6E7B0601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Sheet1!$BB$50:$BB$55</c:f>
              <c:numCache>
                <c:formatCode>General</c:formatCode>
                <c:ptCount val="6"/>
                <c:pt idx="0">
                  <c:v>8</c:v>
                </c:pt>
                <c:pt idx="1">
                  <c:v>9</c:v>
                </c:pt>
                <c:pt idx="2">
                  <c:v>12</c:v>
                </c:pt>
                <c:pt idx="3">
                  <c:v>9</c:v>
                </c:pt>
                <c:pt idx="4">
                  <c:v>2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3AF-4B70-83E9-1A6E7B06010B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93AF-4B70-83E9-1A6E7B0601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93AF-4B70-83E9-1A6E7B0601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93AF-4B70-83E9-1A6E7B0601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93AF-4B70-83E9-1A6E7B0601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93AF-4B70-83E9-1A6E7B0601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93AF-4B70-83E9-1A6E7B0601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93AF-4B70-83E9-1A6E7B06010B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93AF-4B70-83E9-1A6E7B0601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93AF-4B70-83E9-1A6E7B0601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93AF-4B70-83E9-1A6E7B0601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93AF-4B70-83E9-1A6E7B0601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93AF-4B70-83E9-1A6E7B0601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93AF-4B70-83E9-1A6E7B0601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93AF-4B70-83E9-1A6E7B06010B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93AF-4B70-83E9-1A6E7B0601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93AF-4B70-83E9-1A6E7B0601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93AF-4B70-83E9-1A6E7B0601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93AF-4B70-83E9-1A6E7B0601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93AF-4B70-83E9-1A6E7B0601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93AF-4B70-83E9-1A6E7B06010B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93AF-4B70-83E9-1A6E7B0601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93AF-4B70-83E9-1A6E7B06010B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3GPP Website: Appearance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D77-4C97-996F-29140022768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D77-4C97-996F-29140022768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D77-4C97-996F-29140022768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D77-4C97-996F-29140022768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D77-4C97-996F-29140022768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BD77-4C97-996F-29140022768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Sheet1!$BC$50:$BC$55</c:f>
              <c:numCache>
                <c:formatCode>General</c:formatCode>
                <c:ptCount val="6"/>
                <c:pt idx="0">
                  <c:v>7</c:v>
                </c:pt>
                <c:pt idx="1">
                  <c:v>9</c:v>
                </c:pt>
                <c:pt idx="2">
                  <c:v>11</c:v>
                </c:pt>
                <c:pt idx="3">
                  <c:v>10</c:v>
                </c:pt>
                <c:pt idx="4">
                  <c:v>2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D77-4C97-996F-291400227688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BD77-4C97-996F-29140022768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BD77-4C97-996F-29140022768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BD77-4C97-996F-29140022768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BD77-4C97-996F-29140022768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BD77-4C97-996F-29140022768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BD77-4C97-996F-29140022768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BD77-4C97-996F-291400227688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BD77-4C97-996F-29140022768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BD77-4C97-996F-29140022768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BD77-4C97-996F-29140022768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BD77-4C97-996F-29140022768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BD77-4C97-996F-29140022768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BD77-4C97-996F-29140022768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BD77-4C97-996F-291400227688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BD77-4C97-996F-29140022768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BD77-4C97-996F-29140022768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BD77-4C97-996F-29140022768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BD77-4C97-996F-29140022768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BD77-4C97-996F-29140022768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BD77-4C97-996F-29140022768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BD77-4C97-996F-291400227688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Website: Ease of navigation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761-4B57-AF44-93BB9944C717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761-4B57-AF44-93BB9944C717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761-4B57-AF44-93BB9944C717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7761-4B57-AF44-93BB9944C717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7761-4B57-AF44-93BB9944C717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7761-4B57-AF44-93BB9944C71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Sheet1!$BE$50:$BE$55</c:f>
              <c:numCache>
                <c:formatCode>General</c:formatCode>
                <c:ptCount val="6"/>
                <c:pt idx="0">
                  <c:v>6</c:v>
                </c:pt>
                <c:pt idx="1">
                  <c:v>8</c:v>
                </c:pt>
                <c:pt idx="2">
                  <c:v>16</c:v>
                </c:pt>
                <c:pt idx="3">
                  <c:v>6</c:v>
                </c:pt>
                <c:pt idx="4">
                  <c:v>2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761-4B57-AF44-93BB9944C717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7761-4B57-AF44-93BB9944C717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7761-4B57-AF44-93BB9944C717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7761-4B57-AF44-93BB9944C717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7761-4B57-AF44-93BB9944C717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7761-4B57-AF44-93BB9944C717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7761-4B57-AF44-93BB9944C71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7761-4B57-AF44-93BB9944C717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7761-4B57-AF44-93BB9944C717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7761-4B57-AF44-93BB9944C717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7761-4B57-AF44-93BB9944C717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7761-4B57-AF44-93BB9944C717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7761-4B57-AF44-93BB9944C717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7761-4B57-AF44-93BB9944C71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7761-4B57-AF44-93BB9944C717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7761-4B57-AF44-93BB9944C717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7761-4B57-AF44-93BB9944C717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7761-4B57-AF44-93BB9944C717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7761-4B57-AF44-93BB9944C717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7761-4B57-AF44-93BB9944C717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7761-4B57-AF44-93BB9944C71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7761-4B57-AF44-93BB9944C717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3GPP Website: Content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1F9-4CE1-BC2F-241D80F7929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1F9-4CE1-BC2F-241D80F7929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1F9-4CE1-BC2F-241D80F7929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1F9-4CE1-BC2F-241D80F7929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51F9-4CE1-BC2F-241D80F7929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51F9-4CE1-BC2F-241D80F792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Sheet1!$BG$50:$BG$55</c:f>
              <c:numCache>
                <c:formatCode>General</c:formatCode>
                <c:ptCount val="6"/>
                <c:pt idx="0">
                  <c:v>8</c:v>
                </c:pt>
                <c:pt idx="1">
                  <c:v>11</c:v>
                </c:pt>
                <c:pt idx="2">
                  <c:v>15</c:v>
                </c:pt>
                <c:pt idx="3">
                  <c:v>7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1F9-4CE1-BC2F-241D80F7929A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51F9-4CE1-BC2F-241D80F7929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51F9-4CE1-BC2F-241D80F7929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51F9-4CE1-BC2F-241D80F7929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51F9-4CE1-BC2F-241D80F7929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51F9-4CE1-BC2F-241D80F7929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51F9-4CE1-BC2F-241D80F792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51F9-4CE1-BC2F-241D80F7929A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51F9-4CE1-BC2F-241D80F7929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51F9-4CE1-BC2F-241D80F7929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51F9-4CE1-BC2F-241D80F7929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51F9-4CE1-BC2F-241D80F7929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51F9-4CE1-BC2F-241D80F7929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51F9-4CE1-BC2F-241D80F792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51F9-4CE1-BC2F-241D80F7929A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51F9-4CE1-BC2F-241D80F7929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51F9-4CE1-BC2F-241D80F7929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51F9-4CE1-BC2F-241D80F7929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51F9-4CE1-BC2F-241D80F7929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51F9-4CE1-BC2F-241D80F7929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51F9-4CE1-BC2F-241D80F792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51F9-4CE1-BC2F-241D80F7929A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/>
              <a:t>3GPP newsletter (3gpp HIGHLIGHTS)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4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4D3-495A-BC49-CB590463CA99}"/>
              </c:ext>
            </c:extLst>
          </c:dPt>
          <c:dLbls>
            <c:dLbl>
              <c:idx val="0"/>
              <c:layout>
                <c:manualLayout>
                  <c:x val="-9.9113756613756612E-2"/>
                  <c:y val="6.093434343434340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4D3-495A-BC49-CB590463CA99}"/>
                </c:ext>
              </c:extLst>
            </c:dLbl>
            <c:dLbl>
              <c:idx val="1"/>
              <c:layout>
                <c:manualLayout>
                  <c:x val="-0.13775132275132276"/>
                  <c:y val="-0.2790151515151514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4D3-495A-BC49-CB590463CA99}"/>
                </c:ext>
              </c:extLst>
            </c:dLbl>
            <c:dLbl>
              <c:idx val="2"/>
              <c:layout>
                <c:manualLayout>
                  <c:x val="0.13271164021164022"/>
                  <c:y val="-0.2180808080808080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4D3-495A-BC49-CB590463CA99}"/>
                </c:ext>
              </c:extLst>
            </c:dLbl>
            <c:dLbl>
              <c:idx val="3"/>
              <c:layout>
                <c:manualLayout>
                  <c:x val="0.10247354497354497"/>
                  <c:y val="9.6212121212121207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4D3-495A-BC49-CB590463CA99}"/>
                </c:ext>
              </c:extLst>
            </c:dLbl>
            <c:dLbl>
              <c:idx val="4"/>
              <c:layout>
                <c:manualLayout>
                  <c:x val="7.8955026455026459E-2"/>
                  <c:y val="5.452020202020201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4D3-495A-BC49-CB590463CA99}"/>
                </c:ext>
              </c:extLst>
            </c:dLbl>
            <c:dLbl>
              <c:idx val="5"/>
              <c:layout>
                <c:manualLayout>
                  <c:x val="5.8796296296296235E-2"/>
                  <c:y val="0.1026262626262625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4D3-495A-BC49-CB590463CA9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Sheet1!$BI$50:$BI$55</c:f>
              <c:numCache>
                <c:formatCode>General</c:formatCode>
                <c:ptCount val="6"/>
                <c:pt idx="0">
                  <c:v>13</c:v>
                </c:pt>
                <c:pt idx="1">
                  <c:v>10</c:v>
                </c:pt>
                <c:pt idx="2">
                  <c:v>9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4D3-495A-BC49-CB590463CA99}"/>
            </c:ext>
          </c:extLst>
        </c:ser>
        <c:ser>
          <c:idx val="5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E4D3-495A-BC49-CB590463CA99}"/>
            </c:ext>
          </c:extLst>
        </c:ser>
        <c:ser>
          <c:idx val="6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E4D3-495A-BC49-CB590463CA99}"/>
            </c:ext>
          </c:extLst>
        </c:ser>
        <c:ser>
          <c:idx val="7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E4D3-495A-BC49-CB590463CA99}"/>
            </c:ext>
          </c:extLst>
        </c:ser>
        <c:ser>
          <c:idx val="8"/>
          <c:order val="4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5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7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9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B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D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F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Sheet1!$BI$50:$BI$55</c:f>
              <c:numCache>
                <c:formatCode>General</c:formatCode>
                <c:ptCount val="6"/>
                <c:pt idx="0">
                  <c:v>13</c:v>
                </c:pt>
                <c:pt idx="1">
                  <c:v>10</c:v>
                </c:pt>
                <c:pt idx="2">
                  <c:v>9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0-E4D3-495A-BC49-CB590463CA99}"/>
            </c:ext>
          </c:extLst>
        </c:ser>
        <c:ser>
          <c:idx val="9"/>
          <c:order val="5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2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4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6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8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A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C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D-E4D3-495A-BC49-CB590463CA99}"/>
            </c:ext>
          </c:extLst>
        </c:ser>
        <c:ser>
          <c:idx val="10"/>
          <c:order val="6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F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1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3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5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7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9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A-E4D3-495A-BC49-CB590463CA99}"/>
            </c:ext>
          </c:extLst>
        </c:ser>
        <c:ser>
          <c:idx val="11"/>
          <c:order val="7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C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E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0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2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4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6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67-E4D3-495A-BC49-CB590463CA99}"/>
            </c:ext>
          </c:extLst>
        </c:ser>
        <c:ser>
          <c:idx val="2"/>
          <c:order val="8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9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B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D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F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1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3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Sheet1!$BI$50:$BI$55</c:f>
              <c:numCache>
                <c:formatCode>General</c:formatCode>
                <c:ptCount val="6"/>
                <c:pt idx="0">
                  <c:v>13</c:v>
                </c:pt>
                <c:pt idx="1">
                  <c:v>10</c:v>
                </c:pt>
                <c:pt idx="2">
                  <c:v>9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74-E4D3-495A-BC49-CB590463CA99}"/>
            </c:ext>
          </c:extLst>
        </c:ser>
        <c:ser>
          <c:idx val="3"/>
          <c:order val="9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6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8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A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C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E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0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81-E4D3-495A-BC49-CB590463CA99}"/>
            </c:ext>
          </c:extLst>
        </c:ser>
        <c:ser>
          <c:idx val="1"/>
          <c:order val="1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3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5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7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9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B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D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8E-E4D3-495A-BC49-CB590463CA99}"/>
            </c:ext>
          </c:extLst>
        </c:ser>
        <c:ser>
          <c:idx val="0"/>
          <c:order val="1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0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2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4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6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8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A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9B-E4D3-495A-BC49-CB590463CA99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</a:t>
            </a:r>
            <a:r>
              <a:rPr lang="en-GB" baseline="0"/>
              <a:t>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'CR by WG FF'!$G$32</c:f>
              <c:strCache>
                <c:ptCount val="1"/>
                <c:pt idx="0">
                  <c:v>R1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'CR by WG FF'!$F$33:$F$55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FF'!$G$33:$G$55</c:f>
              <c:numCache>
                <c:formatCode>General</c:formatCode>
                <c:ptCount val="23"/>
                <c:pt idx="0">
                  <c:v>34.25</c:v>
                </c:pt>
                <c:pt idx="1">
                  <c:v>59.5</c:v>
                </c:pt>
                <c:pt idx="2">
                  <c:v>90</c:v>
                </c:pt>
                <c:pt idx="3">
                  <c:v>118.25</c:v>
                </c:pt>
                <c:pt idx="4">
                  <c:v>126.5</c:v>
                </c:pt>
                <c:pt idx="5">
                  <c:v>128</c:v>
                </c:pt>
                <c:pt idx="6">
                  <c:v>107.75</c:v>
                </c:pt>
                <c:pt idx="7">
                  <c:v>86</c:v>
                </c:pt>
                <c:pt idx="8">
                  <c:v>76.25</c:v>
                </c:pt>
                <c:pt idx="9">
                  <c:v>73.75</c:v>
                </c:pt>
                <c:pt idx="10">
                  <c:v>83.25</c:v>
                </c:pt>
                <c:pt idx="11">
                  <c:v>83.5</c:v>
                </c:pt>
                <c:pt idx="12">
                  <c:v>92.25</c:v>
                </c:pt>
                <c:pt idx="13">
                  <c:v>81.5</c:v>
                </c:pt>
                <c:pt idx="14">
                  <c:v>69.25</c:v>
                </c:pt>
                <c:pt idx="15">
                  <c:v>86</c:v>
                </c:pt>
                <c:pt idx="16">
                  <c:v>79.75</c:v>
                </c:pt>
                <c:pt idx="17">
                  <c:v>91.25</c:v>
                </c:pt>
                <c:pt idx="18">
                  <c:v>106.5</c:v>
                </c:pt>
                <c:pt idx="19">
                  <c:v>99.25</c:v>
                </c:pt>
                <c:pt idx="20">
                  <c:v>102.75</c:v>
                </c:pt>
                <c:pt idx="21">
                  <c:v>97</c:v>
                </c:pt>
                <c:pt idx="22">
                  <c:v>80.75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234-4728-9C95-6966751B2623}"/>
            </c:ext>
          </c:extLst>
        </c:ser>
        <c:ser>
          <c:idx val="1"/>
          <c:order val="1"/>
          <c:tx>
            <c:strRef>
              <c:f>'CR by WG FF'!$H$32</c:f>
              <c:strCache>
                <c:ptCount val="1"/>
                <c:pt idx="0">
                  <c:v>R2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'CR by WG FF'!$F$33:$F$55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FF'!$H$33:$H$55</c:f>
              <c:numCache>
                <c:formatCode>General</c:formatCode>
                <c:ptCount val="23"/>
                <c:pt idx="0">
                  <c:v>118.5</c:v>
                </c:pt>
                <c:pt idx="1">
                  <c:v>146</c:v>
                </c:pt>
                <c:pt idx="2">
                  <c:v>166.5</c:v>
                </c:pt>
                <c:pt idx="3">
                  <c:v>189</c:v>
                </c:pt>
                <c:pt idx="4">
                  <c:v>202.75</c:v>
                </c:pt>
                <c:pt idx="5">
                  <c:v>206</c:v>
                </c:pt>
                <c:pt idx="6">
                  <c:v>201.5</c:v>
                </c:pt>
                <c:pt idx="7">
                  <c:v>158.25</c:v>
                </c:pt>
                <c:pt idx="8">
                  <c:v>130</c:v>
                </c:pt>
                <c:pt idx="9">
                  <c:v>139.25</c:v>
                </c:pt>
                <c:pt idx="10">
                  <c:v>163.5</c:v>
                </c:pt>
                <c:pt idx="11">
                  <c:v>276.25</c:v>
                </c:pt>
                <c:pt idx="12">
                  <c:v>307.25</c:v>
                </c:pt>
                <c:pt idx="13">
                  <c:v>302.5</c:v>
                </c:pt>
                <c:pt idx="14">
                  <c:v>279.5</c:v>
                </c:pt>
                <c:pt idx="15">
                  <c:v>171.75</c:v>
                </c:pt>
                <c:pt idx="16">
                  <c:v>171.5</c:v>
                </c:pt>
                <c:pt idx="17">
                  <c:v>199.75</c:v>
                </c:pt>
                <c:pt idx="18">
                  <c:v>234.5</c:v>
                </c:pt>
                <c:pt idx="19">
                  <c:v>264.5</c:v>
                </c:pt>
                <c:pt idx="20">
                  <c:v>259.25</c:v>
                </c:pt>
                <c:pt idx="21">
                  <c:v>228</c:v>
                </c:pt>
                <c:pt idx="22">
                  <c:v>189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234-4728-9C95-6966751B2623}"/>
            </c:ext>
          </c:extLst>
        </c:ser>
        <c:ser>
          <c:idx val="2"/>
          <c:order val="2"/>
          <c:tx>
            <c:strRef>
              <c:f>'CR by WG FF'!$I$32</c:f>
              <c:strCache>
                <c:ptCount val="1"/>
                <c:pt idx="0">
                  <c:v>R3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FF00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'CR by WG FF'!$F$33:$F$55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FF'!$I$33:$I$55</c:f>
              <c:numCache>
                <c:formatCode>General</c:formatCode>
                <c:ptCount val="23"/>
                <c:pt idx="0">
                  <c:v>33</c:v>
                </c:pt>
                <c:pt idx="1">
                  <c:v>38</c:v>
                </c:pt>
                <c:pt idx="2">
                  <c:v>38.25</c:v>
                </c:pt>
                <c:pt idx="3">
                  <c:v>26</c:v>
                </c:pt>
                <c:pt idx="4">
                  <c:v>25</c:v>
                </c:pt>
                <c:pt idx="5">
                  <c:v>23.75</c:v>
                </c:pt>
                <c:pt idx="6">
                  <c:v>27.5</c:v>
                </c:pt>
                <c:pt idx="7">
                  <c:v>27</c:v>
                </c:pt>
                <c:pt idx="8">
                  <c:v>31.25</c:v>
                </c:pt>
                <c:pt idx="9">
                  <c:v>43</c:v>
                </c:pt>
                <c:pt idx="10">
                  <c:v>57.25</c:v>
                </c:pt>
                <c:pt idx="11">
                  <c:v>74</c:v>
                </c:pt>
                <c:pt idx="12">
                  <c:v>96.5</c:v>
                </c:pt>
                <c:pt idx="13">
                  <c:v>104.5</c:v>
                </c:pt>
                <c:pt idx="14">
                  <c:v>96.75</c:v>
                </c:pt>
                <c:pt idx="15">
                  <c:v>102.25</c:v>
                </c:pt>
                <c:pt idx="16">
                  <c:v>87</c:v>
                </c:pt>
                <c:pt idx="17">
                  <c:v>109.75</c:v>
                </c:pt>
                <c:pt idx="18">
                  <c:v>126.75</c:v>
                </c:pt>
                <c:pt idx="19">
                  <c:v>118.25</c:v>
                </c:pt>
                <c:pt idx="20">
                  <c:v>110.25</c:v>
                </c:pt>
                <c:pt idx="21">
                  <c:v>77.25</c:v>
                </c:pt>
                <c:pt idx="22">
                  <c:v>57.25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234-4728-9C95-6966751B2623}"/>
            </c:ext>
          </c:extLst>
        </c:ser>
        <c:ser>
          <c:idx val="3"/>
          <c:order val="3"/>
          <c:tx>
            <c:strRef>
              <c:f>'CR by WG FF'!$J$32</c:f>
              <c:strCache>
                <c:ptCount val="1"/>
                <c:pt idx="0">
                  <c:v>R4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'CR by WG FF'!$F$33:$F$55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FF'!$J$33:$J$55</c:f>
              <c:numCache>
                <c:formatCode>General</c:formatCode>
                <c:ptCount val="23"/>
                <c:pt idx="0">
                  <c:v>304</c:v>
                </c:pt>
                <c:pt idx="1">
                  <c:v>316</c:v>
                </c:pt>
                <c:pt idx="2">
                  <c:v>381.75</c:v>
                </c:pt>
                <c:pt idx="3">
                  <c:v>386</c:v>
                </c:pt>
                <c:pt idx="4">
                  <c:v>414.25</c:v>
                </c:pt>
                <c:pt idx="5">
                  <c:v>435</c:v>
                </c:pt>
                <c:pt idx="6">
                  <c:v>404</c:v>
                </c:pt>
                <c:pt idx="7">
                  <c:v>408</c:v>
                </c:pt>
                <c:pt idx="8">
                  <c:v>399.75</c:v>
                </c:pt>
                <c:pt idx="9">
                  <c:v>367.5</c:v>
                </c:pt>
                <c:pt idx="10">
                  <c:v>320</c:v>
                </c:pt>
                <c:pt idx="11">
                  <c:v>286.5</c:v>
                </c:pt>
                <c:pt idx="12">
                  <c:v>295.75</c:v>
                </c:pt>
                <c:pt idx="13">
                  <c:v>305.5</c:v>
                </c:pt>
                <c:pt idx="14">
                  <c:v>340.5</c:v>
                </c:pt>
                <c:pt idx="15">
                  <c:v>452.25</c:v>
                </c:pt>
                <c:pt idx="16">
                  <c:v>455.25</c:v>
                </c:pt>
                <c:pt idx="17">
                  <c:v>524.75</c:v>
                </c:pt>
                <c:pt idx="18">
                  <c:v>551.25</c:v>
                </c:pt>
                <c:pt idx="19">
                  <c:v>491.25</c:v>
                </c:pt>
                <c:pt idx="20">
                  <c:v>584</c:v>
                </c:pt>
                <c:pt idx="21">
                  <c:v>621.75</c:v>
                </c:pt>
                <c:pt idx="22">
                  <c:v>572.75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234-4728-9C95-6966751B2623}"/>
            </c:ext>
          </c:extLst>
        </c:ser>
        <c:ser>
          <c:idx val="4"/>
          <c:order val="4"/>
          <c:tx>
            <c:strRef>
              <c:f>'CR by WG FF'!$K$32</c:f>
              <c:strCache>
                <c:ptCount val="1"/>
                <c:pt idx="0">
                  <c:v>R5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'CR by WG FF'!$F$33:$F$55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FF'!$K$33:$K$55</c:f>
              <c:numCache>
                <c:formatCode>General</c:formatCode>
                <c:ptCount val="23"/>
                <c:pt idx="0">
                  <c:v>708.75</c:v>
                </c:pt>
                <c:pt idx="1">
                  <c:v>702.25</c:v>
                </c:pt>
                <c:pt idx="2">
                  <c:v>728.75</c:v>
                </c:pt>
                <c:pt idx="3">
                  <c:v>739.5</c:v>
                </c:pt>
                <c:pt idx="4">
                  <c:v>758.5</c:v>
                </c:pt>
                <c:pt idx="5">
                  <c:v>762</c:v>
                </c:pt>
                <c:pt idx="6">
                  <c:v>759</c:v>
                </c:pt>
                <c:pt idx="7">
                  <c:v>736</c:v>
                </c:pt>
                <c:pt idx="8">
                  <c:v>689.25</c:v>
                </c:pt>
                <c:pt idx="9">
                  <c:v>654</c:v>
                </c:pt>
                <c:pt idx="10">
                  <c:v>624.25</c:v>
                </c:pt>
                <c:pt idx="11">
                  <c:v>686.25</c:v>
                </c:pt>
                <c:pt idx="12">
                  <c:v>764.75</c:v>
                </c:pt>
                <c:pt idx="13">
                  <c:v>874.75</c:v>
                </c:pt>
                <c:pt idx="14">
                  <c:v>1004.75</c:v>
                </c:pt>
                <c:pt idx="15">
                  <c:v>1009.5</c:v>
                </c:pt>
                <c:pt idx="16">
                  <c:v>985</c:v>
                </c:pt>
                <c:pt idx="17">
                  <c:v>988.5</c:v>
                </c:pt>
                <c:pt idx="18">
                  <c:v>953.5</c:v>
                </c:pt>
                <c:pt idx="19">
                  <c:v>980.5</c:v>
                </c:pt>
                <c:pt idx="20">
                  <c:v>1065</c:v>
                </c:pt>
                <c:pt idx="21">
                  <c:v>1101</c:v>
                </c:pt>
                <c:pt idx="22">
                  <c:v>1168.5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3234-4728-9C95-6966751B26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4961496"/>
        <c:axId val="974956576"/>
      </c:lineChart>
      <c:catAx>
        <c:axId val="974961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56576"/>
        <c:crosses val="autoZero"/>
        <c:auto val="1"/>
        <c:lblAlgn val="ctr"/>
        <c:lblOffset val="100"/>
        <c:noMultiLvlLbl val="0"/>
      </c:catAx>
      <c:valAx>
        <c:axId val="97495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61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SA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'CR by WG FF'!$O$32</c:f>
              <c:strCache>
                <c:ptCount val="1"/>
                <c:pt idx="0">
                  <c:v>S1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FF'!$O$33:$O$55</c:f>
              <c:numCache>
                <c:formatCode>General</c:formatCode>
                <c:ptCount val="23"/>
                <c:pt idx="0">
                  <c:v>20</c:v>
                </c:pt>
                <c:pt idx="1">
                  <c:v>21.75</c:v>
                </c:pt>
                <c:pt idx="2">
                  <c:v>36</c:v>
                </c:pt>
                <c:pt idx="3">
                  <c:v>35.25</c:v>
                </c:pt>
                <c:pt idx="4">
                  <c:v>37</c:v>
                </c:pt>
                <c:pt idx="5">
                  <c:v>41.25</c:v>
                </c:pt>
                <c:pt idx="6">
                  <c:v>37.25</c:v>
                </c:pt>
                <c:pt idx="7">
                  <c:v>42</c:v>
                </c:pt>
                <c:pt idx="8">
                  <c:v>44.75</c:v>
                </c:pt>
                <c:pt idx="9">
                  <c:v>52</c:v>
                </c:pt>
                <c:pt idx="10">
                  <c:v>70.25</c:v>
                </c:pt>
                <c:pt idx="11">
                  <c:v>84.5</c:v>
                </c:pt>
                <c:pt idx="12">
                  <c:v>79.25</c:v>
                </c:pt>
                <c:pt idx="13">
                  <c:v>68</c:v>
                </c:pt>
                <c:pt idx="14">
                  <c:v>58.75</c:v>
                </c:pt>
                <c:pt idx="15">
                  <c:v>61.75</c:v>
                </c:pt>
                <c:pt idx="16">
                  <c:v>55.75</c:v>
                </c:pt>
                <c:pt idx="17">
                  <c:v>56.5</c:v>
                </c:pt>
                <c:pt idx="18">
                  <c:v>40.75</c:v>
                </c:pt>
                <c:pt idx="19">
                  <c:v>18.25</c:v>
                </c:pt>
                <c:pt idx="20">
                  <c:v>23.25</c:v>
                </c:pt>
                <c:pt idx="21">
                  <c:v>24.5</c:v>
                </c:pt>
                <c:pt idx="22">
                  <c:v>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1D3-4DBF-9147-756F8CAEEF39}"/>
            </c:ext>
          </c:extLst>
        </c:ser>
        <c:ser>
          <c:idx val="1"/>
          <c:order val="1"/>
          <c:tx>
            <c:strRef>
              <c:f>'CR by WG FF'!$P$32</c:f>
              <c:strCache>
                <c:ptCount val="1"/>
                <c:pt idx="0">
                  <c:v>S2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FF'!$P$33:$P$55</c:f>
              <c:numCache>
                <c:formatCode>General</c:formatCode>
                <c:ptCount val="23"/>
                <c:pt idx="0">
                  <c:v>93.5</c:v>
                </c:pt>
                <c:pt idx="1">
                  <c:v>88.75</c:v>
                </c:pt>
                <c:pt idx="2">
                  <c:v>107.5</c:v>
                </c:pt>
                <c:pt idx="3">
                  <c:v>110.25</c:v>
                </c:pt>
                <c:pt idx="4">
                  <c:v>110.5</c:v>
                </c:pt>
                <c:pt idx="5">
                  <c:v>107.25</c:v>
                </c:pt>
                <c:pt idx="6">
                  <c:v>89.5</c:v>
                </c:pt>
                <c:pt idx="7">
                  <c:v>82</c:v>
                </c:pt>
                <c:pt idx="8">
                  <c:v>164</c:v>
                </c:pt>
                <c:pt idx="9">
                  <c:v>245.75</c:v>
                </c:pt>
                <c:pt idx="10">
                  <c:v>292</c:v>
                </c:pt>
                <c:pt idx="11">
                  <c:v>326.75</c:v>
                </c:pt>
                <c:pt idx="12">
                  <c:v>321</c:v>
                </c:pt>
                <c:pt idx="13">
                  <c:v>349.5</c:v>
                </c:pt>
                <c:pt idx="14">
                  <c:v>352.25</c:v>
                </c:pt>
                <c:pt idx="15">
                  <c:v>413.75</c:v>
                </c:pt>
                <c:pt idx="16">
                  <c:v>417.75</c:v>
                </c:pt>
                <c:pt idx="17">
                  <c:v>362.25</c:v>
                </c:pt>
                <c:pt idx="18">
                  <c:v>320</c:v>
                </c:pt>
                <c:pt idx="19">
                  <c:v>223</c:v>
                </c:pt>
                <c:pt idx="20">
                  <c:v>200</c:v>
                </c:pt>
                <c:pt idx="21">
                  <c:v>235.25</c:v>
                </c:pt>
                <c:pt idx="22">
                  <c:v>291.75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1D3-4DBF-9147-756F8CAEEF39}"/>
            </c:ext>
          </c:extLst>
        </c:ser>
        <c:ser>
          <c:idx val="2"/>
          <c:order val="2"/>
          <c:tx>
            <c:strRef>
              <c:f>'CR by WG FF'!$Q$32</c:f>
              <c:strCache>
                <c:ptCount val="1"/>
                <c:pt idx="0">
                  <c:v>S3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FF00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FF'!$Q$33:$Q$55</c:f>
              <c:numCache>
                <c:formatCode>General</c:formatCode>
                <c:ptCount val="23"/>
                <c:pt idx="0">
                  <c:v>42.75</c:v>
                </c:pt>
                <c:pt idx="1">
                  <c:v>49.5</c:v>
                </c:pt>
                <c:pt idx="2">
                  <c:v>47.5</c:v>
                </c:pt>
                <c:pt idx="3">
                  <c:v>45.75</c:v>
                </c:pt>
                <c:pt idx="4">
                  <c:v>41</c:v>
                </c:pt>
                <c:pt idx="5">
                  <c:v>37</c:v>
                </c:pt>
                <c:pt idx="6">
                  <c:v>38.5</c:v>
                </c:pt>
                <c:pt idx="7">
                  <c:v>41.5</c:v>
                </c:pt>
                <c:pt idx="8">
                  <c:v>44.5</c:v>
                </c:pt>
                <c:pt idx="9">
                  <c:v>63.25</c:v>
                </c:pt>
                <c:pt idx="10">
                  <c:v>84.5</c:v>
                </c:pt>
                <c:pt idx="11">
                  <c:v>99.25</c:v>
                </c:pt>
                <c:pt idx="12">
                  <c:v>108</c:v>
                </c:pt>
                <c:pt idx="13">
                  <c:v>96.75</c:v>
                </c:pt>
                <c:pt idx="14">
                  <c:v>93.25</c:v>
                </c:pt>
                <c:pt idx="15">
                  <c:v>84.5</c:v>
                </c:pt>
                <c:pt idx="16">
                  <c:v>81</c:v>
                </c:pt>
                <c:pt idx="17">
                  <c:v>86.5</c:v>
                </c:pt>
                <c:pt idx="18">
                  <c:v>90</c:v>
                </c:pt>
                <c:pt idx="19">
                  <c:v>91.25</c:v>
                </c:pt>
                <c:pt idx="20">
                  <c:v>97.25</c:v>
                </c:pt>
                <c:pt idx="21">
                  <c:v>105.5</c:v>
                </c:pt>
                <c:pt idx="22">
                  <c:v>94.5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1D3-4DBF-9147-756F8CAEEF39}"/>
            </c:ext>
          </c:extLst>
        </c:ser>
        <c:ser>
          <c:idx val="3"/>
          <c:order val="3"/>
          <c:tx>
            <c:strRef>
              <c:f>'CR by WG FF'!$R$32</c:f>
              <c:strCache>
                <c:ptCount val="1"/>
                <c:pt idx="0">
                  <c:v>S4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FF'!$R$33:$R$55</c:f>
              <c:numCache>
                <c:formatCode>General</c:formatCode>
                <c:ptCount val="23"/>
                <c:pt idx="0">
                  <c:v>42.5</c:v>
                </c:pt>
                <c:pt idx="1">
                  <c:v>45.25</c:v>
                </c:pt>
                <c:pt idx="2">
                  <c:v>49</c:v>
                </c:pt>
                <c:pt idx="3">
                  <c:v>45.25</c:v>
                </c:pt>
                <c:pt idx="4">
                  <c:v>40.25</c:v>
                </c:pt>
                <c:pt idx="5">
                  <c:v>35.25</c:v>
                </c:pt>
                <c:pt idx="6">
                  <c:v>20</c:v>
                </c:pt>
                <c:pt idx="7">
                  <c:v>27</c:v>
                </c:pt>
                <c:pt idx="8">
                  <c:v>23.75</c:v>
                </c:pt>
                <c:pt idx="9">
                  <c:v>24.25</c:v>
                </c:pt>
                <c:pt idx="10">
                  <c:v>26.75</c:v>
                </c:pt>
                <c:pt idx="11">
                  <c:v>27</c:v>
                </c:pt>
                <c:pt idx="12">
                  <c:v>33.75</c:v>
                </c:pt>
                <c:pt idx="13">
                  <c:v>32.25</c:v>
                </c:pt>
                <c:pt idx="14">
                  <c:v>35.25</c:v>
                </c:pt>
                <c:pt idx="15">
                  <c:v>27</c:v>
                </c:pt>
                <c:pt idx="16">
                  <c:v>23.25</c:v>
                </c:pt>
                <c:pt idx="17">
                  <c:v>28.75</c:v>
                </c:pt>
                <c:pt idx="18">
                  <c:v>24</c:v>
                </c:pt>
                <c:pt idx="19">
                  <c:v>24</c:v>
                </c:pt>
                <c:pt idx="20">
                  <c:v>23.25</c:v>
                </c:pt>
                <c:pt idx="21">
                  <c:v>16</c:v>
                </c:pt>
                <c:pt idx="22">
                  <c:v>18.5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1D3-4DBF-9147-756F8CAEEF39}"/>
            </c:ext>
          </c:extLst>
        </c:ser>
        <c:ser>
          <c:idx val="4"/>
          <c:order val="4"/>
          <c:tx>
            <c:strRef>
              <c:f>'CR by WG FF'!$S$32</c:f>
              <c:strCache>
                <c:ptCount val="1"/>
                <c:pt idx="0">
                  <c:v>S5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FF'!$S$33:$S$55</c:f>
              <c:numCache>
                <c:formatCode>General</c:formatCode>
                <c:ptCount val="23"/>
                <c:pt idx="0">
                  <c:v>69</c:v>
                </c:pt>
                <c:pt idx="1">
                  <c:v>77</c:v>
                </c:pt>
                <c:pt idx="2">
                  <c:v>71.75</c:v>
                </c:pt>
                <c:pt idx="3">
                  <c:v>66</c:v>
                </c:pt>
                <c:pt idx="4">
                  <c:v>66.75</c:v>
                </c:pt>
                <c:pt idx="5">
                  <c:v>72</c:v>
                </c:pt>
                <c:pt idx="6">
                  <c:v>67.75</c:v>
                </c:pt>
                <c:pt idx="7">
                  <c:v>62</c:v>
                </c:pt>
                <c:pt idx="8">
                  <c:v>58.5</c:v>
                </c:pt>
                <c:pt idx="9">
                  <c:v>53.25</c:v>
                </c:pt>
                <c:pt idx="10">
                  <c:v>55.75</c:v>
                </c:pt>
                <c:pt idx="11">
                  <c:v>95</c:v>
                </c:pt>
                <c:pt idx="12">
                  <c:v>130</c:v>
                </c:pt>
                <c:pt idx="13">
                  <c:v>131.5</c:v>
                </c:pt>
                <c:pt idx="14">
                  <c:v>192</c:v>
                </c:pt>
                <c:pt idx="15">
                  <c:v>223.5</c:v>
                </c:pt>
                <c:pt idx="16">
                  <c:v>204.25</c:v>
                </c:pt>
                <c:pt idx="17">
                  <c:v>236</c:v>
                </c:pt>
                <c:pt idx="18">
                  <c:v>207.5</c:v>
                </c:pt>
                <c:pt idx="19">
                  <c:v>179.75</c:v>
                </c:pt>
                <c:pt idx="20">
                  <c:v>198.25</c:v>
                </c:pt>
                <c:pt idx="21">
                  <c:v>173.25</c:v>
                </c:pt>
                <c:pt idx="22">
                  <c:v>170.75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31D3-4DBF-9147-756F8CAEEF39}"/>
            </c:ext>
          </c:extLst>
        </c:ser>
        <c:ser>
          <c:idx val="5"/>
          <c:order val="5"/>
          <c:tx>
            <c:strRef>
              <c:f>'CR by WG FF'!$T$32</c:f>
              <c:strCache>
                <c:ptCount val="1"/>
                <c:pt idx="0">
                  <c:v>S6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7030A0"/>
              </a:solidFill>
              <a:ln w="9525">
                <a:solidFill>
                  <a:srgbClr val="7030A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FF'!$T$33:$T$55</c:f>
              <c:numCache>
                <c:formatCode>General</c:formatCode>
                <c:ptCount val="23"/>
                <c:pt idx="0">
                  <c:v>8.25</c:v>
                </c:pt>
                <c:pt idx="1">
                  <c:v>18</c:v>
                </c:pt>
                <c:pt idx="2">
                  <c:v>19.25</c:v>
                </c:pt>
                <c:pt idx="3">
                  <c:v>20.75</c:v>
                </c:pt>
                <c:pt idx="4">
                  <c:v>32.75</c:v>
                </c:pt>
                <c:pt idx="5">
                  <c:v>39.75</c:v>
                </c:pt>
                <c:pt idx="6">
                  <c:v>44.75</c:v>
                </c:pt>
                <c:pt idx="7">
                  <c:v>61.5</c:v>
                </c:pt>
                <c:pt idx="8">
                  <c:v>53.75</c:v>
                </c:pt>
                <c:pt idx="9">
                  <c:v>46.25</c:v>
                </c:pt>
                <c:pt idx="10">
                  <c:v>47.25</c:v>
                </c:pt>
                <c:pt idx="11">
                  <c:v>40.25</c:v>
                </c:pt>
                <c:pt idx="12">
                  <c:v>40.75</c:v>
                </c:pt>
                <c:pt idx="13">
                  <c:v>53.5</c:v>
                </c:pt>
                <c:pt idx="14">
                  <c:v>64.75</c:v>
                </c:pt>
                <c:pt idx="15">
                  <c:v>62.75</c:v>
                </c:pt>
                <c:pt idx="16">
                  <c:v>57.75</c:v>
                </c:pt>
                <c:pt idx="17">
                  <c:v>47</c:v>
                </c:pt>
                <c:pt idx="18">
                  <c:v>40.75</c:v>
                </c:pt>
                <c:pt idx="19">
                  <c:v>44.5</c:v>
                </c:pt>
                <c:pt idx="20">
                  <c:v>44.25</c:v>
                </c:pt>
                <c:pt idx="21">
                  <c:v>47.25</c:v>
                </c:pt>
                <c:pt idx="22">
                  <c:v>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1D3-4DBF-9147-756F8CAEEF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7059936"/>
        <c:axId val="607064200"/>
      </c:lineChart>
      <c:catAx>
        <c:axId val="60705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64200"/>
        <c:crosses val="autoZero"/>
        <c:auto val="1"/>
        <c:lblAlgn val="ctr"/>
        <c:lblOffset val="100"/>
        <c:noMultiLvlLbl val="0"/>
      </c:catAx>
      <c:valAx>
        <c:axId val="607064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59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TSG94e - </a:t>
            </a:r>
            <a:r>
              <a:rPr lang="en-GB"/>
              <a:t>Agreed CRs per</a:t>
            </a:r>
            <a:r>
              <a:rPr lang="en-GB" baseline="0"/>
              <a:t> TSG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agreedCRs!$B$28</c:f>
              <c:strCache>
                <c:ptCount val="1"/>
                <c:pt idx="0">
                  <c:v>CT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agreedCRs!$C$28</c:f>
              <c:numCache>
                <c:formatCode>General</c:formatCode>
                <c:ptCount val="1"/>
                <c:pt idx="0">
                  <c:v>1148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26-4874-852C-68F831F8BBBA}"/>
            </c:ext>
          </c:extLst>
        </c:ser>
        <c:ser>
          <c:idx val="1"/>
          <c:order val="1"/>
          <c:tx>
            <c:strRef>
              <c:f>agreedCRs!$B$29</c:f>
              <c:strCache>
                <c:ptCount val="1"/>
                <c:pt idx="0">
                  <c:v>RAN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agreedCRs!$C$29</c:f>
              <c:numCache>
                <c:formatCode>General</c:formatCode>
                <c:ptCount val="1"/>
                <c:pt idx="0">
                  <c:v>1573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26-4874-852C-68F831F8BBBA}"/>
            </c:ext>
          </c:extLst>
        </c:ser>
        <c:ser>
          <c:idx val="2"/>
          <c:order val="2"/>
          <c:tx>
            <c:strRef>
              <c:f>agreedCRs!$B$30</c:f>
              <c:strCache>
                <c:ptCount val="1"/>
                <c:pt idx="0">
                  <c:v>SA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agreedCRs!$C$30</c:f>
              <c:numCache>
                <c:formatCode>General</c:formatCode>
                <c:ptCount val="1"/>
                <c:pt idx="0">
                  <c:v>941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26-4874-852C-68F831F8BB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2448136"/>
        <c:axId val="484477504"/>
      </c:barChart>
      <c:catAx>
        <c:axId val="782448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4477504"/>
        <c:crosses val="autoZero"/>
        <c:auto val="1"/>
        <c:lblAlgn val="ctr"/>
        <c:lblOffset val="100"/>
        <c:noMultiLvlLbl val="0"/>
      </c:catAx>
      <c:valAx>
        <c:axId val="484477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2448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TSG94e - Agreed</a:t>
            </a:r>
            <a:r>
              <a:rPr lang="en-GB" baseline="0"/>
              <a:t> CRs - CT WG 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agreedCRs!$B$4</c:f>
              <c:strCache>
                <c:ptCount val="1"/>
                <c:pt idx="0">
                  <c:v>CT1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agreedCRs!$C$4</c:f>
              <c:numCache>
                <c:formatCode>General</c:formatCode>
                <c:ptCount val="1"/>
                <c:pt idx="0">
                  <c:v>417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70-47D7-A4FD-F95FE1A98F8B}"/>
            </c:ext>
          </c:extLst>
        </c:ser>
        <c:ser>
          <c:idx val="1"/>
          <c:order val="1"/>
          <c:tx>
            <c:strRef>
              <c:f>agreedCRs!$B$5</c:f>
              <c:strCache>
                <c:ptCount val="1"/>
                <c:pt idx="0">
                  <c:v>CT3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agreedCRs!$C$5</c:f>
              <c:numCache>
                <c:formatCode>General</c:formatCode>
                <c:ptCount val="1"/>
                <c:pt idx="0">
                  <c:v>351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70-47D7-A4FD-F95FE1A98F8B}"/>
            </c:ext>
          </c:extLst>
        </c:ser>
        <c:ser>
          <c:idx val="2"/>
          <c:order val="2"/>
          <c:tx>
            <c:strRef>
              <c:f>agreedCRs!$B$6</c:f>
              <c:strCache>
                <c:ptCount val="1"/>
                <c:pt idx="0">
                  <c:v>CT4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agreedCRs!$C$6</c:f>
              <c:numCache>
                <c:formatCode>General</c:formatCode>
                <c:ptCount val="1"/>
                <c:pt idx="0">
                  <c:v>355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70-47D7-A4FD-F95FE1A98F8B}"/>
            </c:ext>
          </c:extLst>
        </c:ser>
        <c:ser>
          <c:idx val="3"/>
          <c:order val="3"/>
          <c:tx>
            <c:strRef>
              <c:f>agreedCRs!$B$7</c:f>
              <c:strCache>
                <c:ptCount val="1"/>
                <c:pt idx="0">
                  <c:v>CT6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rgbClr val="7030A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agreedCRs!$C$7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670-47D7-A4FD-F95FE1A98F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689112"/>
        <c:axId val="672691080"/>
      </c:barChart>
      <c:catAx>
        <c:axId val="672689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91080"/>
        <c:crosses val="autoZero"/>
        <c:auto val="1"/>
        <c:lblAlgn val="ctr"/>
        <c:lblOffset val="100"/>
        <c:noMultiLvlLbl val="0"/>
      </c:catAx>
      <c:valAx>
        <c:axId val="672691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89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TSG94e - </a:t>
            </a:r>
            <a:r>
              <a:rPr lang="en-GB"/>
              <a:t>Agreed CRs - RAN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agreedCRs!$B$10</c:f>
              <c:strCache>
                <c:ptCount val="1"/>
                <c:pt idx="0">
                  <c:v>RAN1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agreedCRs!$C$10</c:f>
              <c:numCache>
                <c:formatCode>General</c:formatCode>
                <c:ptCount val="1"/>
                <c:pt idx="0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65-4E72-982C-48DDECE9DBF6}"/>
            </c:ext>
          </c:extLst>
        </c:ser>
        <c:ser>
          <c:idx val="1"/>
          <c:order val="1"/>
          <c:tx>
            <c:strRef>
              <c:f>agreedCRs!$B$11</c:f>
              <c:strCache>
                <c:ptCount val="1"/>
                <c:pt idx="0">
                  <c:v>RAN2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C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agreedCRs!$C$11</c:f>
              <c:numCache>
                <c:formatCode>General</c:formatCode>
                <c:ptCount val="1"/>
                <c:pt idx="0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65-4E72-982C-48DDECE9DBF6}"/>
            </c:ext>
          </c:extLst>
        </c:ser>
        <c:ser>
          <c:idx val="2"/>
          <c:order val="2"/>
          <c:tx>
            <c:strRef>
              <c:f>agreedCRs!$B$12</c:f>
              <c:strCache>
                <c:ptCount val="1"/>
                <c:pt idx="0">
                  <c:v>RAN3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65-4E72-982C-48DDECE9DBF6}"/>
            </c:ext>
          </c:extLst>
        </c:ser>
        <c:ser>
          <c:idx val="3"/>
          <c:order val="3"/>
          <c:tx>
            <c:strRef>
              <c:f>agreedCRs!$B$13</c:f>
              <c:strCache>
                <c:ptCount val="1"/>
                <c:pt idx="0">
                  <c:v>RAN4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agreedCRs!$C$13</c:f>
              <c:numCache>
                <c:formatCode>General</c:formatCode>
                <c:ptCount val="1"/>
                <c:pt idx="0">
                  <c:v>161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365-4E72-982C-48DDECE9DBF6}"/>
            </c:ext>
          </c:extLst>
        </c:ser>
        <c:ser>
          <c:idx val="4"/>
          <c:order val="4"/>
          <c:tx>
            <c:strRef>
              <c:f>agreedCRs!$B$14</c:f>
              <c:strCache>
                <c:ptCount val="1"/>
                <c:pt idx="0">
                  <c:v>RAN5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agreedCRs!$C$14</c:f>
              <c:numCache>
                <c:formatCode>General</c:formatCode>
                <c:ptCount val="1"/>
                <c:pt idx="0">
                  <c:v>1207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365-4E72-982C-48DDECE9DB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25848"/>
        <c:axId val="672733720"/>
      </c:barChart>
      <c:catAx>
        <c:axId val="672725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33720"/>
        <c:crosses val="autoZero"/>
        <c:auto val="1"/>
        <c:lblAlgn val="ctr"/>
        <c:lblOffset val="100"/>
        <c:noMultiLvlLbl val="0"/>
      </c:catAx>
      <c:valAx>
        <c:axId val="672733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25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cs:styleClr val="auto"/>
    </cs:fontRef>
    <cs:spPr/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440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1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3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4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5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6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7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8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9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1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2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4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5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6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7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8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9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1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2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3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5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6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7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46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550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7017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3E03DD56-0E53-4387-BFF7-F1E7D68699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942161" y="568623"/>
            <a:ext cx="27926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CP-212011, RP-211620, SP-210896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6195AB9-A673-4C24-8673-8DCA47EAC9C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0395" y="36515"/>
            <a:ext cx="3516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3GPP TSGs CT#94-e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Electronic meeting, 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December 13 - 15, 2021</a:t>
            </a:r>
            <a:endParaRPr lang="en-GB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1F6CC7DC-5026-4B41-9464-21CDC003E7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83369" y="45393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CP-213011</a:t>
            </a:r>
            <a:endParaRPr lang="sv-SE" altLang="en-US" sz="12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oceanconnects.com/marketing-solutions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6.xml"/><Relationship Id="rId4" Type="http://schemas.openxmlformats.org/officeDocument/2006/relationships/chart" Target="../charts/char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tatistics-arrows-trend-economy-1020319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9.xml"/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1.xml"/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5.xml"/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9534715" cy="1133475"/>
          </a:xfrm>
        </p:spPr>
        <p:txBody>
          <a:bodyPr/>
          <a:lstStyle/>
          <a:p>
            <a:pPr eaLnBrk="1" hangingPunct="1"/>
            <a:r>
              <a:rPr lang="en-GB" altLang="en-US" sz="5400" dirty="0">
                <a:latin typeface="Century Gothic" panose="020B0502020202020204" pitchFamily="34" charset="0"/>
              </a:rPr>
              <a:t>MCC Support Team Report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090613" y="4497388"/>
            <a:ext cx="8342312" cy="1296987"/>
          </a:xfrm>
        </p:spPr>
        <p:txBody>
          <a:bodyPr rtlCol="0">
            <a:norm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Issam Toufik, 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Director, 3GPP Mobile Competence Centre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12/12/2021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58483CD-F969-439D-876D-ED794A1351A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2215074"/>
              </p:ext>
            </p:extLst>
          </p:nvPr>
        </p:nvGraphicFramePr>
        <p:xfrm>
          <a:off x="2283977" y="2276679"/>
          <a:ext cx="7624045" cy="3951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A7F5B295-2FC7-4B2C-8B3E-547CE25D8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(SA)</a:t>
            </a:r>
          </a:p>
        </p:txBody>
      </p:sp>
    </p:spTree>
    <p:extLst>
      <p:ext uri="{BB962C8B-B14F-4D97-AF65-F5344CB8AC3E}">
        <p14:creationId xmlns:p14="http://schemas.microsoft.com/office/powerpoint/2010/main" val="126522394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TSG#94e</a:t>
            </a:r>
            <a:endParaRPr lang="en-GB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3C0C1278-C59B-4EB6-84C3-40DAA8C9D4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3840627"/>
              </p:ext>
            </p:extLst>
          </p:nvPr>
        </p:nvGraphicFramePr>
        <p:xfrm>
          <a:off x="2916000" y="2298700"/>
          <a:ext cx="63600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5590282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TSG#94e (CT)</a:t>
            </a:r>
            <a:endParaRPr lang="en-GB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7F2EF97-D3AB-4C02-8384-45C7EF5826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5551418"/>
              </p:ext>
            </p:extLst>
          </p:nvPr>
        </p:nvGraphicFramePr>
        <p:xfrm>
          <a:off x="2520953" y="2197100"/>
          <a:ext cx="63612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116630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TSG#94e (RAN)</a:t>
            </a:r>
            <a:endParaRPr lang="en-GB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1B4023B-8479-4372-A903-BBC90C5F11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1295510"/>
              </p:ext>
            </p:extLst>
          </p:nvPr>
        </p:nvGraphicFramePr>
        <p:xfrm>
          <a:off x="2916000" y="2260600"/>
          <a:ext cx="63600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4667290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TSG#94e (SA)</a:t>
            </a:r>
            <a:endParaRPr lang="en-GB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BB56E96-0CA2-4E05-95AE-62D0B1759A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563206"/>
              </p:ext>
            </p:extLst>
          </p:nvPr>
        </p:nvGraphicFramePr>
        <p:xfrm>
          <a:off x="2916000" y="2209800"/>
          <a:ext cx="63600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298477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(CT)</a:t>
            </a:r>
            <a:endParaRPr lang="en-GB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5082BBC-5551-45D1-8BCD-A4132DD94B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4247648"/>
              </p:ext>
            </p:extLst>
          </p:nvPr>
        </p:nvGraphicFramePr>
        <p:xfrm>
          <a:off x="443753" y="1838676"/>
          <a:ext cx="11283959" cy="4417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604302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(RAN)</a:t>
            </a:r>
            <a:endParaRPr lang="en-GB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52C1CB0-9A2E-4617-8A8B-352F4101BB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1853156"/>
              </p:ext>
            </p:extLst>
          </p:nvPr>
        </p:nvGraphicFramePr>
        <p:xfrm>
          <a:off x="443752" y="1838676"/>
          <a:ext cx="11283959" cy="4417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937463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(SA)</a:t>
            </a:r>
            <a:endParaRPr lang="en-GB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FA8C008-41E9-471C-A5AE-25ABF0CC75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9965997"/>
              </p:ext>
            </p:extLst>
          </p:nvPr>
        </p:nvGraphicFramePr>
        <p:xfrm>
          <a:off x="443752" y="1838676"/>
          <a:ext cx="11283958" cy="4417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751194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944F5-6585-4032-B3AF-D8EE40C5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</a:t>
            </a:r>
            <a:r>
              <a:rPr lang="en-US" dirty="0" err="1"/>
              <a:t>Tdocs</a:t>
            </a:r>
            <a:r>
              <a:rPr lang="en-US" dirty="0"/>
              <a:t> – 2021*</a:t>
            </a:r>
            <a:endParaRPr lang="en-GB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8921465-1AC6-4569-9865-E24583E749F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646999"/>
              </p:ext>
            </p:extLst>
          </p:nvPr>
        </p:nvGraphicFramePr>
        <p:xfrm>
          <a:off x="2305472" y="1815661"/>
          <a:ext cx="7936655" cy="4531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2B8FC02-06D3-48C4-BD62-0F74913DA8F1}"/>
              </a:ext>
            </a:extLst>
          </p:cNvPr>
          <p:cNvSpPr txBox="1"/>
          <p:nvPr/>
        </p:nvSpPr>
        <p:spPr>
          <a:xfrm>
            <a:off x="0" y="6094055"/>
            <a:ext cx="20066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*up to the 06/12/2021</a:t>
            </a:r>
          </a:p>
        </p:txBody>
      </p:sp>
    </p:spTree>
    <p:extLst>
      <p:ext uri="{BB962C8B-B14F-4D97-AF65-F5344CB8AC3E}">
        <p14:creationId xmlns:p14="http://schemas.microsoft.com/office/powerpoint/2010/main" val="44394388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ABFD6-53BC-4034-A556-074E81794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Emails sent to the 3GPP exploder lists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4C7DF54-F26A-4B29-88F6-625B027B7F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217709"/>
              </p:ext>
            </p:extLst>
          </p:nvPr>
        </p:nvGraphicFramePr>
        <p:xfrm>
          <a:off x="1873250" y="1778000"/>
          <a:ext cx="8445500" cy="453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9BCD487-097D-4FA6-A150-151060E89A8D}"/>
              </a:ext>
            </a:extLst>
          </p:cNvPr>
          <p:cNvSpPr txBox="1"/>
          <p:nvPr/>
        </p:nvSpPr>
        <p:spPr>
          <a:xfrm>
            <a:off x="0" y="6094055"/>
            <a:ext cx="2006600" cy="308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*until the 09/12/2021</a:t>
            </a:r>
          </a:p>
        </p:txBody>
      </p:sp>
    </p:spTree>
    <p:extLst>
      <p:ext uri="{BB962C8B-B14F-4D97-AF65-F5344CB8AC3E}">
        <p14:creationId xmlns:p14="http://schemas.microsoft.com/office/powerpoint/2010/main" val="217832762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A28C7-28D2-4A34-B9B8-73A3EB447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Changes of personnel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A6ADC6-C193-4AE0-AD29-B0F8F402AC4A}"/>
              </a:ext>
            </a:extLst>
          </p:cNvPr>
          <p:cNvSpPr txBox="1"/>
          <p:nvPr/>
        </p:nvSpPr>
        <p:spPr>
          <a:xfrm>
            <a:off x="514350" y="1937104"/>
            <a:ext cx="464302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None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047862151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Box 10">
            <a:extLst>
              <a:ext uri="{FF2B5EF4-FFF2-40B4-BE49-F238E27FC236}">
                <a16:creationId xmlns:a16="http://schemas.microsoft.com/office/drawing/2014/main" id="{FEF9E8F9-4EFB-4888-963F-3D3287659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9658" y="5471159"/>
            <a:ext cx="43305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Total membership = 773 </a:t>
            </a:r>
            <a:r>
              <a:rPr lang="en-US" sz="2400" i="1" dirty="0">
                <a:solidFill>
                  <a:srgbClr val="969696"/>
                </a:solidFill>
              </a:rPr>
              <a:t>(764)</a:t>
            </a:r>
          </a:p>
        </p:txBody>
      </p:sp>
      <p:sp>
        <p:nvSpPr>
          <p:cNvPr id="54" name="Text Box 11">
            <a:extLst>
              <a:ext uri="{FF2B5EF4-FFF2-40B4-BE49-F238E27FC236}">
                <a16:creationId xmlns:a16="http://schemas.microsoft.com/office/drawing/2014/main" id="{289EE97A-3D86-43AE-8F70-6FDB53522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9657" y="5873112"/>
            <a:ext cx="41666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Guests =     7  </a:t>
            </a:r>
            <a:r>
              <a:rPr lang="en-US" sz="2400" i="1" dirty="0">
                <a:solidFill>
                  <a:srgbClr val="969696"/>
                </a:solidFill>
              </a:rPr>
              <a:t>(16)</a:t>
            </a:r>
          </a:p>
        </p:txBody>
      </p:sp>
      <p:grpSp>
        <p:nvGrpSpPr>
          <p:cNvPr id="7191" name="Group 7190">
            <a:extLst>
              <a:ext uri="{FF2B5EF4-FFF2-40B4-BE49-F238E27FC236}">
                <a16:creationId xmlns:a16="http://schemas.microsoft.com/office/drawing/2014/main" id="{4CFAEB9B-0796-4727-8C17-BF3117F93136}"/>
              </a:ext>
            </a:extLst>
          </p:cNvPr>
          <p:cNvGrpSpPr/>
          <p:nvPr/>
        </p:nvGrpSpPr>
        <p:grpSpPr>
          <a:xfrm>
            <a:off x="2851402" y="5389281"/>
            <a:ext cx="304630" cy="931146"/>
            <a:chOff x="6983509" y="5133988"/>
            <a:chExt cx="2037144" cy="1100716"/>
          </a:xfrm>
        </p:grpSpPr>
        <p:sp>
          <p:nvSpPr>
            <p:cNvPr id="7190" name="Rectangle 7189">
              <a:extLst>
                <a:ext uri="{FF2B5EF4-FFF2-40B4-BE49-F238E27FC236}">
                  <a16:creationId xmlns:a16="http://schemas.microsoft.com/office/drawing/2014/main" id="{BD7E2480-FB3E-4F85-A49F-4BFA7BB3562D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7A78863-E8E1-4B56-AAD5-02F719001B7D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260595B-BEE3-47FC-84B5-93D4611651F2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AF2DDCF-DDA6-4144-94BF-7AFB4ABEABC1}"/>
              </a:ext>
            </a:extLst>
          </p:cNvPr>
          <p:cNvGrpSpPr/>
          <p:nvPr/>
        </p:nvGrpSpPr>
        <p:grpSpPr>
          <a:xfrm>
            <a:off x="3177424" y="5391206"/>
            <a:ext cx="1670729" cy="931146"/>
            <a:chOff x="6983509" y="5133988"/>
            <a:chExt cx="2037144" cy="1100716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9FCBD7D-E550-444A-88FA-186CAAAFED52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b="1" dirty="0">
                  <a:solidFill>
                    <a:schemeClr val="tx1"/>
                  </a:solidFill>
                </a:rPr>
                <a:t>Europe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ADA4E2DE-F640-4E5D-B0BE-77BEDBF3669C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b="1" dirty="0">
                  <a:solidFill>
                    <a:schemeClr val="tx1"/>
                  </a:solidFill>
                </a:rPr>
                <a:t>North America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96F5E15-8144-41B1-A501-71259750AC2D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b="1" dirty="0">
                  <a:solidFill>
                    <a:schemeClr val="tx1"/>
                  </a:solidFill>
                </a:rPr>
                <a:t>Asia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801B7A1-70B4-4E56-998B-4D389C485F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370929"/>
              </p:ext>
            </p:extLst>
          </p:nvPr>
        </p:nvGraphicFramePr>
        <p:xfrm>
          <a:off x="1801092" y="2840643"/>
          <a:ext cx="1828800" cy="1714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28373462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1819439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9034350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New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Old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164067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ETSI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454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447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681696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ATIS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62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59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236081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ARIB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5222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933773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CCSA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139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138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599524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266748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TSDSI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54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598104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 Total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773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764</a:t>
                      </a:r>
                      <a:endParaRPr lang="en-GB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78229548"/>
                  </a:ext>
                </a:extLst>
              </a:tr>
            </a:tbl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D5C2584B-6B4F-4C60-AF3F-32823695614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6237462"/>
              </p:ext>
            </p:extLst>
          </p:nvPr>
        </p:nvGraphicFramePr>
        <p:xfrm>
          <a:off x="4652190" y="2004647"/>
          <a:ext cx="6006353" cy="3554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82D988-3CCB-4F49-9BBC-CFEE4FEA5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0807443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>
            <a:extLst>
              <a:ext uri="{FF2B5EF4-FFF2-40B4-BE49-F238E27FC236}">
                <a16:creationId xmlns:a16="http://schemas.microsoft.com/office/drawing/2014/main" id="{4B9CE80D-5524-4DD8-8F1B-AF41A1024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7274" y="3569406"/>
            <a:ext cx="184538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500" dirty="0">
                <a:solidFill>
                  <a:srgbClr val="FF0000"/>
                </a:solidFill>
                <a:latin typeface="Arial" panose="020B0604020202020204" pitchFamily="34" charset="0"/>
              </a:rPr>
              <a:t>Number of Individual Members in 3GPP is more than 750</a:t>
            </a:r>
            <a:endParaRPr lang="en-GB" altLang="en-US" sz="15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0D6E7A3-CD2F-4F6E-8725-F90691A0B7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3786794"/>
              </p:ext>
            </p:extLst>
          </p:nvPr>
        </p:nvGraphicFramePr>
        <p:xfrm>
          <a:off x="4212292" y="2148704"/>
          <a:ext cx="5827059" cy="3857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9A44471-C3AE-4ED3-970D-763374514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9539322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10C2B4-BB85-45D8-AECB-220C0BDB7E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128" y="1886399"/>
            <a:ext cx="2059709" cy="115236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B94C614-AC31-4B32-888B-69807045C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166427"/>
              </p:ext>
            </p:extLst>
          </p:nvPr>
        </p:nvGraphicFramePr>
        <p:xfrm>
          <a:off x="4261712" y="3038764"/>
          <a:ext cx="5885181" cy="3371280"/>
        </p:xfrm>
        <a:graphic>
          <a:graphicData uri="http://schemas.openxmlformats.org/drawingml/2006/table">
            <a:tbl>
              <a:tblPr/>
              <a:tblGrid>
                <a:gridCol w="1961727">
                  <a:extLst>
                    <a:ext uri="{9D8B030D-6E8A-4147-A177-3AD203B41FA5}">
                      <a16:colId xmlns:a16="http://schemas.microsoft.com/office/drawing/2014/main" val="781406044"/>
                    </a:ext>
                  </a:extLst>
                </a:gridCol>
                <a:gridCol w="1961727">
                  <a:extLst>
                    <a:ext uri="{9D8B030D-6E8A-4147-A177-3AD203B41FA5}">
                      <a16:colId xmlns:a16="http://schemas.microsoft.com/office/drawing/2014/main" val="2774809029"/>
                    </a:ext>
                  </a:extLst>
                </a:gridCol>
                <a:gridCol w="1961727">
                  <a:extLst>
                    <a:ext uri="{9D8B030D-6E8A-4147-A177-3AD203B41FA5}">
                      <a16:colId xmlns:a16="http://schemas.microsoft.com/office/drawing/2014/main" val="444990690"/>
                    </a:ext>
                  </a:extLst>
                </a:gridCol>
              </a:tblGrid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AUSTRALIA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INDIA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RUSSIAN FEDERATION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68064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AUSTRIA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INDONESIA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SAUDI ARABIA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790081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BELGIUM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IRELAND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SERBIA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916828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BOTSWANA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ISRAEL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SINGAPORE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02777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BULGARIA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ITALY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SLOVAKIA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83297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CANADA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JAPAN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SLOVENIA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35677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CHINA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KOREA (REPUBLIC OF)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SOUTH AFRICA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521875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CZECH REPUBLIC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LUXEMBOURG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SPAIN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00961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DENMARK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MEXICO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SWEDEN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53739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050" b="1" kern="1200" dirty="0">
                          <a:solidFill>
                            <a:srgbClr val="00B05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FIJI</a:t>
                      </a:r>
                      <a:r>
                        <a:rPr lang="en-GB" sz="1050" b="1" kern="1200" dirty="0">
                          <a:solidFill>
                            <a:srgbClr val="00B05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(New</a:t>
                      </a:r>
                      <a:r>
                        <a:rPr lang="en-GB" sz="105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NETHERLANDS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SWITZERLAND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831129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FINLAND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NEW ZEALAND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TAIWAN, PROVINCE OF CHINA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41771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FRANCE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NORWAY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TURKEY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328995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GERMANY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ARAB EMIRATES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67218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GREECE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PORTUGAL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KINGDOM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118288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 HONG KONG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FF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QATAR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STATES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237582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HUNGARY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ROMANIA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099492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A5C966F-0F5D-4795-A7D4-28495EA08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583" y="3565004"/>
            <a:ext cx="23331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3GPP Individual Members come from </a:t>
            </a:r>
            <a:r>
              <a:rPr lang="en-GB" altLang="en-US" sz="1800" u="sng" dirty="0">
                <a:solidFill>
                  <a:srgbClr val="FF0000"/>
                </a:solidFill>
                <a:latin typeface="Arial" panose="020B0604020202020204" pitchFamily="34" charset="0"/>
              </a:rPr>
              <a:t>46</a:t>
            </a:r>
            <a:r>
              <a:rPr lang="en-GB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 territories worldwide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D8653D1-41E4-4BA0-83A7-0EDD09656A86}"/>
              </a:ext>
            </a:extLst>
          </p:cNvPr>
          <p:cNvCxnSpPr/>
          <p:nvPr/>
        </p:nvCxnSpPr>
        <p:spPr>
          <a:xfrm>
            <a:off x="6893960" y="6102849"/>
            <a:ext cx="6061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4D34F350-784E-4776-8813-214083F6E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729043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/>
              <a:t>Marketing and communications</a:t>
            </a:r>
          </a:p>
        </p:txBody>
      </p:sp>
      <p:pic>
        <p:nvPicPr>
          <p:cNvPr id="5" name="Picture 4" descr="A picture containing room, drawing, food&#10;&#10;Description automatically generated">
            <a:extLst>
              <a:ext uri="{FF2B5EF4-FFF2-40B4-BE49-F238E27FC236}">
                <a16:creationId xmlns:a16="http://schemas.microsoft.com/office/drawing/2014/main" id="{FBAB08A7-2E06-4FB9-8568-FCE3249A5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91953" y="2885667"/>
            <a:ext cx="2008091" cy="336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723311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8C29085B-2D49-4FD1-9C94-7B35696C5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1800"/>
              <a:t> Conference participation: </a:t>
            </a:r>
          </a:p>
          <a:p>
            <a:pPr lvl="1"/>
            <a:r>
              <a:rPr lang="en-GB" altLang="en-US" sz="1400"/>
              <a:t>CCW in November 2021 (Endorsement, Speakers, Newsletter distribution).</a:t>
            </a:r>
          </a:p>
          <a:p>
            <a:pPr lvl="1"/>
            <a:r>
              <a:rPr lang="en-GB" altLang="en-US" sz="1400"/>
              <a:t>Planning for the MWC 2022 in Barcelona (Endorsed, Member and Partner meetings).</a:t>
            </a:r>
          </a:p>
          <a:p>
            <a:pPr lvl="1"/>
            <a:r>
              <a:rPr lang="en-GB" altLang="en-US" sz="1400"/>
              <a:t>Coordinating speakers for industry events and virtual presentations.</a:t>
            </a:r>
          </a:p>
          <a:p>
            <a:r>
              <a:rPr lang="en-GB" altLang="en-US" sz="1800"/>
              <a:t> Issue 3 of 3GPP Highlights newsletter published.</a:t>
            </a:r>
          </a:p>
          <a:p>
            <a:pPr lvl="1"/>
            <a:r>
              <a:rPr lang="en-GB" altLang="en-US" sz="1400"/>
              <a:t>Posted paper copies out to 600 experts</a:t>
            </a:r>
          </a:p>
          <a:p>
            <a:pPr lvl="1"/>
            <a:r>
              <a:rPr lang="en-GB" altLang="en-US" sz="1400"/>
              <a:t>970 on-line subscribers</a:t>
            </a:r>
          </a:p>
          <a:p>
            <a:r>
              <a:rPr lang="en-GB" altLang="en-US" sz="1800"/>
              <a:t>Website </a:t>
            </a:r>
          </a:p>
          <a:p>
            <a:pPr lvl="1"/>
            <a:r>
              <a:rPr lang="en-GB" altLang="en-US" sz="1400"/>
              <a:t>850,000+ website visitors in 2021</a:t>
            </a:r>
          </a:p>
          <a:p>
            <a:pPr lvl="1"/>
            <a:r>
              <a:rPr lang="en-GB" altLang="en-US" sz="1400"/>
              <a:t>New website under construction, with new look and feel, same links to data.</a:t>
            </a:r>
          </a:p>
          <a:p>
            <a:r>
              <a:rPr lang="en-GB" altLang="en-US" sz="1800"/>
              <a:t> Social media growth:</a:t>
            </a:r>
          </a:p>
          <a:p>
            <a:pPr lvl="1"/>
            <a:r>
              <a:rPr lang="en-GB" altLang="en-US" sz="1800"/>
              <a:t> </a:t>
            </a:r>
            <a:r>
              <a:rPr lang="en-GB" altLang="en-US" sz="1400"/>
              <a:t>Twitter: 10.2K followers (@3gpplive) </a:t>
            </a:r>
          </a:p>
          <a:p>
            <a:pPr lvl="1"/>
            <a:r>
              <a:rPr lang="en-GB" altLang="en-US" sz="1400"/>
              <a:t> Linked-in: 11.5 K followers for the 3GPP Group 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1800"/>
              <a:t> 2021 Excellence Awards process started.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1800"/>
              <a:t> Planning Leaders video interviews at first F2F meetings later in 2022.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34B4D66-8E26-40FA-99EA-5D6F78DC5BBC}"/>
              </a:ext>
            </a:extLst>
          </p:cNvPr>
          <p:cNvGrpSpPr/>
          <p:nvPr/>
        </p:nvGrpSpPr>
        <p:grpSpPr>
          <a:xfrm rot="168850">
            <a:off x="7951786" y="2213669"/>
            <a:ext cx="3232439" cy="1994325"/>
            <a:chOff x="9783855" y="4707457"/>
            <a:chExt cx="2540921" cy="1512351"/>
          </a:xfrm>
          <a:effectLst>
            <a:reflection blurRad="6350" stA="50000" endA="300" endPos="38500" dist="50800" dir="5400000" sy="-100000" algn="bl" rotWithShape="0"/>
          </a:effectLst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2BBCB93-4701-4871-8ACD-DCB73D3AAACB}"/>
                </a:ext>
              </a:extLst>
            </p:cNvPr>
            <p:cNvSpPr/>
            <p:nvPr/>
          </p:nvSpPr>
          <p:spPr>
            <a:xfrm>
              <a:off x="9783855" y="4707457"/>
              <a:ext cx="2540921" cy="1512351"/>
            </a:xfrm>
            <a:prstGeom prst="roundRect">
              <a:avLst/>
            </a:prstGeom>
            <a:solidFill>
              <a:srgbClr val="12473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 err="1"/>
            </a:p>
          </p:txBody>
        </p:sp>
        <p:pic>
          <p:nvPicPr>
            <p:cNvPr id="6" name="Picture 5" descr="Logo&#10;&#10;Description automatically generated with medium confidence">
              <a:extLst>
                <a:ext uri="{FF2B5EF4-FFF2-40B4-BE49-F238E27FC236}">
                  <a16:creationId xmlns:a16="http://schemas.microsoft.com/office/drawing/2014/main" id="{B606F8CE-A492-4FF1-8C9E-CD17DC69D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80010" y="4793875"/>
              <a:ext cx="2348613" cy="133951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D9ECB65-957A-4C0C-B621-235B58929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Marketing matters</a:t>
            </a:r>
            <a:endParaRPr lang="en-GB" dirty="0"/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Elected officials survey</a:t>
            </a:r>
          </a:p>
        </p:txBody>
      </p:sp>
      <p:pic>
        <p:nvPicPr>
          <p:cNvPr id="3076" name="Picture 4" descr="Schuyler Hospital and Public Health Seeking Your Input on Community Health  Survey - Schuyler Hospital">
            <a:extLst>
              <a:ext uri="{FF2B5EF4-FFF2-40B4-BE49-F238E27FC236}">
                <a16:creationId xmlns:a16="http://schemas.microsoft.com/office/drawing/2014/main" id="{8286AB26-6DA6-4878-96BF-2FB08117B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974" y="2928133"/>
            <a:ext cx="3400051" cy="348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095189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Elected officials survey</a:t>
            </a:r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7E7DCED-2DF5-4152-856B-AA17028D50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788" y="2121408"/>
            <a:ext cx="10947400" cy="3803142"/>
          </a:xfrm>
        </p:spPr>
        <p:txBody>
          <a:bodyPr/>
          <a:lstStyle/>
          <a:p>
            <a:pPr marL="608013" indent="-608013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MCC conducted a survey of the satisfaction of Chairs and Vice-Chairs.</a:t>
            </a:r>
          </a:p>
          <a:p>
            <a:pPr marL="0" indent="0" eaLnBrk="1" hangingPunct="1">
              <a:buNone/>
              <a:defRPr/>
            </a:pPr>
            <a:endParaRPr lang="en-GB" altLang="en-US" sz="20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Responses received from 44 elected officials out of 56.</a:t>
            </a:r>
          </a:p>
          <a:p>
            <a:pPr marL="0" indent="0" eaLnBrk="1" hangingPunct="1">
              <a:buNone/>
              <a:defRPr/>
            </a:pPr>
            <a:endParaRPr lang="en-GB" altLang="en-US" sz="20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All groups represented.</a:t>
            </a:r>
          </a:p>
          <a:p>
            <a:pPr marL="0" indent="0" eaLnBrk="1" hangingPunct="1">
              <a:buNone/>
              <a:defRPr/>
            </a:pPr>
            <a:endParaRPr lang="en-GB" altLang="en-US" sz="20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Questions were rated 0 (very poor) to 10 (very good).</a:t>
            </a:r>
          </a:p>
          <a:p>
            <a:pPr marL="0" indent="0" eaLnBrk="1" hangingPunct="1">
              <a:buNone/>
              <a:defRPr/>
            </a:pPr>
            <a:endParaRPr lang="en-GB" altLang="en-US" sz="20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The scores are shown graphically, and the mean value given.</a:t>
            </a:r>
          </a:p>
          <a:p>
            <a:pPr marL="608013" indent="-608013" eaLnBrk="1" hangingPunct="1">
              <a:defRPr/>
            </a:pPr>
            <a:endParaRPr lang="en-GB" altLang="en-US" sz="18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endParaRPr lang="en-GB" altLang="en-US" sz="18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endParaRPr lang="en-GB" altLang="en-US" sz="18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endParaRPr lang="en-GB" altLang="en-US" sz="18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endParaRPr lang="en-GB" altLang="en-US" sz="1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526106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MCC support</a:t>
            </a: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7E62A24D-3188-4D20-A484-B707528A81A1}"/>
              </a:ext>
            </a:extLst>
          </p:cNvPr>
          <p:cNvGraphicFramePr>
            <a:graphicFrameLocks/>
          </p:cNvGraphicFramePr>
          <p:nvPr/>
        </p:nvGraphicFramePr>
        <p:xfrm>
          <a:off x="2323350" y="1846976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E0AC0957-6D1F-4736-AB78-5CB7E681B82A}"/>
              </a:ext>
            </a:extLst>
          </p:cNvPr>
          <p:cNvSpPr txBox="1"/>
          <p:nvPr/>
        </p:nvSpPr>
        <p:spPr>
          <a:xfrm>
            <a:off x="237998" y="5937554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</a:t>
            </a:r>
            <a:r>
              <a:rPr lang="en-US" sz="2400" b="1" dirty="0">
                <a:solidFill>
                  <a:srgbClr val="00B050"/>
                </a:solidFill>
              </a:rPr>
              <a:t>9.14</a:t>
            </a:r>
            <a:endParaRPr lang="en-US" sz="2400" b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458CEDC-4715-4C8D-9E6F-E2CE7BA5959B}"/>
              </a:ext>
            </a:extLst>
          </p:cNvPr>
          <p:cNvSpPr txBox="1"/>
          <p:nvPr/>
        </p:nvSpPr>
        <p:spPr>
          <a:xfrm>
            <a:off x="4372820" y="5937554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57% of scores = 10/10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10E662C-ECED-468E-81AA-27AD420655F7}"/>
              </a:ext>
            </a:extLst>
          </p:cNvPr>
          <p:cNvSpPr txBox="1"/>
          <p:nvPr/>
        </p:nvSpPr>
        <p:spPr>
          <a:xfrm>
            <a:off x="8507642" y="5937554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75% of scores &gt;= 9/10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AB4352D-43C0-4682-AF00-8C826F868E88}"/>
              </a:ext>
            </a:extLst>
          </p:cNvPr>
          <p:cNvCxnSpPr>
            <a:cxnSpLocks/>
          </p:cNvCxnSpPr>
          <p:nvPr/>
        </p:nvCxnSpPr>
        <p:spPr>
          <a:xfrm>
            <a:off x="3949700" y="5912154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6424D62-9165-468F-97D1-36941F65FAD7}"/>
              </a:ext>
            </a:extLst>
          </p:cNvPr>
          <p:cNvCxnSpPr>
            <a:cxnSpLocks/>
          </p:cNvCxnSpPr>
          <p:nvPr/>
        </p:nvCxnSpPr>
        <p:spPr>
          <a:xfrm>
            <a:off x="8178800" y="5912154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3138379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MCC support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3753" y="2057400"/>
          <a:ext cx="1020138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0462">
                  <a:extLst>
                    <a:ext uri="{9D8B030D-6E8A-4147-A177-3AD203B41FA5}">
                      <a16:colId xmlns:a16="http://schemas.microsoft.com/office/drawing/2014/main" val="3654381891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6155667"/>
              </p:ext>
            </p:extLst>
          </p:nvPr>
        </p:nvGraphicFramePr>
        <p:xfrm>
          <a:off x="474233" y="2078323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5655428"/>
              </p:ext>
            </p:extLst>
          </p:nvPr>
        </p:nvGraphicFramePr>
        <p:xfrm>
          <a:off x="3884182" y="2078325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1432791"/>
              </p:ext>
            </p:extLst>
          </p:nvPr>
        </p:nvGraphicFramePr>
        <p:xfrm>
          <a:off x="7285139" y="2078323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57280"/>
            <a:ext cx="2550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64% of scores = 10/10 </a:t>
            </a:r>
            <a:endParaRPr lang="fr-FR" dirty="0">
              <a:solidFill>
                <a:srgbClr val="00B050"/>
              </a:solidFill>
            </a:endParaRPr>
          </a:p>
          <a:p>
            <a:r>
              <a:rPr lang="fr-FR" dirty="0">
                <a:solidFill>
                  <a:srgbClr val="00B050"/>
                </a:solidFill>
              </a:rPr>
              <a:t>75% of scores &gt;= 9/10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3850527" y="5357280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43% of scores = 10/10</a:t>
            </a:r>
          </a:p>
          <a:p>
            <a:r>
              <a:rPr lang="en-US" dirty="0">
                <a:solidFill>
                  <a:srgbClr val="FF0000"/>
                </a:solidFill>
              </a:rPr>
              <a:t>11% of scores &lt;= 5/10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B5B9E6-07E2-4AA5-A4FC-8F995709B348}"/>
              </a:ext>
            </a:extLst>
          </p:cNvPr>
          <p:cNvSpPr txBox="1"/>
          <p:nvPr/>
        </p:nvSpPr>
        <p:spPr>
          <a:xfrm>
            <a:off x="7252374" y="5357280"/>
            <a:ext cx="2550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63% of scores = 10/10 </a:t>
            </a:r>
            <a:endParaRPr lang="fr-FR" dirty="0">
              <a:solidFill>
                <a:srgbClr val="00B050"/>
              </a:solidFill>
            </a:endParaRPr>
          </a:p>
          <a:p>
            <a:r>
              <a:rPr lang="fr-FR" dirty="0">
                <a:solidFill>
                  <a:srgbClr val="00B050"/>
                </a:solidFill>
              </a:rPr>
              <a:t>77% of scores &gt;= 9/10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797881" y="4856478"/>
            <a:ext cx="2621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Average </a:t>
            </a:r>
            <a:r>
              <a:rPr lang="fr-FR" sz="2000" dirty="0"/>
              <a:t>score = </a:t>
            </a:r>
            <a:r>
              <a:rPr lang="en-GB" sz="2000" b="0" i="0" u="none" strike="noStrike" dirty="0">
                <a:solidFill>
                  <a:srgbClr val="00B050"/>
                </a:solidFill>
                <a:effectLst/>
              </a:rPr>
              <a:t>9.05</a:t>
            </a:r>
            <a:endParaRPr lang="en-GB" sz="2000" dirty="0">
              <a:solidFill>
                <a:srgbClr val="00B05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4207830" y="4856478"/>
            <a:ext cx="2621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Average </a:t>
            </a:r>
            <a:r>
              <a:rPr lang="fr-FR" sz="2000" dirty="0"/>
              <a:t>score = </a:t>
            </a:r>
            <a:r>
              <a:rPr lang="en-US" sz="2000" b="0" i="0" u="none" strike="noStrike" dirty="0">
                <a:solidFill>
                  <a:srgbClr val="000000"/>
                </a:solidFill>
                <a:effectLst/>
              </a:rPr>
              <a:t>8.31</a:t>
            </a:r>
            <a:endParaRPr lang="en-GB" sz="2000" dirty="0">
              <a:solidFill>
                <a:srgbClr val="92D05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7A077D-2372-48B1-9734-6189D4FFD066}"/>
              </a:ext>
            </a:extLst>
          </p:cNvPr>
          <p:cNvSpPr txBox="1"/>
          <p:nvPr/>
        </p:nvSpPr>
        <p:spPr>
          <a:xfrm>
            <a:off x="7608787" y="4856478"/>
            <a:ext cx="2621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Average </a:t>
            </a:r>
            <a:r>
              <a:rPr lang="fr-FR" sz="2000" dirty="0"/>
              <a:t>score = </a:t>
            </a:r>
            <a:r>
              <a:rPr lang="en-GB" sz="2000" dirty="0">
                <a:solidFill>
                  <a:srgbClr val="00B050"/>
                </a:solidFill>
              </a:rPr>
              <a:t>9.30</a:t>
            </a:r>
          </a:p>
        </p:txBody>
      </p:sp>
    </p:spTree>
    <p:extLst>
      <p:ext uri="{BB962C8B-B14F-4D97-AF65-F5344CB8AC3E}">
        <p14:creationId xmlns:p14="http://schemas.microsoft.com/office/powerpoint/2010/main" val="1478971555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CRs implementation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4DFBA23-A363-44AE-93A9-ECDA3021EC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31622"/>
              </p:ext>
            </p:extLst>
          </p:nvPr>
        </p:nvGraphicFramePr>
        <p:xfrm>
          <a:off x="2316000" y="1838475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0038585-FACA-4F34-AE54-0E4B97ECAA3C}"/>
              </a:ext>
            </a:extLst>
          </p:cNvPr>
          <p:cNvSpPr txBox="1"/>
          <p:nvPr/>
        </p:nvSpPr>
        <p:spPr>
          <a:xfrm>
            <a:off x="2316000" y="5933139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8.61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F1C544-E741-4342-9960-9F5D00263A0F}"/>
              </a:ext>
            </a:extLst>
          </p:cNvPr>
          <p:cNvSpPr txBox="1"/>
          <p:nvPr/>
        </p:nvSpPr>
        <p:spPr>
          <a:xfrm>
            <a:off x="6469099" y="5933139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68% of scores &gt;= 9/10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CE37C65-EDD8-49E2-B277-67E9EBC8B761}"/>
              </a:ext>
            </a:extLst>
          </p:cNvPr>
          <p:cNvCxnSpPr>
            <a:cxnSpLocks/>
          </p:cNvCxnSpPr>
          <p:nvPr/>
        </p:nvCxnSpPr>
        <p:spPr>
          <a:xfrm>
            <a:off x="6096000" y="5933139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00647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E3193-6C38-4BA6-BDD2-9FA39D8D4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3GPP Support Team</a:t>
            </a:r>
            <a:endParaRPr lang="en-GB" dirty="0"/>
          </a:p>
        </p:txBody>
      </p:sp>
      <p:sp>
        <p:nvSpPr>
          <p:cNvPr id="4" name="Line 57">
            <a:extLst>
              <a:ext uri="{FF2B5EF4-FFF2-40B4-BE49-F238E27FC236}">
                <a16:creationId xmlns:a16="http://schemas.microsoft.com/office/drawing/2014/main" id="{E1AEC191-4046-48D6-9150-45C3DC83114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4155" y="4172940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5" name="Line 57">
            <a:extLst>
              <a:ext uri="{FF2B5EF4-FFF2-40B4-BE49-F238E27FC236}">
                <a16:creationId xmlns:a16="http://schemas.microsoft.com/office/drawing/2014/main" id="{4E80D798-D22B-4DE7-A3E0-D285D0BA7CA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5014" y="5027389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6" name="Line 57">
            <a:extLst>
              <a:ext uri="{FF2B5EF4-FFF2-40B4-BE49-F238E27FC236}">
                <a16:creationId xmlns:a16="http://schemas.microsoft.com/office/drawing/2014/main" id="{7AE3CFE5-0D48-4DF1-94E8-3E9F5149B485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1511822" y="4211461"/>
            <a:ext cx="2772000" cy="1121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7" name="Line 57">
            <a:extLst>
              <a:ext uri="{FF2B5EF4-FFF2-40B4-BE49-F238E27FC236}">
                <a16:creationId xmlns:a16="http://schemas.microsoft.com/office/drawing/2014/main" id="{1A0D6BEC-1063-446A-A84F-E48CEE9E4C8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7992" y="2834589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" name="Line 57">
            <a:extLst>
              <a:ext uri="{FF2B5EF4-FFF2-40B4-BE49-F238E27FC236}">
                <a16:creationId xmlns:a16="http://schemas.microsoft.com/office/drawing/2014/main" id="{B097E552-EF63-4C0F-86B2-B92329124FB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61152" y="3624195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" name="Line 57">
            <a:extLst>
              <a:ext uri="{FF2B5EF4-FFF2-40B4-BE49-F238E27FC236}">
                <a16:creationId xmlns:a16="http://schemas.microsoft.com/office/drawing/2014/main" id="{14BD89FB-B281-41E6-A858-62CE67B7A76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8397" y="5585751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0" name="Line 42">
            <a:extLst>
              <a:ext uri="{FF2B5EF4-FFF2-40B4-BE49-F238E27FC236}">
                <a16:creationId xmlns:a16="http://schemas.microsoft.com/office/drawing/2014/main" id="{B997F172-1BAE-47C4-84C2-FD34205BFA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19149" y="4458988"/>
            <a:ext cx="3740153" cy="232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" name="Line 57">
            <a:extLst>
              <a:ext uri="{FF2B5EF4-FFF2-40B4-BE49-F238E27FC236}">
                <a16:creationId xmlns:a16="http://schemas.microsoft.com/office/drawing/2014/main" id="{C71158B8-87AB-400F-96A7-9B1EA54233AF}"/>
              </a:ext>
            </a:extLst>
          </p:cNvPr>
          <p:cNvSpPr>
            <a:spLocks noChangeShapeType="1"/>
          </p:cNvSpPr>
          <p:nvPr/>
        </p:nvSpPr>
        <p:spPr bwMode="auto">
          <a:xfrm>
            <a:off x="3924459" y="3330076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" name="Line 51">
            <a:extLst>
              <a:ext uri="{FF2B5EF4-FFF2-40B4-BE49-F238E27FC236}">
                <a16:creationId xmlns:a16="http://schemas.microsoft.com/office/drawing/2014/main" id="{B9812BE2-2B4A-46B3-9120-55121D392CB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31134" y="6133766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3" name="Line 80">
            <a:extLst>
              <a:ext uri="{FF2B5EF4-FFF2-40B4-BE49-F238E27FC236}">
                <a16:creationId xmlns:a16="http://schemas.microsoft.com/office/drawing/2014/main" id="{18BEBF9C-C1DA-4311-82A8-8240750D5A6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10603" y="3077527"/>
            <a:ext cx="1357907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4" name="Line 80">
            <a:extLst>
              <a:ext uri="{FF2B5EF4-FFF2-40B4-BE49-F238E27FC236}">
                <a16:creationId xmlns:a16="http://schemas.microsoft.com/office/drawing/2014/main" id="{4C251C1D-389C-4918-9CC1-09F577E5230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07058" y="3589701"/>
            <a:ext cx="1357907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" name="Line 51">
            <a:extLst>
              <a:ext uri="{FF2B5EF4-FFF2-40B4-BE49-F238E27FC236}">
                <a16:creationId xmlns:a16="http://schemas.microsoft.com/office/drawing/2014/main" id="{E7C818E7-F09D-441F-BABD-30AB480DE3C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68450" y="5857807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6" name="Line 55">
            <a:extLst>
              <a:ext uri="{FF2B5EF4-FFF2-40B4-BE49-F238E27FC236}">
                <a16:creationId xmlns:a16="http://schemas.microsoft.com/office/drawing/2014/main" id="{7C10E175-9D3A-4FC6-B0E8-4C0DC503C7AC}"/>
              </a:ext>
            </a:extLst>
          </p:cNvPr>
          <p:cNvSpPr>
            <a:spLocks noChangeShapeType="1"/>
          </p:cNvSpPr>
          <p:nvPr/>
        </p:nvSpPr>
        <p:spPr bwMode="auto">
          <a:xfrm>
            <a:off x="3969913" y="2563527"/>
            <a:ext cx="3682370" cy="1277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7" name="Line 3">
            <a:extLst>
              <a:ext uri="{FF2B5EF4-FFF2-40B4-BE49-F238E27FC236}">
                <a16:creationId xmlns:a16="http://schemas.microsoft.com/office/drawing/2014/main" id="{6995FFF2-B8A3-40BE-AA35-9D6E16CC46E5}"/>
              </a:ext>
            </a:extLst>
          </p:cNvPr>
          <p:cNvSpPr>
            <a:spLocks noChangeShapeType="1"/>
          </p:cNvSpPr>
          <p:nvPr/>
        </p:nvSpPr>
        <p:spPr bwMode="auto">
          <a:xfrm>
            <a:off x="7592459" y="1950948"/>
            <a:ext cx="20679" cy="4335441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8" name="AutoShape 5">
            <a:extLst>
              <a:ext uri="{FF2B5EF4-FFF2-40B4-BE49-F238E27FC236}">
                <a16:creationId xmlns:a16="http://schemas.microsoft.com/office/drawing/2014/main" id="{5466D501-5D31-4301-80B3-5CB1B24E3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6841" y="2149534"/>
            <a:ext cx="1470847" cy="36231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b="1" dirty="0"/>
              <a:t>Issam Toufik</a:t>
            </a:r>
          </a:p>
          <a:p>
            <a:pPr algn="ctr"/>
            <a:r>
              <a:rPr lang="en-US" sz="800" dirty="0"/>
              <a:t>Director MCC, ETSI</a:t>
            </a:r>
          </a:p>
        </p:txBody>
      </p:sp>
      <p:sp>
        <p:nvSpPr>
          <p:cNvPr id="19" name="AutoShape 6">
            <a:extLst>
              <a:ext uri="{FF2B5EF4-FFF2-40B4-BE49-F238E27FC236}">
                <a16:creationId xmlns:a16="http://schemas.microsoft.com/office/drawing/2014/main" id="{86AE80D3-E79E-42C4-8A2A-44342FE0BD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1669" y="3180255"/>
            <a:ext cx="1470847" cy="35999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20" name="Rectangle 7">
            <a:extLst>
              <a:ext uri="{FF2B5EF4-FFF2-40B4-BE49-F238E27FC236}">
                <a16:creationId xmlns:a16="http://schemas.microsoft.com/office/drawing/2014/main" id="{A83EC4ED-2CD8-43E5-8324-F1F393D0B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4391" y="5164465"/>
            <a:ext cx="1616618" cy="117860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 dirty="0"/>
          </a:p>
        </p:txBody>
      </p:sp>
      <p:sp>
        <p:nvSpPr>
          <p:cNvPr id="21" name="AutoShape 8">
            <a:extLst>
              <a:ext uri="{FF2B5EF4-FFF2-40B4-BE49-F238E27FC236}">
                <a16:creationId xmlns:a16="http://schemas.microsoft.com/office/drawing/2014/main" id="{7FEAB1AE-ED1F-498A-81C4-9C0824D02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4391" y="4981968"/>
            <a:ext cx="1616618" cy="19509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22" name="AutoShape 9">
            <a:extLst>
              <a:ext uri="{FF2B5EF4-FFF2-40B4-BE49-F238E27FC236}">
                <a16:creationId xmlns:a16="http://schemas.microsoft.com/office/drawing/2014/main" id="{0ABD7DE2-744A-4D74-89AF-6D77C5D68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9752" y="5244181"/>
            <a:ext cx="1472160" cy="25500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Susanna Kooistra</a:t>
            </a:r>
            <a:br>
              <a:rPr lang="en-US" sz="800" dirty="0"/>
            </a:br>
            <a:r>
              <a:rPr lang="en-US" sz="800" dirty="0"/>
              <a:t>(liaisons, membership, …)</a:t>
            </a:r>
          </a:p>
        </p:txBody>
      </p:sp>
      <p:sp>
        <p:nvSpPr>
          <p:cNvPr id="23" name="AutoShape 10">
            <a:extLst>
              <a:ext uri="{FF2B5EF4-FFF2-40B4-BE49-F238E27FC236}">
                <a16:creationId xmlns:a16="http://schemas.microsoft.com/office/drawing/2014/main" id="{640F1B71-92B1-451C-913C-0605FAA8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1873" y="5605549"/>
            <a:ext cx="1472160" cy="26164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Elisabetta Comin</a:t>
            </a:r>
            <a:br>
              <a:rPr lang="en-US" sz="800" dirty="0"/>
            </a:br>
            <a:r>
              <a:rPr lang="en-US" sz="800" dirty="0"/>
              <a:t>(general admin)</a:t>
            </a:r>
          </a:p>
        </p:txBody>
      </p:sp>
      <p:sp>
        <p:nvSpPr>
          <p:cNvPr id="24" name="AutoShape 11">
            <a:extLst>
              <a:ext uri="{FF2B5EF4-FFF2-40B4-BE49-F238E27FC236}">
                <a16:creationId xmlns:a16="http://schemas.microsoft.com/office/drawing/2014/main" id="{16D7C711-0135-4AA0-9F3B-83AEE82FF1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8943" y="5972271"/>
            <a:ext cx="1472160" cy="2439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Emmanuelle Wurffel</a:t>
            </a:r>
            <a:br>
              <a:rPr lang="en-US" sz="800" dirty="0"/>
            </a:br>
            <a:r>
              <a:rPr lang="en-US" sz="800" dirty="0"/>
              <a:t>(EF3, meetings, …)</a:t>
            </a:r>
          </a:p>
        </p:txBody>
      </p:sp>
      <p:sp>
        <p:nvSpPr>
          <p:cNvPr id="25" name="Line 13">
            <a:extLst>
              <a:ext uri="{FF2B5EF4-FFF2-40B4-BE49-F238E27FC236}">
                <a16:creationId xmlns:a16="http://schemas.microsoft.com/office/drawing/2014/main" id="{753F8FD0-257E-4023-8958-F135487FE93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01484" y="5296588"/>
            <a:ext cx="3677117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26" name="AutoShape 14">
            <a:extLst>
              <a:ext uri="{FF2B5EF4-FFF2-40B4-BE49-F238E27FC236}">
                <a16:creationId xmlns:a16="http://schemas.microsoft.com/office/drawing/2014/main" id="{3D05B557-50CE-4689-AA0B-92EB08442A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3549" y="5255346"/>
            <a:ext cx="735423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4</a:t>
            </a:r>
          </a:p>
        </p:txBody>
      </p:sp>
      <p:sp>
        <p:nvSpPr>
          <p:cNvPr id="27" name="AutoShape 17">
            <a:extLst>
              <a:ext uri="{FF2B5EF4-FFF2-40B4-BE49-F238E27FC236}">
                <a16:creationId xmlns:a16="http://schemas.microsoft.com/office/drawing/2014/main" id="{29CC5164-50CE-474E-989E-96C5DE7EC5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521970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Jayeeta Saha</a:t>
            </a:r>
          </a:p>
        </p:txBody>
      </p:sp>
      <p:sp>
        <p:nvSpPr>
          <p:cNvPr id="28" name="Line 19">
            <a:extLst>
              <a:ext uri="{FF2B5EF4-FFF2-40B4-BE49-F238E27FC236}">
                <a16:creationId xmlns:a16="http://schemas.microsoft.com/office/drawing/2014/main" id="{CECB6E11-0196-48BF-A708-37C9B7C91DE4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9779" y="3875139"/>
            <a:ext cx="3767199" cy="63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29" name="AutoShape 20">
            <a:extLst>
              <a:ext uri="{FF2B5EF4-FFF2-40B4-BE49-F238E27FC236}">
                <a16:creationId xmlns:a16="http://schemas.microsoft.com/office/drawing/2014/main" id="{DD1FFC8E-B089-459B-8F3D-D380AF8AF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4383801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Andrijana Brekalo</a:t>
            </a:r>
            <a:endParaRPr lang="en-US" sz="800" dirty="0"/>
          </a:p>
        </p:txBody>
      </p:sp>
      <p:sp>
        <p:nvSpPr>
          <p:cNvPr id="30" name="Line 27">
            <a:extLst>
              <a:ext uri="{FF2B5EF4-FFF2-40B4-BE49-F238E27FC236}">
                <a16:creationId xmlns:a16="http://schemas.microsoft.com/office/drawing/2014/main" id="{C1E6A8C5-689B-4A8C-918E-53E728E69470}"/>
              </a:ext>
            </a:extLst>
          </p:cNvPr>
          <p:cNvSpPr>
            <a:spLocks noChangeShapeType="1"/>
          </p:cNvSpPr>
          <p:nvPr/>
        </p:nvSpPr>
        <p:spPr bwMode="auto">
          <a:xfrm>
            <a:off x="3891842" y="5035427"/>
            <a:ext cx="354689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1" name="AutoShape 28">
            <a:extLst>
              <a:ext uri="{FF2B5EF4-FFF2-40B4-BE49-F238E27FC236}">
                <a16:creationId xmlns:a16="http://schemas.microsoft.com/office/drawing/2014/main" id="{EADCBD9C-7F90-4C8E-A76F-FF92DDC70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2" y="4959314"/>
            <a:ext cx="996077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Patrick Mérias</a:t>
            </a:r>
          </a:p>
        </p:txBody>
      </p:sp>
      <p:sp>
        <p:nvSpPr>
          <p:cNvPr id="32" name="Line 29">
            <a:extLst>
              <a:ext uri="{FF2B5EF4-FFF2-40B4-BE49-F238E27FC236}">
                <a16:creationId xmlns:a16="http://schemas.microsoft.com/office/drawing/2014/main" id="{5446458C-12BF-4963-9BCE-C96B6008962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59107" y="4766722"/>
            <a:ext cx="3740153" cy="232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3" name="AutoShape 30">
            <a:extLst>
              <a:ext uri="{FF2B5EF4-FFF2-40B4-BE49-F238E27FC236}">
                <a16:creationId xmlns:a16="http://schemas.microsoft.com/office/drawing/2014/main" id="{E480ABAB-21B6-49BB-9411-F5D07492E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468837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Kimmo Kymalainen</a:t>
            </a:r>
          </a:p>
        </p:txBody>
      </p:sp>
      <p:sp>
        <p:nvSpPr>
          <p:cNvPr id="34" name="AutoShape 31">
            <a:extLst>
              <a:ext uri="{FF2B5EF4-FFF2-40B4-BE49-F238E27FC236}">
                <a16:creationId xmlns:a16="http://schemas.microsoft.com/office/drawing/2014/main" id="{AC35B6EE-6E42-4644-867E-F05CA9214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9522" y="4726585"/>
            <a:ext cx="735423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</a:t>
            </a:r>
          </a:p>
        </p:txBody>
      </p:sp>
      <p:sp>
        <p:nvSpPr>
          <p:cNvPr id="35" name="AutoShape 32">
            <a:extLst>
              <a:ext uri="{FF2B5EF4-FFF2-40B4-BE49-F238E27FC236}">
                <a16:creationId xmlns:a16="http://schemas.microsoft.com/office/drawing/2014/main" id="{595E7F8C-ADD1-4827-B05C-8254334E8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8209" y="4823335"/>
            <a:ext cx="735423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36" name="Line 33">
            <a:extLst>
              <a:ext uri="{FF2B5EF4-FFF2-40B4-BE49-F238E27FC236}">
                <a16:creationId xmlns:a16="http://schemas.microsoft.com/office/drawing/2014/main" id="{51D47055-C016-41FB-B78C-7ADBBFBE229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46538" y="4094738"/>
            <a:ext cx="1212792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7" name="AutoShape 34">
            <a:extLst>
              <a:ext uri="{FF2B5EF4-FFF2-40B4-BE49-F238E27FC236}">
                <a16:creationId xmlns:a16="http://schemas.microsoft.com/office/drawing/2014/main" id="{95E6053E-A0F9-47DD-9A72-9CF4CBE101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7428" y="4622159"/>
            <a:ext cx="1459027" cy="2578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Shicheng Hu / 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38" name="Line 35">
            <a:extLst>
              <a:ext uri="{FF2B5EF4-FFF2-40B4-BE49-F238E27FC236}">
                <a16:creationId xmlns:a16="http://schemas.microsoft.com/office/drawing/2014/main" id="{DDCE60EA-4E3F-4274-BE99-698867FE41A0}"/>
              </a:ext>
            </a:extLst>
          </p:cNvPr>
          <p:cNvSpPr>
            <a:spLocks noChangeShapeType="1"/>
          </p:cNvSpPr>
          <p:nvPr/>
        </p:nvSpPr>
        <p:spPr bwMode="auto">
          <a:xfrm>
            <a:off x="3851580" y="4164179"/>
            <a:ext cx="371126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9" name="AutoShape 37">
            <a:extLst>
              <a:ext uri="{FF2B5EF4-FFF2-40B4-BE49-F238E27FC236}">
                <a16:creationId xmlns:a16="http://schemas.microsoft.com/office/drawing/2014/main" id="{70F18218-5177-426C-84CC-D14D36C4A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409632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Ingbert Sigovich</a:t>
            </a:r>
          </a:p>
        </p:txBody>
      </p:sp>
      <p:sp>
        <p:nvSpPr>
          <p:cNvPr id="40" name="AutoShape 38">
            <a:extLst>
              <a:ext uri="{FF2B5EF4-FFF2-40B4-BE49-F238E27FC236}">
                <a16:creationId xmlns:a16="http://schemas.microsoft.com/office/drawing/2014/main" id="{16DA1CD6-0B4C-4B7A-AD6B-CB5AE13AD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160" y="4127433"/>
            <a:ext cx="735423" cy="80586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41" name="Line 39">
            <a:extLst>
              <a:ext uri="{FF2B5EF4-FFF2-40B4-BE49-F238E27FC236}">
                <a16:creationId xmlns:a16="http://schemas.microsoft.com/office/drawing/2014/main" id="{C41F94A1-E7BA-4B50-92EE-9C60691B8FD5}"/>
              </a:ext>
            </a:extLst>
          </p:cNvPr>
          <p:cNvSpPr>
            <a:spLocks noChangeShapeType="1"/>
          </p:cNvSpPr>
          <p:nvPr/>
        </p:nvSpPr>
        <p:spPr bwMode="auto">
          <a:xfrm>
            <a:off x="3868399" y="3611068"/>
            <a:ext cx="3713888" cy="1277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2" name="AutoShape 41">
            <a:extLst>
              <a:ext uri="{FF2B5EF4-FFF2-40B4-BE49-F238E27FC236}">
                <a16:creationId xmlns:a16="http://schemas.microsoft.com/office/drawing/2014/main" id="{23C8BDC3-A473-4926-8730-6001C28A2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4962" y="6107334"/>
            <a:ext cx="735423" cy="80586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43" name="AutoShape 45">
            <a:extLst>
              <a:ext uri="{FF2B5EF4-FFF2-40B4-BE49-F238E27FC236}">
                <a16:creationId xmlns:a16="http://schemas.microsoft.com/office/drawing/2014/main" id="{D5E1D55C-1B4B-415D-8061-5FFA24905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319" y="4916350"/>
            <a:ext cx="735423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44" name="AutoShape 48">
            <a:extLst>
              <a:ext uri="{FF2B5EF4-FFF2-40B4-BE49-F238E27FC236}">
                <a16:creationId xmlns:a16="http://schemas.microsoft.com/office/drawing/2014/main" id="{60A983A8-5AD3-42A1-943A-8638170E4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9258" y="3833192"/>
            <a:ext cx="735423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</a:t>
            </a:r>
          </a:p>
        </p:txBody>
      </p:sp>
      <p:sp>
        <p:nvSpPr>
          <p:cNvPr id="45" name="AutoShape 49">
            <a:extLst>
              <a:ext uri="{FF2B5EF4-FFF2-40B4-BE49-F238E27FC236}">
                <a16:creationId xmlns:a16="http://schemas.microsoft.com/office/drawing/2014/main" id="{35DF9B81-D8DE-4064-AAE3-D71BF77C46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3805589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Maurice Pope</a:t>
            </a:r>
          </a:p>
        </p:txBody>
      </p:sp>
      <p:sp>
        <p:nvSpPr>
          <p:cNvPr id="46" name="AutoShape 50">
            <a:extLst>
              <a:ext uri="{FF2B5EF4-FFF2-40B4-BE49-F238E27FC236}">
                <a16:creationId xmlns:a16="http://schemas.microsoft.com/office/drawing/2014/main" id="{90202507-ECB1-4F4F-9299-A35EF2C74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732" y="3933952"/>
            <a:ext cx="735423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47" name="Line 51">
            <a:extLst>
              <a:ext uri="{FF2B5EF4-FFF2-40B4-BE49-F238E27FC236}">
                <a16:creationId xmlns:a16="http://schemas.microsoft.com/office/drawing/2014/main" id="{CD36EFB8-3626-4E77-AF5E-C1D28305EE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14456" y="5569268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8" name="AutoShape 52">
            <a:extLst>
              <a:ext uri="{FF2B5EF4-FFF2-40B4-BE49-F238E27FC236}">
                <a16:creationId xmlns:a16="http://schemas.microsoft.com/office/drawing/2014/main" id="{95BA2615-77CC-4EF3-B2D0-43ED09012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5499849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Stefania Sesia</a:t>
            </a:r>
          </a:p>
        </p:txBody>
      </p:sp>
      <p:sp>
        <p:nvSpPr>
          <p:cNvPr id="49" name="AutoShape 53">
            <a:extLst>
              <a:ext uri="{FF2B5EF4-FFF2-40B4-BE49-F238E27FC236}">
                <a16:creationId xmlns:a16="http://schemas.microsoft.com/office/drawing/2014/main" id="{7E3272AD-6929-4F85-B28C-E81E21DF6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3586" y="5541966"/>
            <a:ext cx="735423" cy="80586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3</a:t>
            </a:r>
          </a:p>
        </p:txBody>
      </p:sp>
      <p:sp>
        <p:nvSpPr>
          <p:cNvPr id="50" name="AutoShape 54">
            <a:extLst>
              <a:ext uri="{FF2B5EF4-FFF2-40B4-BE49-F238E27FC236}">
                <a16:creationId xmlns:a16="http://schemas.microsoft.com/office/drawing/2014/main" id="{608167DB-710D-4FF9-ADE2-9F2169CFF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487" y="2489224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</p:txBody>
      </p:sp>
      <p:sp>
        <p:nvSpPr>
          <p:cNvPr id="51" name="AutoShape 56">
            <a:extLst>
              <a:ext uri="{FF2B5EF4-FFF2-40B4-BE49-F238E27FC236}">
                <a16:creationId xmlns:a16="http://schemas.microsoft.com/office/drawing/2014/main" id="{0365DFB5-A685-43F1-BE5A-BCC6D4DE37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831" y="2530646"/>
            <a:ext cx="736737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52" name="Line 57">
            <a:extLst>
              <a:ext uri="{FF2B5EF4-FFF2-40B4-BE49-F238E27FC236}">
                <a16:creationId xmlns:a16="http://schemas.microsoft.com/office/drawing/2014/main" id="{D1CB06E4-A8F9-40FD-9E17-7E9B7F9FB531}"/>
              </a:ext>
            </a:extLst>
          </p:cNvPr>
          <p:cNvSpPr>
            <a:spLocks noChangeShapeType="1"/>
          </p:cNvSpPr>
          <p:nvPr/>
        </p:nvSpPr>
        <p:spPr bwMode="auto">
          <a:xfrm>
            <a:off x="3876370" y="3076243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53" name="AutoShape 58">
            <a:extLst>
              <a:ext uri="{FF2B5EF4-FFF2-40B4-BE49-F238E27FC236}">
                <a16:creationId xmlns:a16="http://schemas.microsoft.com/office/drawing/2014/main" id="{01EC92FF-E537-4F47-9FDE-09BA3A6BD5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487" y="300222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Dionisio Zumerle</a:t>
            </a:r>
          </a:p>
        </p:txBody>
      </p:sp>
      <p:sp>
        <p:nvSpPr>
          <p:cNvPr id="54" name="AutoShape 59">
            <a:extLst>
              <a:ext uri="{FF2B5EF4-FFF2-40B4-BE49-F238E27FC236}">
                <a16:creationId xmlns:a16="http://schemas.microsoft.com/office/drawing/2014/main" id="{8ED3B3DD-C59B-4FF8-9878-B26A3B4698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4854" y="3099713"/>
            <a:ext cx="735423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</a:t>
            </a:r>
          </a:p>
        </p:txBody>
      </p:sp>
      <p:sp>
        <p:nvSpPr>
          <p:cNvPr id="55" name="AutoShape 60">
            <a:extLst>
              <a:ext uri="{FF2B5EF4-FFF2-40B4-BE49-F238E27FC236}">
                <a16:creationId xmlns:a16="http://schemas.microsoft.com/office/drawing/2014/main" id="{1973EFFB-BAB1-449C-AF85-87776E57C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4854" y="2996138"/>
            <a:ext cx="735423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56" name="AutoShape 61">
            <a:extLst>
              <a:ext uri="{FF2B5EF4-FFF2-40B4-BE49-F238E27FC236}">
                <a16:creationId xmlns:a16="http://schemas.microsoft.com/office/drawing/2014/main" id="{3D91C35E-9372-498B-984E-955E75D93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1669" y="3657122"/>
            <a:ext cx="1470847" cy="35999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Kevin Flynn</a:t>
            </a:r>
          </a:p>
          <a:p>
            <a:pPr algn="ctr"/>
            <a:r>
              <a:rPr lang="en-GB" sz="800" dirty="0"/>
              <a:t>Marketing and Communications </a:t>
            </a:r>
            <a:endParaRPr lang="en-US" sz="800" dirty="0"/>
          </a:p>
        </p:txBody>
      </p:sp>
      <p:sp>
        <p:nvSpPr>
          <p:cNvPr id="57" name="AutoShape 62">
            <a:extLst>
              <a:ext uri="{FF2B5EF4-FFF2-40B4-BE49-F238E27FC236}">
                <a16:creationId xmlns:a16="http://schemas.microsoft.com/office/drawing/2014/main" id="{119924AE-47C4-4E64-AC94-79220D123B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2372" y="4997530"/>
            <a:ext cx="735423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58" name="AutoShape 63">
            <a:extLst>
              <a:ext uri="{FF2B5EF4-FFF2-40B4-BE49-F238E27FC236}">
                <a16:creationId xmlns:a16="http://schemas.microsoft.com/office/drawing/2014/main" id="{750E9EFD-0200-4DC7-836D-0D906C236E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8209" y="4421385"/>
            <a:ext cx="736737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59" name="Line 64">
            <a:extLst>
              <a:ext uri="{FF2B5EF4-FFF2-40B4-BE49-F238E27FC236}">
                <a16:creationId xmlns:a16="http://schemas.microsoft.com/office/drawing/2014/main" id="{1454A2AF-C708-43BE-B005-134A182DC8D2}"/>
              </a:ext>
            </a:extLst>
          </p:cNvPr>
          <p:cNvSpPr>
            <a:spLocks noChangeShapeType="1"/>
          </p:cNvSpPr>
          <p:nvPr/>
        </p:nvSpPr>
        <p:spPr bwMode="auto">
          <a:xfrm>
            <a:off x="3820252" y="2793629"/>
            <a:ext cx="3728334" cy="929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60" name="AutoShape 65">
            <a:extLst>
              <a:ext uri="{FF2B5EF4-FFF2-40B4-BE49-F238E27FC236}">
                <a16:creationId xmlns:a16="http://schemas.microsoft.com/office/drawing/2014/main" id="{8223721A-8B20-45E1-8F8A-15871BA181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9582" y="2761373"/>
            <a:ext cx="735423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61" name="AutoShape 71">
            <a:extLst>
              <a:ext uri="{FF2B5EF4-FFF2-40B4-BE49-F238E27FC236}">
                <a16:creationId xmlns:a16="http://schemas.microsoft.com/office/drawing/2014/main" id="{8EC28466-61F7-459C-A51D-0D739297D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487" y="2745755"/>
            <a:ext cx="1001662" cy="15444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Juha Korhonen</a:t>
            </a:r>
          </a:p>
        </p:txBody>
      </p:sp>
      <p:sp>
        <p:nvSpPr>
          <p:cNvPr id="62" name="AutoShape 72">
            <a:extLst>
              <a:ext uri="{FF2B5EF4-FFF2-40B4-BE49-F238E27FC236}">
                <a16:creationId xmlns:a16="http://schemas.microsoft.com/office/drawing/2014/main" id="{804FE179-8BCA-4317-A9D3-827B6D0879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549856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Young Ik Jo</a:t>
            </a:r>
          </a:p>
        </p:txBody>
      </p:sp>
      <p:sp>
        <p:nvSpPr>
          <p:cNvPr id="63" name="AutoShape 75">
            <a:extLst>
              <a:ext uri="{FF2B5EF4-FFF2-40B4-BE49-F238E27FC236}">
                <a16:creationId xmlns:a16="http://schemas.microsoft.com/office/drawing/2014/main" id="{1A309FA1-272D-4416-97C2-D61218FB39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487" y="2993203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Mirko Cano</a:t>
            </a:r>
          </a:p>
        </p:txBody>
      </p:sp>
      <p:sp>
        <p:nvSpPr>
          <p:cNvPr id="64" name="AutoShape 76">
            <a:extLst>
              <a:ext uri="{FF2B5EF4-FFF2-40B4-BE49-F238E27FC236}">
                <a16:creationId xmlns:a16="http://schemas.microsoft.com/office/drawing/2014/main" id="{CD26D32A-7372-457D-862E-1179C0AAD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3994" y="4201590"/>
            <a:ext cx="1470847" cy="318186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Mathieu Mangion</a:t>
            </a:r>
            <a:br>
              <a:rPr lang="en-US" sz="800" dirty="0"/>
            </a:br>
            <a:r>
              <a:rPr lang="en-US" sz="800" dirty="0"/>
              <a:t>IT Systems Administrator</a:t>
            </a:r>
            <a:r>
              <a:rPr lang="en-GB" sz="800" dirty="0"/>
              <a:t> </a:t>
            </a:r>
            <a:endParaRPr lang="en-US" sz="800" dirty="0"/>
          </a:p>
        </p:txBody>
      </p:sp>
      <p:sp>
        <p:nvSpPr>
          <p:cNvPr id="65" name="AutoShape 23">
            <a:extLst>
              <a:ext uri="{FF2B5EF4-FFF2-40B4-BE49-F238E27FC236}">
                <a16:creationId xmlns:a16="http://schemas.microsoft.com/office/drawing/2014/main" id="{4BD0B4A5-238A-4D2E-8479-278C7B3F0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52" y="3568376"/>
            <a:ext cx="735509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66" name="AutoShape 74">
            <a:extLst>
              <a:ext uri="{FF2B5EF4-FFF2-40B4-BE49-F238E27FC236}">
                <a16:creationId xmlns:a16="http://schemas.microsoft.com/office/drawing/2014/main" id="{65E63D3F-1BE4-4223-9998-45D691A887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243" y="352528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Yong-Jun Chung</a:t>
            </a:r>
          </a:p>
        </p:txBody>
      </p:sp>
      <p:sp>
        <p:nvSpPr>
          <p:cNvPr id="67" name="AutoShape 34">
            <a:extLst>
              <a:ext uri="{FF2B5EF4-FFF2-40B4-BE49-F238E27FC236}">
                <a16:creationId xmlns:a16="http://schemas.microsoft.com/office/drawing/2014/main" id="{9766CE18-98B2-41C5-9475-2AE17BA84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5007" y="4624092"/>
            <a:ext cx="1459027" cy="2578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68" name="AutoShape 72">
            <a:extLst>
              <a:ext uri="{FF2B5EF4-FFF2-40B4-BE49-F238E27FC236}">
                <a16:creationId xmlns:a16="http://schemas.microsoft.com/office/drawing/2014/main" id="{3B737876-E76A-4FD6-9C97-FD418E5A0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577294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Bernt Mattsson</a:t>
            </a:r>
          </a:p>
        </p:txBody>
      </p:sp>
      <p:sp>
        <p:nvSpPr>
          <p:cNvPr id="69" name="Line 57">
            <a:extLst>
              <a:ext uri="{FF2B5EF4-FFF2-40B4-BE49-F238E27FC236}">
                <a16:creationId xmlns:a16="http://schemas.microsoft.com/office/drawing/2014/main" id="{2BB30114-92FF-4099-8F64-6E56DAB5C2F8}"/>
              </a:ext>
            </a:extLst>
          </p:cNvPr>
          <p:cNvSpPr>
            <a:spLocks noChangeShapeType="1"/>
          </p:cNvSpPr>
          <p:nvPr/>
        </p:nvSpPr>
        <p:spPr bwMode="auto">
          <a:xfrm>
            <a:off x="3956883" y="2025903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70" name="AutoShape 78">
            <a:extLst>
              <a:ext uri="{FF2B5EF4-FFF2-40B4-BE49-F238E27FC236}">
                <a16:creationId xmlns:a16="http://schemas.microsoft.com/office/drawing/2014/main" id="{B350B445-C107-4837-BE0F-F2FBADB16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4239" y="2001261"/>
            <a:ext cx="735423" cy="81179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71" name="AutoShape 25">
            <a:extLst>
              <a:ext uri="{FF2B5EF4-FFF2-40B4-BE49-F238E27FC236}">
                <a16:creationId xmlns:a16="http://schemas.microsoft.com/office/drawing/2014/main" id="{EF2D2E9B-A86B-4827-94BB-C1600C1DD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1091" y="1892371"/>
            <a:ext cx="1001662" cy="22377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Adrian Scrase</a:t>
            </a:r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72" name="Line 57">
            <a:extLst>
              <a:ext uri="{FF2B5EF4-FFF2-40B4-BE49-F238E27FC236}">
                <a16:creationId xmlns:a16="http://schemas.microsoft.com/office/drawing/2014/main" id="{0A42DA48-61BB-40EF-BDB0-C97883505FB1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3594" y="2326064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73" name="AutoShape 24">
            <a:extLst>
              <a:ext uri="{FF2B5EF4-FFF2-40B4-BE49-F238E27FC236}">
                <a16:creationId xmlns:a16="http://schemas.microsoft.com/office/drawing/2014/main" id="{FDC1CC36-281B-4E88-924F-50821BEB6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488" y="2247204"/>
            <a:ext cx="1001779" cy="15378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Joern Krause</a:t>
            </a:r>
          </a:p>
        </p:txBody>
      </p:sp>
      <p:sp>
        <p:nvSpPr>
          <p:cNvPr id="74" name="AutoShape 66">
            <a:extLst>
              <a:ext uri="{FF2B5EF4-FFF2-40B4-BE49-F238E27FC236}">
                <a16:creationId xmlns:a16="http://schemas.microsoft.com/office/drawing/2014/main" id="{40CFBA03-D89F-4D46-865B-984D69141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9883" y="2288293"/>
            <a:ext cx="735423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75" name="AutoShape 14">
            <a:extLst>
              <a:ext uri="{FF2B5EF4-FFF2-40B4-BE49-F238E27FC236}">
                <a16:creationId xmlns:a16="http://schemas.microsoft.com/office/drawing/2014/main" id="{A5F6B2DB-F465-47EB-9F30-2E0A5D3846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7463" y="5810615"/>
            <a:ext cx="735423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6</a:t>
            </a:r>
          </a:p>
        </p:txBody>
      </p:sp>
      <p:sp>
        <p:nvSpPr>
          <p:cNvPr id="76" name="AutoShape 59">
            <a:extLst>
              <a:ext uri="{FF2B5EF4-FFF2-40B4-BE49-F238E27FC236}">
                <a16:creationId xmlns:a16="http://schemas.microsoft.com/office/drawing/2014/main" id="{86B2C711-03B6-48C9-99AD-BE3FC8436B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3682" y="3296441"/>
            <a:ext cx="735423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3-LI</a:t>
            </a:r>
          </a:p>
        </p:txBody>
      </p:sp>
      <p:sp>
        <p:nvSpPr>
          <p:cNvPr id="77" name="AutoShape 75">
            <a:extLst>
              <a:ext uri="{FF2B5EF4-FFF2-40B4-BE49-F238E27FC236}">
                <a16:creationId xmlns:a16="http://schemas.microsoft.com/office/drawing/2014/main" id="{8A2320AF-C88A-43C6-8F5B-4132A2953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787" y="3247036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Carmine (Lino) Rizzo</a:t>
            </a:r>
          </a:p>
        </p:txBody>
      </p:sp>
      <p:sp>
        <p:nvSpPr>
          <p:cNvPr id="78" name="AutoShape 72">
            <a:extLst>
              <a:ext uri="{FF2B5EF4-FFF2-40B4-BE49-F238E27FC236}">
                <a16:creationId xmlns:a16="http://schemas.microsoft.com/office/drawing/2014/main" id="{E871AD58-0602-4F40-8F72-C2EC8F7F5E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7316" y="352588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Carolyn Taylor</a:t>
            </a:r>
          </a:p>
        </p:txBody>
      </p:sp>
      <p:sp>
        <p:nvSpPr>
          <p:cNvPr id="79" name="AutoShape 24">
            <a:extLst>
              <a:ext uri="{FF2B5EF4-FFF2-40B4-BE49-F238E27FC236}">
                <a16:creationId xmlns:a16="http://schemas.microsoft.com/office/drawing/2014/main" id="{7B27986A-E47D-4129-82D8-65807C2CE6A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107771" y="3558009"/>
            <a:ext cx="983147" cy="1567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(vacant)</a:t>
            </a:r>
          </a:p>
        </p:txBody>
      </p:sp>
      <p:sp>
        <p:nvSpPr>
          <p:cNvPr id="80" name="AutoShape 5">
            <a:extLst>
              <a:ext uri="{FF2B5EF4-FFF2-40B4-BE49-F238E27FC236}">
                <a16:creationId xmlns:a16="http://schemas.microsoft.com/office/drawing/2014/main" id="{E9A6C934-2804-41FE-BF43-67EBE7BFDA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9616" y="2645199"/>
            <a:ext cx="1470847" cy="28576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Frédéric Firmin</a:t>
            </a:r>
          </a:p>
          <a:p>
            <a:pPr algn="ctr"/>
            <a:r>
              <a:rPr lang="en-US" sz="800" dirty="0"/>
              <a:t>Specifications Manager</a:t>
            </a:r>
          </a:p>
        </p:txBody>
      </p:sp>
      <p:sp>
        <p:nvSpPr>
          <p:cNvPr id="81" name="AutoShape 20">
            <a:extLst>
              <a:ext uri="{FF2B5EF4-FFF2-40B4-BE49-F238E27FC236}">
                <a16:creationId xmlns:a16="http://schemas.microsoft.com/office/drawing/2014/main" id="{AA793C87-3B76-4B57-A430-18188F71AA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9976" y="6060204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/>
              <a:t>Achraf Khsiba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45996142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6193F0F-346B-4513-8861-32031F9630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2372582"/>
              </p:ext>
            </p:extLst>
          </p:nvPr>
        </p:nvGraphicFramePr>
        <p:xfrm>
          <a:off x="2316000" y="1847437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E0944EDA-34E7-46B2-8A1D-65C824CAC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/>
          <a:p>
            <a:r>
              <a:rPr lang="en-GB" dirty="0"/>
              <a:t>Quality of the specifications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58F208-8117-4CBA-8408-297671104633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8.30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572DCF-1DB0-432C-887D-63BAA315D4DE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69% of scores &lt;= 8/10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80DD8F-F561-421D-95E7-4544054994EA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8077064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E4163-A661-4767-A401-408F1FC18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Distribution &amp; tracking of Liaison Statements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C43C4F9C-DBDF-4AA3-9A53-FBDCA86F840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3779282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F4052B5-47C7-4D87-8EC3-72939FEEFA7D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8.55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31E324-99BA-49D0-8131-228C633C2525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52% of scores &gt;= 9/10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5DBC4C7-179E-4C38-814C-714FED4EDD93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767841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3GPP Databases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6EA63EE6-D11E-417A-B005-DB970744BD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3570096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014AC59-368F-450F-ADFE-33EAD01F2364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8.16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1F2238-9196-4CC5-9D9A-D9A7DC14F6CC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50% of scores &gt;= 9/10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0F76A8C-6BAA-401E-8ED0-6C817A9427E4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52644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3GPP Databases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077237"/>
              </p:ext>
            </p:extLst>
          </p:nvPr>
        </p:nvGraphicFramePr>
        <p:xfrm>
          <a:off x="443751" y="2057400"/>
          <a:ext cx="1020091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0458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5100458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95381"/>
            <a:ext cx="2550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>
              <a:solidFill>
                <a:srgbClr val="00B050"/>
              </a:solidFill>
            </a:endParaRPr>
          </a:p>
          <a:p>
            <a:r>
              <a:rPr lang="fr-FR" dirty="0"/>
              <a:t>50% of scores &gt;= 9/10</a:t>
            </a:r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5544209" y="540944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55% of scores &gt;= 9/10</a:t>
            </a:r>
          </a:p>
          <a:p>
            <a:r>
              <a:rPr lang="en-US" dirty="0">
                <a:solidFill>
                  <a:srgbClr val="FF0000"/>
                </a:solidFill>
              </a:rPr>
              <a:t>20% of scores &lt;= 5/10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1659552" y="4886863"/>
            <a:ext cx="2664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Average </a:t>
            </a:r>
            <a:r>
              <a:rPr lang="fr-FR" sz="2000" dirty="0"/>
              <a:t>Score = 8,27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6742863" y="4886863"/>
            <a:ext cx="2664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Average </a:t>
            </a:r>
            <a:r>
              <a:rPr lang="fr-FR" sz="2000" dirty="0"/>
              <a:t>Score = </a:t>
            </a:r>
            <a:r>
              <a:rPr lang="en-GB" sz="2000" dirty="0"/>
              <a:t>8,02</a:t>
            </a: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1899744"/>
              </p:ext>
            </p:extLst>
          </p:nvPr>
        </p:nvGraphicFramePr>
        <p:xfrm>
          <a:off x="511698" y="2091403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2640067"/>
              </p:ext>
            </p:extLst>
          </p:nvPr>
        </p:nvGraphicFramePr>
        <p:xfrm>
          <a:off x="5595009" y="2098174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97417514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3GPP Work Plan</a:t>
            </a:r>
            <a:endParaRPr lang="en-GB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102DEF05-4B29-48FB-9384-A14F1A7A88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5711750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21ABDB2-A8C4-4A49-9BDB-DE13FB1047CC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8,18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3EF246-EA52-4E3A-B196-1597D12BEDDE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54% of scores &lt;= 8/10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5BB4F87-E37E-439C-985A-A658A360FA37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6994631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3GPP Workplan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3751" y="2057400"/>
          <a:ext cx="1020091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0458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5100458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95381"/>
            <a:ext cx="2525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62% of scores &lt;= 8/10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5544209" y="540944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0B050"/>
                </a:solidFill>
              </a:rPr>
              <a:t>59% of scores &gt;= 9/10</a:t>
            </a:r>
          </a:p>
          <a:p>
            <a:r>
              <a:rPr lang="fr-FR" dirty="0">
                <a:solidFill>
                  <a:srgbClr val="00B050"/>
                </a:solidFill>
              </a:rPr>
              <a:t>82% of scores &gt;= 8/10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1288637" y="4884226"/>
            <a:ext cx="2097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 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6543756" y="4886863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</a:t>
            </a:r>
            <a:r>
              <a:rPr lang="en-GB" dirty="0"/>
              <a:t>8.64</a:t>
            </a:r>
          </a:p>
        </p:txBody>
      </p: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9847235"/>
              </p:ext>
            </p:extLst>
          </p:nvPr>
        </p:nvGraphicFramePr>
        <p:xfrm>
          <a:off x="498998" y="2099439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3" name="Chart 32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0307386"/>
              </p:ext>
            </p:extLst>
          </p:nvPr>
        </p:nvGraphicFramePr>
        <p:xfrm>
          <a:off x="5586099" y="2099213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35461591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Tools (Overall)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528E43F-AF9E-4CDB-8DB5-BD6030C532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6472129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848A73B-0C01-4BC1-891E-90D69265FDD2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Average score = 7.77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5D5F66-B2B8-4F71-9912-8525B993850E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68% of scores &lt;= 8/10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9B77BE1-9F95-48C0-AB16-E17BCD47675F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0538798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3GU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0CD3C55-2E63-4A3C-8AFB-4D652E5713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4846018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26DFDDC-3BBC-47CF-9A63-95BB899CC7D6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AAA54F-7BDA-418F-ABAA-C68CCC107555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61% of scores &lt;= 8/10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C8994F6-3D40-480C-AA4B-013A01CA5D75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9087799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3GU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5727221"/>
              </p:ext>
            </p:extLst>
          </p:nvPr>
        </p:nvGraphicFramePr>
        <p:xfrm>
          <a:off x="190500" y="2057400"/>
          <a:ext cx="10934700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3675">
                  <a:extLst>
                    <a:ext uri="{9D8B030D-6E8A-4147-A177-3AD203B41FA5}">
                      <a16:colId xmlns:a16="http://schemas.microsoft.com/office/drawing/2014/main" val="3654381891"/>
                    </a:ext>
                  </a:extLst>
                </a:gridCol>
                <a:gridCol w="2733675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2733675">
                  <a:extLst>
                    <a:ext uri="{9D8B030D-6E8A-4147-A177-3AD203B41FA5}">
                      <a16:colId xmlns:a16="http://schemas.microsoft.com/office/drawing/2014/main" val="541492942"/>
                    </a:ext>
                  </a:extLst>
                </a:gridCol>
                <a:gridCol w="2733675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1251453" y="2223860"/>
            <a:ext cx="940547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206898" y="539538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57% of scores &lt;= 8/10</a:t>
            </a:r>
          </a:p>
          <a:p>
            <a:r>
              <a:rPr lang="en-US" dirty="0">
                <a:solidFill>
                  <a:srgbClr val="FF0000"/>
                </a:solidFill>
              </a:rPr>
              <a:t>14% of scores &lt;= 5/10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2936621" y="5403574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64% of scores &lt;= 8/10</a:t>
            </a:r>
          </a:p>
          <a:p>
            <a:r>
              <a:rPr lang="en-US" dirty="0">
                <a:solidFill>
                  <a:srgbClr val="FF0000"/>
                </a:solidFill>
              </a:rPr>
              <a:t>14% of scores &lt;= 5/10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B5B9E6-07E2-4AA5-A4FC-8F995709B348}"/>
              </a:ext>
            </a:extLst>
          </p:cNvPr>
          <p:cNvSpPr txBox="1"/>
          <p:nvPr/>
        </p:nvSpPr>
        <p:spPr>
          <a:xfrm>
            <a:off x="5667716" y="5394445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>
              <a:solidFill>
                <a:srgbClr val="00B050"/>
              </a:solidFill>
            </a:endParaRPr>
          </a:p>
          <a:p>
            <a:r>
              <a:rPr lang="fr-FR" dirty="0"/>
              <a:t>48% of scores &gt;= 9/10</a:t>
            </a:r>
            <a:endParaRPr lang="en-GB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374512" y="4679087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=7,89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3103111" y="4679087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 </a:t>
            </a:r>
            <a:r>
              <a:rPr lang="en-GB" dirty="0">
                <a:solidFill>
                  <a:srgbClr val="FF0000"/>
                </a:solidFill>
              </a:rPr>
              <a:t>7.5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7A077D-2372-48B1-9734-6189D4FFD066}"/>
              </a:ext>
            </a:extLst>
          </p:cNvPr>
          <p:cNvSpPr txBox="1"/>
          <p:nvPr/>
        </p:nvSpPr>
        <p:spPr>
          <a:xfrm>
            <a:off x="5838524" y="4679087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=8,20</a:t>
            </a:r>
            <a:endParaRPr lang="en-GB" dirty="0">
              <a:solidFill>
                <a:srgbClr val="92D050"/>
              </a:solidFill>
            </a:endParaRP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0847231"/>
              </p:ext>
            </p:extLst>
          </p:nvPr>
        </p:nvGraphicFramePr>
        <p:xfrm>
          <a:off x="219598" y="2093556"/>
          <a:ext cx="2664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1109949"/>
              </p:ext>
            </p:extLst>
          </p:nvPr>
        </p:nvGraphicFramePr>
        <p:xfrm>
          <a:off x="2948197" y="2096788"/>
          <a:ext cx="2664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8DA1C4CA-A031-4F1F-B130-ADF92F616DFC}"/>
              </a:ext>
            </a:extLst>
          </p:cNvPr>
          <p:cNvSpPr txBox="1"/>
          <p:nvPr/>
        </p:nvSpPr>
        <p:spPr>
          <a:xfrm>
            <a:off x="8406390" y="539538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66% of scores &lt;= 8/10</a:t>
            </a:r>
          </a:p>
          <a:p>
            <a:r>
              <a:rPr lang="en-US" dirty="0">
                <a:solidFill>
                  <a:srgbClr val="FF0000"/>
                </a:solidFill>
              </a:rPr>
              <a:t>20% of scores &lt;= 5/10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759CB87-324E-48EC-A66A-C1C1267A9BE7}"/>
              </a:ext>
            </a:extLst>
          </p:cNvPr>
          <p:cNvSpPr txBox="1"/>
          <p:nvPr/>
        </p:nvSpPr>
        <p:spPr>
          <a:xfrm>
            <a:off x="8573937" y="4679087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=7,34</a:t>
            </a:r>
            <a:endParaRPr lang="en-GB" dirty="0">
              <a:solidFill>
                <a:srgbClr val="FF0000"/>
              </a:solidFill>
            </a:endParaRPr>
          </a:p>
        </p:txBody>
      </p:sp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033281"/>
              </p:ext>
            </p:extLst>
          </p:nvPr>
        </p:nvGraphicFramePr>
        <p:xfrm>
          <a:off x="5683610" y="2095500"/>
          <a:ext cx="2664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0" name="Chart 39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317885"/>
              </p:ext>
            </p:extLst>
          </p:nvPr>
        </p:nvGraphicFramePr>
        <p:xfrm>
          <a:off x="8419355" y="2096787"/>
          <a:ext cx="2664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3423861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Tool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6C60A72-28BB-4270-B1B7-C7630A41F9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2013469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067D237-81F6-42DC-9168-46082CF15425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8.47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A8DC88-F1AB-4154-A784-89ED432825D4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55% of scores &gt;= 9/10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0E9CD54-5EEA-49B8-8F34-1CD8112B7191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809545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close up of a sign&#10;&#10;Description automatically generated">
            <a:extLst>
              <a:ext uri="{FF2B5EF4-FFF2-40B4-BE49-F238E27FC236}">
                <a16:creationId xmlns:a16="http://schemas.microsoft.com/office/drawing/2014/main" id="{20A89781-7C25-4806-A677-7A0F30308D4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52982" y="2344882"/>
            <a:ext cx="4886037" cy="3450764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Statistics</a:t>
            </a:r>
            <a:endParaRPr lang="en-GB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339109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Voting tool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3751" y="2057400"/>
          <a:ext cx="1020091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0458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5100458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9538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50% of scores &gt;= 9/10</a:t>
            </a:r>
          </a:p>
          <a:p>
            <a:r>
              <a:rPr lang="fr-FR" dirty="0">
                <a:solidFill>
                  <a:srgbClr val="00B050"/>
                </a:solidFill>
              </a:rPr>
              <a:t>84% of scores &gt;= 8/10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5544209" y="5409449"/>
            <a:ext cx="255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57% of scores &gt;= 9/10</a:t>
            </a:r>
          </a:p>
          <a:p>
            <a:r>
              <a:rPr lang="en-US" dirty="0">
                <a:solidFill>
                  <a:srgbClr val="00B050"/>
                </a:solidFill>
              </a:rPr>
              <a:t>75% of scores &gt;= 8/10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1803910" y="4926239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=8,43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6918413" y="4926239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=8,45</a:t>
            </a: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6142438"/>
              </p:ext>
            </p:extLst>
          </p:nvPr>
        </p:nvGraphicFramePr>
        <p:xfrm>
          <a:off x="496996" y="2093556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3957484"/>
              </p:ext>
            </p:extLst>
          </p:nvPr>
        </p:nvGraphicFramePr>
        <p:xfrm>
          <a:off x="5611499" y="2091657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39196970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Other</a:t>
            </a:r>
            <a:r>
              <a:rPr lang="fr-FR" dirty="0"/>
              <a:t> Tools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3753" y="2057400"/>
          <a:ext cx="1020138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0462">
                  <a:extLst>
                    <a:ext uri="{9D8B030D-6E8A-4147-A177-3AD203B41FA5}">
                      <a16:colId xmlns:a16="http://schemas.microsoft.com/office/drawing/2014/main" val="3654381891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95381"/>
            <a:ext cx="2550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>
              <a:solidFill>
                <a:srgbClr val="00B050"/>
              </a:solidFill>
            </a:endParaRPr>
          </a:p>
          <a:p>
            <a:r>
              <a:rPr lang="fr-FR" dirty="0">
                <a:solidFill>
                  <a:srgbClr val="FF0000"/>
                </a:solidFill>
              </a:rPr>
              <a:t>59% of scores &lt;= 8/10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3850527" y="540088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64% of scores &lt;= 8/10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B5B9E6-07E2-4AA5-A4FC-8F995709B348}"/>
              </a:ext>
            </a:extLst>
          </p:cNvPr>
          <p:cNvSpPr txBox="1"/>
          <p:nvPr/>
        </p:nvSpPr>
        <p:spPr>
          <a:xfrm>
            <a:off x="7252374" y="5395380"/>
            <a:ext cx="255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23% of scores &lt;= 5/10 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>
                <a:solidFill>
                  <a:srgbClr val="FF0000"/>
                </a:solidFill>
              </a:rPr>
              <a:t>84% of scores &lt;= 8/10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920452" y="4873331"/>
            <a:ext cx="2418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 8,13</a:t>
            </a:r>
            <a:endParaRPr lang="en-GB" dirty="0">
              <a:solidFill>
                <a:srgbClr val="92D05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4367360" y="4873331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=8,05</a:t>
            </a:r>
            <a:endParaRPr lang="en-GB" dirty="0">
              <a:solidFill>
                <a:srgbClr val="92D05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7A077D-2372-48B1-9734-6189D4FFD066}"/>
              </a:ext>
            </a:extLst>
          </p:cNvPr>
          <p:cNvSpPr txBox="1"/>
          <p:nvPr/>
        </p:nvSpPr>
        <p:spPr>
          <a:xfrm>
            <a:off x="7727128" y="4873331"/>
            <a:ext cx="2503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 6,68</a:t>
            </a:r>
            <a:endParaRPr lang="en-GB" dirty="0">
              <a:solidFill>
                <a:srgbClr val="FF0000"/>
              </a:solidFill>
            </a:endParaRP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7177261"/>
              </p:ext>
            </p:extLst>
          </p:nvPr>
        </p:nvGraphicFramePr>
        <p:xfrm>
          <a:off x="473598" y="2096770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3885039"/>
              </p:ext>
            </p:extLst>
          </p:nvPr>
        </p:nvGraphicFramePr>
        <p:xfrm>
          <a:off x="3875927" y="2099140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6" name="Chart 35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6370015"/>
              </p:ext>
            </p:extLst>
          </p:nvPr>
        </p:nvGraphicFramePr>
        <p:xfrm>
          <a:off x="7280274" y="2095867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77153361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3GPP Website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0EB9B3F-BD6A-4C2A-893C-09FC3495995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6354122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141A774-F0DB-46AA-99CE-BF8124477DCC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7.95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A92840-7E8B-4C29-9586-84BDF83B1DEB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61% of scores &lt;= 8/10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889A330-C74F-4F07-904A-B5F57EE5BD99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5335938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3GPP Website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3753" y="2057400"/>
          <a:ext cx="1020138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0462">
                  <a:extLst>
                    <a:ext uri="{9D8B030D-6E8A-4147-A177-3AD203B41FA5}">
                      <a16:colId xmlns:a16="http://schemas.microsoft.com/office/drawing/2014/main" val="3654381891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95381"/>
            <a:ext cx="255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64% of scores &lt;= 8/10 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>
                <a:solidFill>
                  <a:srgbClr val="FF0000"/>
                </a:solidFill>
              </a:rPr>
              <a:t>11% of scores &lt;= 5/10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3863227" y="540088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68% of scores &lt;= 8/10</a:t>
            </a:r>
          </a:p>
          <a:p>
            <a:r>
              <a:rPr lang="en-US" dirty="0">
                <a:solidFill>
                  <a:srgbClr val="FF0000"/>
                </a:solidFill>
              </a:rPr>
              <a:t>14% of scores &lt;= 5/10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B5B9E6-07E2-4AA5-A4FC-8F995709B348}"/>
              </a:ext>
            </a:extLst>
          </p:cNvPr>
          <p:cNvSpPr txBox="1"/>
          <p:nvPr/>
        </p:nvSpPr>
        <p:spPr>
          <a:xfrm>
            <a:off x="7252374" y="5395380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  <a:p>
            <a:r>
              <a:rPr lang="en-GB" dirty="0"/>
              <a:t>57% of scores &lt;= 8/10</a:t>
            </a:r>
            <a:endParaRPr lang="fr-FR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920415" y="4906499"/>
            <a:ext cx="2418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 7,75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4327600" y="4906499"/>
            <a:ext cx="2418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 7,72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7A077D-2372-48B1-9734-6189D4FFD066}"/>
              </a:ext>
            </a:extLst>
          </p:cNvPr>
          <p:cNvSpPr txBox="1"/>
          <p:nvPr/>
        </p:nvSpPr>
        <p:spPr>
          <a:xfrm>
            <a:off x="7736173" y="4906499"/>
            <a:ext cx="2418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 8,27</a:t>
            </a:r>
            <a:endParaRPr lang="en-GB" dirty="0">
              <a:solidFill>
                <a:srgbClr val="92D050"/>
              </a:solidFill>
            </a:endParaRP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2915F443-A539-4A67-A35F-7C0840B0D5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9453632"/>
              </p:ext>
            </p:extLst>
          </p:nvPr>
        </p:nvGraphicFramePr>
        <p:xfrm>
          <a:off x="473561" y="2097027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5F8E45AB-15A5-42C3-B3B1-3BF1AEBDB26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8332980"/>
              </p:ext>
            </p:extLst>
          </p:nvPr>
        </p:nvGraphicFramePr>
        <p:xfrm>
          <a:off x="3880746" y="2097316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6" name="Chart 35">
            <a:extLst>
              <a:ext uri="{FF2B5EF4-FFF2-40B4-BE49-F238E27FC236}">
                <a16:creationId xmlns:a16="http://schemas.microsoft.com/office/drawing/2014/main" id="{26D77E7F-7D0F-48E5-8B9C-241D735A7C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1733577"/>
              </p:ext>
            </p:extLst>
          </p:nvPr>
        </p:nvGraphicFramePr>
        <p:xfrm>
          <a:off x="7289319" y="2103161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37034619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3GPP newsletter: HIGHLIGHTS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7938177"/>
              </p:ext>
            </p:extLst>
          </p:nvPr>
        </p:nvGraphicFramePr>
        <p:xfrm>
          <a:off x="2296557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EEBD236-5860-418A-9CDF-01387343A483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8,27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391427-6F9F-4FDE-B8E3-D65B250CE9ED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53% of scores &gt;= 9/10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C38DDF4-5527-4D45-BD16-79DCF4C46428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609182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Other</a:t>
            </a:r>
          </a:p>
        </p:txBody>
      </p:sp>
      <p:pic>
        <p:nvPicPr>
          <p:cNvPr id="4" name="Picture 3" descr="MCj03710640000[1]">
            <a:extLst>
              <a:ext uri="{FF2B5EF4-FFF2-40B4-BE49-F238E27FC236}">
                <a16:creationId xmlns:a16="http://schemas.microsoft.com/office/drawing/2014/main" id="{F33E9559-680E-4FA4-9BC8-39C176EA0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192" y="2730930"/>
            <a:ext cx="3461616" cy="304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324133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9" y="110126"/>
            <a:ext cx="7886700" cy="1325563"/>
          </a:xfrm>
        </p:spPr>
        <p:txBody>
          <a:bodyPr/>
          <a:lstStyle/>
          <a:p>
            <a:r>
              <a:rPr lang="fr-FR" altLang="en-US" dirty="0"/>
              <a:t>3GU/IT/..</a:t>
            </a:r>
            <a:r>
              <a:rPr lang="fr-FR" altLang="en-US" dirty="0" err="1"/>
              <a:t>etc</a:t>
            </a:r>
            <a:endParaRPr lang="en-GB" alt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C48B5C-EFB9-4B2D-BDD3-D4985C454C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1147" y="1794248"/>
            <a:ext cx="2154900" cy="26519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C62BF8-85CC-4E1E-82D8-B4BBDC7AB2E3}"/>
              </a:ext>
            </a:extLst>
          </p:cNvPr>
          <p:cNvSpPr txBox="1"/>
          <p:nvPr/>
        </p:nvSpPr>
        <p:spPr>
          <a:xfrm>
            <a:off x="8895421" y="4392904"/>
            <a:ext cx="21263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accent5"/>
                </a:solidFill>
              </a:rPr>
              <a:t>Example of </a:t>
            </a:r>
            <a:r>
              <a:rPr lang="en-US" sz="1200" dirty="0" err="1">
                <a:solidFill>
                  <a:schemeClr val="accent5"/>
                </a:solidFill>
              </a:rPr>
              <a:t>Tdoc</a:t>
            </a:r>
            <a:r>
              <a:rPr lang="en-US" sz="1200" dirty="0">
                <a:solidFill>
                  <a:schemeClr val="accent5"/>
                </a:solidFill>
              </a:rPr>
              <a:t> detail page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55A59D7-220B-4446-AF97-35E1FBF51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178" y="1883664"/>
            <a:ext cx="7314078" cy="2562512"/>
          </a:xfrm>
        </p:spPr>
        <p:txBody>
          <a:bodyPr/>
          <a:lstStyle/>
          <a:p>
            <a:pPr marL="357188" indent="-355600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3GU poor performance on the 08th and 09th of December:</a:t>
            </a:r>
          </a:p>
          <a:p>
            <a:pPr marL="1588" indent="0" eaLnBrk="1" hangingPunct="1">
              <a:buNone/>
              <a:defRPr/>
            </a:pPr>
            <a:endParaRPr lang="en-GB" altLang="en-US" sz="200" dirty="0">
              <a:latin typeface="Century Gothic" panose="020B0502020202020204" pitchFamily="34" charset="0"/>
            </a:endParaRPr>
          </a:p>
          <a:p>
            <a:pPr marL="712788" lvl="1" indent="-352425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Source: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Abnormal level of activity accessing the </a:t>
            </a:r>
            <a:r>
              <a:rPr lang="en-GB" altLang="en-US" sz="1400" dirty="0" err="1">
                <a:latin typeface="Century Gothic" panose="020B0502020202020204" pitchFamily="34" charset="0"/>
              </a:rPr>
              <a:t>TDoc</a:t>
            </a:r>
            <a:r>
              <a:rPr lang="en-GB" altLang="en-US" sz="1400" dirty="0">
                <a:latin typeface="Century Gothic" panose="020B0502020202020204" pitchFamily="34" charset="0"/>
              </a:rPr>
              <a:t> details pages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Peaks were up to 250 requests per second</a:t>
            </a:r>
          </a:p>
          <a:p>
            <a:pPr marL="1588" indent="0" eaLnBrk="1" hangingPunct="1">
              <a:buNone/>
              <a:defRPr/>
            </a:pPr>
            <a:endParaRPr lang="en-GB" altLang="en-US" sz="200" dirty="0">
              <a:latin typeface="Century Gothic" panose="020B0502020202020204" pitchFamily="34" charset="0"/>
            </a:endParaRPr>
          </a:p>
          <a:p>
            <a:pPr marL="712788" lvl="1" indent="-352425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Solution: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We disabled anonymous access to the </a:t>
            </a:r>
            <a:r>
              <a:rPr lang="en-GB" altLang="en-US" sz="1400" dirty="0" err="1">
                <a:latin typeface="Century Gothic" panose="020B0502020202020204" pitchFamily="34" charset="0"/>
              </a:rPr>
              <a:t>TDoc</a:t>
            </a:r>
            <a:r>
              <a:rPr lang="en-GB" altLang="en-US" sz="1400" dirty="0">
                <a:latin typeface="Century Gothic" panose="020B0502020202020204" pitchFamily="34" charset="0"/>
              </a:rPr>
              <a:t> details page: one now needs to be connected to 3GU with their EOL account to access the </a:t>
            </a:r>
            <a:r>
              <a:rPr lang="en-GB" altLang="en-US" sz="1400" dirty="0" err="1">
                <a:latin typeface="Century Gothic" panose="020B0502020202020204" pitchFamily="34" charset="0"/>
              </a:rPr>
              <a:t>Tdoc</a:t>
            </a:r>
            <a:r>
              <a:rPr lang="en-GB" altLang="en-US" sz="1400" dirty="0">
                <a:latin typeface="Century Gothic" panose="020B0502020202020204" pitchFamily="34" charset="0"/>
              </a:rPr>
              <a:t> details page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BEC5FFE-9EE3-4547-AC04-1005AF2E23C2}"/>
              </a:ext>
            </a:extLst>
          </p:cNvPr>
          <p:cNvSpPr txBox="1">
            <a:spLocks/>
          </p:cNvSpPr>
          <p:nvPr/>
        </p:nvSpPr>
        <p:spPr bwMode="auto">
          <a:xfrm>
            <a:off x="446130" y="4559808"/>
            <a:ext cx="8963046" cy="1802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5600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SP-210521: Possibility to filter 3GPP CRs (Endorsed)</a:t>
            </a:r>
          </a:p>
          <a:p>
            <a:pPr marL="1588" indent="0" eaLnBrk="1" hangingPunct="1">
              <a:buFontTx/>
              <a:buNone/>
              <a:defRPr/>
            </a:pPr>
            <a:endParaRPr lang="en-GB" altLang="en-US" sz="200" dirty="0">
              <a:latin typeface="Century Gothic" panose="020B0502020202020204" pitchFamily="34" charset="0"/>
            </a:endParaRPr>
          </a:p>
          <a:p>
            <a:pPr marL="712788" lvl="1" indent="-352425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Request: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“change affects” tic box information, when agreed, is captured in the CR database. 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filtering capability based on “change affects” criteria is provided to 3GPP portal users</a:t>
            </a:r>
            <a:endParaRPr lang="en-GB" altLang="en-US" sz="200" dirty="0">
              <a:latin typeface="Century Gothic" panose="020B0502020202020204" pitchFamily="34" charset="0"/>
            </a:endParaRPr>
          </a:p>
          <a:p>
            <a:pPr marL="712788" lvl="1" indent="-352425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Status: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Still Ongoing</a:t>
            </a:r>
          </a:p>
        </p:txBody>
      </p:sp>
    </p:spTree>
    <p:extLst>
      <p:ext uri="{BB962C8B-B14F-4D97-AF65-F5344CB8AC3E}">
        <p14:creationId xmlns:p14="http://schemas.microsoft.com/office/powerpoint/2010/main" val="860019791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094" y="1825625"/>
            <a:ext cx="10705672" cy="4528993"/>
          </a:xfrm>
        </p:spPr>
        <p:txBody>
          <a:bodyPr>
            <a:normAutofit/>
          </a:bodyPr>
          <a:lstStyle/>
          <a:p>
            <a:r>
              <a:rPr lang="en-GB" altLang="en-US" dirty="0"/>
              <a:t>Three Anti-trust law webinars were organised in the last quarter of 2021:</a:t>
            </a:r>
          </a:p>
          <a:p>
            <a:pPr marL="442913" lvl="1"/>
            <a:r>
              <a:rPr lang="en-GB" altLang="en-US" dirty="0"/>
              <a:t>Tuesday, 07th of sept: </a:t>
            </a:r>
            <a:r>
              <a:rPr lang="en-GB" altLang="en-US" dirty="0">
                <a:solidFill>
                  <a:srgbClr val="75B91A"/>
                </a:solidFill>
              </a:rPr>
              <a:t>10:00-12:00 CEST </a:t>
            </a:r>
            <a:r>
              <a:rPr lang="en-GB" altLang="en-US" dirty="0"/>
              <a:t>/ 01:00-03:00 PDT / 17:00-19:00 JST</a:t>
            </a:r>
          </a:p>
          <a:p>
            <a:pPr marL="442913" lvl="1"/>
            <a:r>
              <a:rPr lang="en-GB" altLang="en-US" dirty="0"/>
              <a:t>Tuesday, 28th of sept: 18:00-20:00 CEST / </a:t>
            </a:r>
            <a:r>
              <a:rPr lang="en-GB" altLang="en-US" dirty="0">
                <a:solidFill>
                  <a:srgbClr val="75B91A"/>
                </a:solidFill>
              </a:rPr>
              <a:t>09:00-11:00 PDT</a:t>
            </a:r>
            <a:r>
              <a:rPr lang="en-GB" altLang="en-US" dirty="0"/>
              <a:t> / 01:00-03:00 JST</a:t>
            </a:r>
          </a:p>
          <a:p>
            <a:pPr marL="442913" lvl="1"/>
            <a:r>
              <a:rPr lang="en-GB" altLang="en-US" dirty="0"/>
              <a:t>Tuesday, 07th of Dec :  08:00-10:00 CET  / 23:00-01:00 PST / </a:t>
            </a:r>
            <a:r>
              <a:rPr lang="en-GB" altLang="en-US" dirty="0">
                <a:solidFill>
                  <a:srgbClr val="75B91A"/>
                </a:solidFill>
              </a:rPr>
              <a:t>16:00-18:00 JST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4EBD76-BC26-403E-BB39-C11F1A0BE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400" dirty="0"/>
              <a:t>Anti-trust law webinars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2474971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2650" y="2595717"/>
            <a:ext cx="7886700" cy="3897157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endParaRPr lang="en-GB" b="1" dirty="0">
              <a:hlinkClick r:id="rId3"/>
            </a:endParaRPr>
          </a:p>
          <a:p>
            <a:pPr marL="0" indent="0" algn="ctr">
              <a:buNone/>
              <a:defRPr/>
            </a:pPr>
            <a:r>
              <a:rPr lang="en-GB" b="1" dirty="0">
                <a:hlinkClick r:id="rId3"/>
              </a:rPr>
              <a:t>www.3gpp.org</a:t>
            </a:r>
            <a:endParaRPr lang="en-GB" b="1" dirty="0"/>
          </a:p>
          <a:p>
            <a:pPr marL="0" indent="0" algn="ctr">
              <a:buNone/>
              <a:defRPr/>
            </a:pPr>
            <a:r>
              <a:rPr lang="en-GB" b="1" dirty="0">
                <a:hlinkClick r:id="rId4"/>
              </a:rPr>
              <a:t>portal.3gpp.org</a:t>
            </a:r>
            <a:endParaRPr lang="en-GB" b="1" dirty="0"/>
          </a:p>
          <a:p>
            <a:endParaRPr lang="en-US" altLang="en-US" dirty="0"/>
          </a:p>
          <a:p>
            <a:endParaRPr lang="en-US" alt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DB3F9FF-CA85-462A-961D-B5B7DF798F9D}"/>
              </a:ext>
            </a:extLst>
          </p:cNvPr>
          <p:cNvSpPr/>
          <p:nvPr/>
        </p:nvSpPr>
        <p:spPr>
          <a:xfrm>
            <a:off x="4987363" y="5038572"/>
            <a:ext cx="22172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 typeface="Calibri" pitchFamily="34" charset="0"/>
              <a:buNone/>
              <a:defRPr/>
            </a:pPr>
            <a:r>
              <a:rPr lang="en-GB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contact@3gpp.org</a:t>
            </a:r>
            <a:endParaRPr lang="en-US" sz="5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31331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year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DFD3779-C05F-4504-B385-9CA8BE1D39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6691189"/>
              </p:ext>
            </p:extLst>
          </p:nvPr>
        </p:nvGraphicFramePr>
        <p:xfrm>
          <a:off x="2406967" y="1921939"/>
          <a:ext cx="7378065" cy="4086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9515304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F5BC8-0422-4430-A34C-740A1B22F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/>
          <a:p>
            <a:r>
              <a:rPr lang="en-GB" sz="4000" dirty="0"/>
              <a:t>Approved CRs per group (Q1-Q3 2021)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9919389-76B0-4DDD-9A59-AC4E375DCE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271310"/>
              </p:ext>
            </p:extLst>
          </p:nvPr>
        </p:nvGraphicFramePr>
        <p:xfrm>
          <a:off x="1790700" y="1892706"/>
          <a:ext cx="8610600" cy="4391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2404305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3C922-5651-434E-A2C1-43687712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8ADEE9C-5B3F-4076-A36D-2DE7207A13B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2114402"/>
              </p:ext>
            </p:extLst>
          </p:nvPr>
        </p:nvGraphicFramePr>
        <p:xfrm>
          <a:off x="2511253" y="2208752"/>
          <a:ext cx="6745029" cy="4087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24EBE684-9554-43D5-884F-8259FED5C566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191327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12/12/2021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BEC7932-9433-489F-839A-ADEE17E9F2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527281"/>
              </p:ext>
            </p:extLst>
          </p:nvPr>
        </p:nvGraphicFramePr>
        <p:xfrm>
          <a:off x="2283977" y="2276678"/>
          <a:ext cx="7624045" cy="3951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2">
            <a:extLst>
              <a:ext uri="{FF2B5EF4-FFF2-40B4-BE49-F238E27FC236}">
                <a16:creationId xmlns:a16="http://schemas.microsoft.com/office/drawing/2014/main" id="{AF8F3875-063D-4D54-8B65-1D45E36A4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/>
          <a:p>
            <a:r>
              <a:rPr lang="en-GB" dirty="0"/>
              <a:t>Approved CRs per TSG (CT)</a:t>
            </a:r>
          </a:p>
        </p:txBody>
      </p:sp>
    </p:spTree>
    <p:extLst>
      <p:ext uri="{BB962C8B-B14F-4D97-AF65-F5344CB8AC3E}">
        <p14:creationId xmlns:p14="http://schemas.microsoft.com/office/powerpoint/2010/main" val="69904882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12/12/2021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F942CD68-0B13-4D77-A686-D3A57697E35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072764"/>
              </p:ext>
            </p:extLst>
          </p:nvPr>
        </p:nvGraphicFramePr>
        <p:xfrm>
          <a:off x="2283977" y="2268588"/>
          <a:ext cx="7624045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05313204-542A-49FA-BF7F-87A025872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(RAN)</a:t>
            </a:r>
          </a:p>
        </p:txBody>
      </p:sp>
    </p:spTree>
    <p:extLst>
      <p:ext uri="{BB962C8B-B14F-4D97-AF65-F5344CB8AC3E}">
        <p14:creationId xmlns:p14="http://schemas.microsoft.com/office/powerpoint/2010/main" val="105813528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40F517-45A4-486D-BDBB-01E4DE03B032}">
  <ds:schemaRefs>
    <ds:schemaRef ds:uri="http://purl.org/dc/elements/1.1/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280d8efa-eff2-4910-88d2-79ca146720c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11069</TotalTime>
  <Words>1556</Words>
  <Application>Microsoft Office PowerPoint</Application>
  <PresentationFormat>Widescreen</PresentationFormat>
  <Paragraphs>434</Paragraphs>
  <Slides>48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Arial</vt:lpstr>
      <vt:lpstr>Arial </vt:lpstr>
      <vt:lpstr>Calibri</vt:lpstr>
      <vt:lpstr>Calibri Light</vt:lpstr>
      <vt:lpstr>Century Gothic</vt:lpstr>
      <vt:lpstr>Times New Roman</vt:lpstr>
      <vt:lpstr>Office Theme</vt:lpstr>
      <vt:lpstr>MCC Support Team Report</vt:lpstr>
      <vt:lpstr>Changes of personnel</vt:lpstr>
      <vt:lpstr>3GPP Support Team</vt:lpstr>
      <vt:lpstr>Statistics</vt:lpstr>
      <vt:lpstr>Approved CRs per year</vt:lpstr>
      <vt:lpstr>Approved CRs per group (Q1-Q3 2021)</vt:lpstr>
      <vt:lpstr>Approved CRs per TSG</vt:lpstr>
      <vt:lpstr>Approved CRs per TSG (CT)</vt:lpstr>
      <vt:lpstr>Approved CRs per TSG (RAN)</vt:lpstr>
      <vt:lpstr>Approved CRs per TSG (SA)</vt:lpstr>
      <vt:lpstr>Agreed CRs for TSG#94e</vt:lpstr>
      <vt:lpstr>Agreed CRs for TSG#94e (CT)</vt:lpstr>
      <vt:lpstr>Agreed CRs for TSG#94e (RAN)</vt:lpstr>
      <vt:lpstr>Agreed CRs for TSG#94e (SA)</vt:lpstr>
      <vt:lpstr>Affected specs per release (CT)</vt:lpstr>
      <vt:lpstr>Affected specs per release (RAN)</vt:lpstr>
      <vt:lpstr>Affected specs per release (SA)</vt:lpstr>
      <vt:lpstr>Number of Tdocs – 2021*</vt:lpstr>
      <vt:lpstr>Emails sent to the 3GPP exploder lists</vt:lpstr>
      <vt:lpstr>3GPP Membership</vt:lpstr>
      <vt:lpstr>3GPP Membership</vt:lpstr>
      <vt:lpstr>3GPP Membership</vt:lpstr>
      <vt:lpstr>Marketing and communications</vt:lpstr>
      <vt:lpstr>Marketing matters</vt:lpstr>
      <vt:lpstr>Elected officials survey</vt:lpstr>
      <vt:lpstr>Elected officials survey</vt:lpstr>
      <vt:lpstr>MCC support</vt:lpstr>
      <vt:lpstr>MCC support</vt:lpstr>
      <vt:lpstr>CRs implementation</vt:lpstr>
      <vt:lpstr>Quality of the specifications</vt:lpstr>
      <vt:lpstr>Distribution &amp; tracking of Liaison Statements</vt:lpstr>
      <vt:lpstr>3GPP Databases</vt:lpstr>
      <vt:lpstr>3GPP Databases</vt:lpstr>
      <vt:lpstr>3GPP Work Plan</vt:lpstr>
      <vt:lpstr>3GPP Workplan</vt:lpstr>
      <vt:lpstr>Tools (Overall)</vt:lpstr>
      <vt:lpstr>3GU</vt:lpstr>
      <vt:lpstr>3GU</vt:lpstr>
      <vt:lpstr>Voting Tool</vt:lpstr>
      <vt:lpstr>Voting tool</vt:lpstr>
      <vt:lpstr>Other Tools</vt:lpstr>
      <vt:lpstr>3GPP Website</vt:lpstr>
      <vt:lpstr>3GPP Website</vt:lpstr>
      <vt:lpstr>3GPP newsletter: HIGHLIGHTS</vt:lpstr>
      <vt:lpstr>Other</vt:lpstr>
      <vt:lpstr>3GU/IT/..etc</vt:lpstr>
      <vt:lpstr>Anti-trust law webinars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Issam Toufik</cp:lastModifiedBy>
  <cp:revision>1022</cp:revision>
  <cp:lastPrinted>2019-09-25T11:24:01Z</cp:lastPrinted>
  <dcterms:created xsi:type="dcterms:W3CDTF">2010-02-05T13:52:04Z</dcterms:created>
  <dcterms:modified xsi:type="dcterms:W3CDTF">2021-12-12T13:49:33Z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