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6"/>
  </p:notesMasterIdLst>
  <p:handoutMasterIdLst>
    <p:handoutMasterId r:id="rId27"/>
  </p:handoutMasterIdLst>
  <p:sldIdLst>
    <p:sldId id="341" r:id="rId2"/>
    <p:sldId id="479" r:id="rId3"/>
    <p:sldId id="523" r:id="rId4"/>
    <p:sldId id="532" r:id="rId5"/>
    <p:sldId id="555" r:id="rId6"/>
    <p:sldId id="556" r:id="rId7"/>
    <p:sldId id="557" r:id="rId8"/>
    <p:sldId id="558" r:id="rId9"/>
    <p:sldId id="561" r:id="rId10"/>
    <p:sldId id="533" r:id="rId11"/>
    <p:sldId id="530" r:id="rId12"/>
    <p:sldId id="548" r:id="rId13"/>
    <p:sldId id="554" r:id="rId14"/>
    <p:sldId id="544" r:id="rId15"/>
    <p:sldId id="529" r:id="rId16"/>
    <p:sldId id="560" r:id="rId17"/>
    <p:sldId id="545" r:id="rId18"/>
    <p:sldId id="542" r:id="rId19"/>
    <p:sldId id="541" r:id="rId20"/>
    <p:sldId id="562" r:id="rId21"/>
    <p:sldId id="534" r:id="rId22"/>
    <p:sldId id="540" r:id="rId23"/>
    <p:sldId id="559" r:id="rId24"/>
    <p:sldId id="477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1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678" y="6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154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086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6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780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7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758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8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12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9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176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CT#93-e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Online – 13</a:t>
            </a:r>
            <a:r>
              <a:rPr lang="sv-SE" altLang="en-US" sz="1200" b="1" baseline="30000" dirty="0" smtClean="0">
                <a:latin typeface="Arial "/>
              </a:rPr>
              <a:t>h</a:t>
            </a:r>
            <a:r>
              <a:rPr lang="sv-SE" altLang="en-US" sz="1200" b="1" dirty="0" smtClean="0">
                <a:latin typeface="Arial "/>
              </a:rPr>
              <a:t> – 15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September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 CP-212251	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attendee.gotowebinar.com/register/2396467373828423948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uangzhenning@chinamobile.com" TargetMode="External"/><Relationship Id="rId11" Type="http://schemas.openxmlformats.org/officeDocument/2006/relationships/hyperlink" Target="mailto:Achraf.KHSIBA@3gpp.org" TargetMode="External"/><Relationship Id="rId5" Type="http://schemas.openxmlformats.org/officeDocument/2006/relationships/hyperlink" Target="mailto:yoshihiro.inoue@ntt-at.co.jp" TargetMode="External"/><Relationship Id="rId10" Type="http://schemas.openxmlformats.org/officeDocument/2006/relationships/image" Target="../media/image15.jpeg"/><Relationship Id="rId4" Type="http://schemas.openxmlformats.org/officeDocument/2006/relationships/hyperlink" Target="mailto:susana.fernandez@ericsson" TargetMode="Externa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jpeg"/><Relationship Id="rId7" Type="http://schemas.openxmlformats.org/officeDocument/2006/relationships/hyperlink" Target="mailto:Achraf.KHSIBA@3gpp.or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18.jpeg"/><Relationship Id="rId5" Type="http://schemas.openxmlformats.org/officeDocument/2006/relationships/hyperlink" Target="mailto:n.tangudu@samsung.com" TargetMode="External"/><Relationship Id="rId10" Type="http://schemas.openxmlformats.org/officeDocument/2006/relationships/image" Target="../media/image15.jpeg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2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hyperlink" Target="mailto:songyue@chinamobile.com" TargetMode="External"/><Relationship Id="rId10" Type="http://schemas.openxmlformats.org/officeDocument/2006/relationships/image" Target="../media/image22.jpeg"/><Relationship Id="rId4" Type="http://schemas.openxmlformats.org/officeDocument/2006/relationships/hyperlink" Target="mailto:peter.schmitt@huawei.com" TargetMode="External"/><Relationship Id="rId9" Type="http://schemas.openxmlformats.org/officeDocument/2006/relationships/hyperlink" Target="mailto:iroshi.ishikawa.ev@nttdocomo.com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CT#93-e </a:t>
            </a:r>
            <a:r>
              <a:rPr lang="en-US" altLang="en-US" dirty="0" err="1" smtClean="0"/>
              <a:t>Administrivia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 smtClean="0"/>
              <a:t>Mr Lionel </a:t>
            </a:r>
            <a:r>
              <a:rPr lang="en-GB" altLang="en-US" dirty="0" err="1" smtClean="0"/>
              <a:t>Morand</a:t>
            </a:r>
            <a:endParaRPr lang="en-GB" altLang="en-US" dirty="0" smtClean="0"/>
          </a:p>
          <a:p>
            <a:r>
              <a:rPr lang="en-GB" altLang="en-US" dirty="0" smtClean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planning for 2022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829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Meeting format for 2022 Q1/Q2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Q1 2022:</a:t>
            </a:r>
            <a:endParaRPr lang="en-US" dirty="0" smtClean="0"/>
          </a:p>
          <a:p>
            <a:pPr lvl="1"/>
            <a:r>
              <a:rPr lang="en-US" dirty="0" smtClean="0"/>
              <a:t>All </a:t>
            </a:r>
            <a:r>
              <a:rPr lang="en-US" dirty="0"/>
              <a:t>WG meetings </a:t>
            </a:r>
            <a:r>
              <a:rPr lang="en-US" dirty="0" smtClean="0"/>
              <a:t>shall be held as e-meetings till March</a:t>
            </a:r>
            <a:endParaRPr lang="en-US" dirty="0"/>
          </a:p>
          <a:p>
            <a:pPr lvl="1"/>
            <a:r>
              <a:rPr lang="en-US" dirty="0" smtClean="0"/>
              <a:t>Still open for March plenary (TSG#95) but decision taken by November</a:t>
            </a:r>
          </a:p>
          <a:p>
            <a:r>
              <a:rPr lang="fr-FR" dirty="0"/>
              <a:t>Q2 2022 :</a:t>
            </a:r>
            <a:endParaRPr lang="fr-FR" dirty="0" smtClean="0"/>
          </a:p>
          <a:p>
            <a:pPr lvl="1"/>
            <a:r>
              <a:rPr lang="fr-FR" dirty="0" smtClean="0"/>
              <a:t>WG meetings </a:t>
            </a:r>
            <a:r>
              <a:rPr lang="fr-FR" dirty="0" err="1" smtClean="0"/>
              <a:t>still</a:t>
            </a:r>
            <a:r>
              <a:rPr lang="fr-FR" dirty="0" smtClean="0"/>
              <a:t> </a:t>
            </a:r>
            <a:r>
              <a:rPr lang="fr-FR" dirty="0" err="1" smtClean="0"/>
              <a:t>planned</a:t>
            </a:r>
            <a:r>
              <a:rPr lang="fr-FR" dirty="0" smtClean="0"/>
              <a:t> as F2F meetings.</a:t>
            </a:r>
          </a:p>
          <a:p>
            <a:pPr lvl="1"/>
            <a:r>
              <a:rPr lang="fr-FR" dirty="0" smtClean="0"/>
              <a:t>But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prepared</a:t>
            </a:r>
            <a:r>
              <a:rPr lang="fr-FR" dirty="0" smtClean="0"/>
              <a:t> for e-meeting</a:t>
            </a:r>
          </a:p>
          <a:p>
            <a:pPr lvl="1"/>
            <a:r>
              <a:rPr lang="fr-FR" dirty="0" smtClean="0"/>
              <a:t>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confirmed</a:t>
            </a:r>
            <a:r>
              <a:rPr lang="fr-FR" dirty="0" smtClean="0"/>
              <a:t> in TSG#94 (</a:t>
            </a:r>
            <a:r>
              <a:rPr lang="fr-FR" dirty="0" err="1" smtClean="0"/>
              <a:t>Dec</a:t>
            </a:r>
            <a:r>
              <a:rPr lang="fr-FR" dirty="0" smtClean="0"/>
              <a:t>. '21)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9753063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Meeting planning for Q1/Q2 2022 (TBC)</a:t>
            </a:r>
            <a:endParaRPr lang="en-US" dirty="0"/>
          </a:p>
        </p:txBody>
      </p:sp>
      <p:cxnSp>
        <p:nvCxnSpPr>
          <p:cNvPr id="4" name="Straight Connector 12">
            <a:extLst>
              <a:ext uri="{FF2B5EF4-FFF2-40B4-BE49-F238E27FC236}">
                <a16:creationId xmlns=""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5827735" y="24863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traight Connector 12">
            <a:extLst>
              <a:ext uri="{FF2B5EF4-FFF2-40B4-BE49-F238E27FC236}">
                <a16:creationId xmlns=""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2560207" y="24863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1456997" y="1728540"/>
            <a:ext cx="143411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2934483" y="1728540"/>
            <a:ext cx="148921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2216024" y="233470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2576476" y="233470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" name="Straight Connector 12">
            <a:extLst>
              <a:ext uri="{FF2B5EF4-FFF2-40B4-BE49-F238E27FC236}">
                <a16:creationId xmlns=""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2198611" y="24863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12">
            <a:extLst>
              <a:ext uri="{FF2B5EF4-FFF2-40B4-BE49-F238E27FC236}">
                <a16:creationId xmlns=""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2913896" y="24863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2936927" y="233470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3295516" y="233470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3654806" y="233470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4000780" y="233470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4467076" y="1728540"/>
            <a:ext cx="1494620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8" name="Straight Connector 12">
            <a:extLst>
              <a:ext uri="{FF2B5EF4-FFF2-40B4-BE49-F238E27FC236}">
                <a16:creationId xmlns=""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3278024" y="24863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Straight Connector 12">
            <a:extLst>
              <a:ext uri="{FF2B5EF4-FFF2-40B4-BE49-F238E27FC236}">
                <a16:creationId xmlns=""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3644904" y="24863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Straight Connector 12">
            <a:extLst>
              <a:ext uri="{FF2B5EF4-FFF2-40B4-BE49-F238E27FC236}">
                <a16:creationId xmlns=""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3998591" y="24863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Connector 12">
            <a:extLst>
              <a:ext uri="{FF2B5EF4-FFF2-40B4-BE49-F238E27FC236}">
                <a16:creationId xmlns=""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4348269" y="24863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4362389" y="233470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4731286" y="233470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5101303" y="233470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25" name="Straight Connector 12">
            <a:extLst>
              <a:ext uri="{FF2B5EF4-FFF2-40B4-BE49-F238E27FC236}">
                <a16:creationId xmlns=""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4714028" y="24863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Straight Connector 12">
            <a:extLst>
              <a:ext uri="{FF2B5EF4-FFF2-40B4-BE49-F238E27FC236}">
                <a16:creationId xmlns=""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5084097" y="24863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Straight Connector 12">
            <a:extLst>
              <a:ext uri="{FF2B5EF4-FFF2-40B4-BE49-F238E27FC236}">
                <a16:creationId xmlns=""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5454113" y="24863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Rectangle: Rounded Corners 140">
            <a:extLst>
              <a:ext uri="{FF2B5EF4-FFF2-40B4-BE49-F238E27FC236}">
                <a16:creationId xmlns=""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5098360" y="3250104"/>
            <a:ext cx="331985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</a:t>
            </a: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29" name="Rectangle: Rounded Corners 141">
            <a:extLst>
              <a:ext uri="{FF2B5EF4-FFF2-40B4-BE49-F238E27FC236}">
                <a16:creationId xmlns=""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4919535" y="5598581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1837008" y="233470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1457992" y="233470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38" name="Straight Connector 12">
            <a:extLst>
              <a:ext uri="{FF2B5EF4-FFF2-40B4-BE49-F238E27FC236}">
                <a16:creationId xmlns=""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811124" y="24863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Connector 12">
            <a:extLst>
              <a:ext uri="{FF2B5EF4-FFF2-40B4-BE49-F238E27FC236}">
                <a16:creationId xmlns=""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1432502" y="251173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" name="Rectangle: Rounded Corners 205">
            <a:extLst>
              <a:ext uri="{FF2B5EF4-FFF2-40B4-BE49-F238E27FC236}">
                <a16:creationId xmlns=""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2200513" y="2664116"/>
            <a:ext cx="344375" cy="386456"/>
          </a:xfrm>
          <a:prstGeom prst="roundRect">
            <a:avLst/>
          </a:prstGeom>
          <a:solidFill>
            <a:srgbClr val="00B050">
              <a:alpha val="30196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41" name="Rectangle: Rounded Corners 206">
            <a:extLst>
              <a:ext uri="{FF2B5EF4-FFF2-40B4-BE49-F238E27FC236}">
                <a16:creationId xmlns=""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4003897" y="2664116"/>
            <a:ext cx="344375" cy="386456"/>
          </a:xfrm>
          <a:prstGeom prst="roundRect">
            <a:avLst/>
          </a:prstGeom>
          <a:solidFill>
            <a:srgbClr val="00B050">
              <a:alpha val="30196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42" name="Rectangle: Rounded Corners 215">
            <a:extLst>
              <a:ext uri="{FF2B5EF4-FFF2-40B4-BE49-F238E27FC236}">
                <a16:creationId xmlns=""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5103555" y="2660930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</a:t>
            </a: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5476938" y="233470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cxnSp>
        <p:nvCxnSpPr>
          <p:cNvPr id="50" name="Straight Connector 12">
            <a:extLst>
              <a:ext uri="{FF2B5EF4-FFF2-40B4-BE49-F238E27FC236}">
                <a16:creationId xmlns=""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16565" y="249567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Straight Connector 12">
            <a:extLst>
              <a:ext uri="{FF2B5EF4-FFF2-40B4-BE49-F238E27FC236}">
                <a16:creationId xmlns=""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6949037" y="24872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6040073" y="1729448"/>
            <a:ext cx="1602327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  <a:endParaRPr lang="en-GB" sz="1104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=""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7684346" y="1729448"/>
            <a:ext cx="158548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  <a:endParaRPr lang="en-GB" sz="1104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6604854" y="233561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6965306" y="233561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57" name="Straight Connector 12">
            <a:extLst>
              <a:ext uri="{FF2B5EF4-FFF2-40B4-BE49-F238E27FC236}">
                <a16:creationId xmlns=""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6587441" y="24872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Connector 12">
            <a:extLst>
              <a:ext uri="{FF2B5EF4-FFF2-40B4-BE49-F238E27FC236}">
                <a16:creationId xmlns=""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7302726" y="24872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7325757" y="233561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7684346" y="233561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8043636" y="233561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8389610" y="233561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=""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9311780" y="1736299"/>
            <a:ext cx="165069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  <a:endParaRPr lang="en-GB" sz="1104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64" name="Straight Connector 12">
            <a:extLst>
              <a:ext uri="{FF2B5EF4-FFF2-40B4-BE49-F238E27FC236}">
                <a16:creationId xmlns=""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7666854" y="24872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Straight Connector 12">
            <a:extLst>
              <a:ext uri="{FF2B5EF4-FFF2-40B4-BE49-F238E27FC236}">
                <a16:creationId xmlns=""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8033734" y="24872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Straight Connector 12">
            <a:extLst>
              <a:ext uri="{FF2B5EF4-FFF2-40B4-BE49-F238E27FC236}">
                <a16:creationId xmlns=""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8387421" y="24872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Straight Connector 12">
            <a:extLst>
              <a:ext uri="{FF2B5EF4-FFF2-40B4-BE49-F238E27FC236}">
                <a16:creationId xmlns=""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8737099" y="24872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8751219" y="233561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=""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9120116" y="233561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30-03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=""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9490133" y="233561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71" name="Straight Connector 12">
            <a:extLst>
              <a:ext uri="{FF2B5EF4-FFF2-40B4-BE49-F238E27FC236}">
                <a16:creationId xmlns=""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9102858" y="24872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Straight Connector 12">
            <a:extLst>
              <a:ext uri="{FF2B5EF4-FFF2-40B4-BE49-F238E27FC236}">
                <a16:creationId xmlns=""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9472927" y="24872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" name="Straight Connector 12">
            <a:extLst>
              <a:ext uri="{FF2B5EF4-FFF2-40B4-BE49-F238E27FC236}">
                <a16:creationId xmlns=""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9842943" y="24872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4" name="Rectangle: Rounded Corners 140">
            <a:extLst>
              <a:ext uri="{FF2B5EF4-FFF2-40B4-BE49-F238E27FC236}">
                <a16:creationId xmlns=""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9489496" y="3250104"/>
            <a:ext cx="331985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</a:t>
            </a: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</a:t>
            </a: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=""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6225838" y="233561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=""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5846822" y="233561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28-01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84" name="Straight Connector 12">
            <a:extLst>
              <a:ext uri="{FF2B5EF4-FFF2-40B4-BE49-F238E27FC236}">
                <a16:creationId xmlns=""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6199954" y="24872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5" name="Rectangle: Rounded Corners 205">
            <a:extLst>
              <a:ext uri="{FF2B5EF4-FFF2-40B4-BE49-F238E27FC236}">
                <a16:creationId xmlns=""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6589343" y="2665024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86" name="Rectangle: Rounded Corners 206">
            <a:extLst>
              <a:ext uri="{FF2B5EF4-FFF2-40B4-BE49-F238E27FC236}">
                <a16:creationId xmlns=""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8392727" y="2665024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87" name="Rectangle: Rounded Corners 215">
            <a:extLst>
              <a:ext uri="{FF2B5EF4-FFF2-40B4-BE49-F238E27FC236}">
                <a16:creationId xmlns=""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9492385" y="2661838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</a:t>
            </a: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9" name="Rectangle: Rounded Corners 218">
            <a:extLst>
              <a:ext uri="{FF2B5EF4-FFF2-40B4-BE49-F238E27FC236}">
                <a16:creationId xmlns=""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2921803" y="2602382"/>
            <a:ext cx="347313" cy="377325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=""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9865768" y="233561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40" name="Straight Connector 12">
            <a:extLst>
              <a:ext uri="{FF2B5EF4-FFF2-40B4-BE49-F238E27FC236}">
                <a16:creationId xmlns=""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962471" y="2489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 140">
            <a:extLst>
              <a:ext uri="{FF2B5EF4-FFF2-40B4-BE49-F238E27FC236}">
                <a16:creationId xmlns=""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0236039" y="233794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42" name="Straight Connector 12">
            <a:extLst>
              <a:ext uri="{FF2B5EF4-FFF2-40B4-BE49-F238E27FC236}">
                <a16:creationId xmlns=""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18833" y="2489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" name="Straight Connector 12">
            <a:extLst>
              <a:ext uri="{FF2B5EF4-FFF2-40B4-BE49-F238E27FC236}">
                <a16:creationId xmlns=""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88849" y="2489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8" name="Rectangle 147">
            <a:extLst>
              <a:ext uri="{FF2B5EF4-FFF2-40B4-BE49-F238E27FC236}">
                <a16:creationId xmlns=""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0611674" y="233794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27-01</a:t>
            </a:r>
            <a:endParaRPr lang="en-GB" sz="92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9" name="Rectangle: Rounded Corners 302">
            <a:extLst>
              <a:ext uri="{FF2B5EF4-FFF2-40B4-BE49-F238E27FC236}">
                <a16:creationId xmlns="" xmlns:a16="http://schemas.microsoft.com/office/drawing/2014/main" id="{91B8F1FD-83A1-4A77-86D6-5B83045DA636}"/>
              </a:ext>
            </a:extLst>
          </p:cNvPr>
          <p:cNvSpPr/>
          <p:nvPr/>
        </p:nvSpPr>
        <p:spPr>
          <a:xfrm>
            <a:off x="9323672" y="5523081"/>
            <a:ext cx="663632" cy="58640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OpenAPI</a:t>
            </a:r>
            <a:r>
              <a:rPr lang="en-US" sz="8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/ASN.1 </a:t>
            </a:r>
            <a:endParaRPr lang="en-US" sz="8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04">
              <a:defRPr/>
            </a:pP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51" name="Connecteur droit 150"/>
          <p:cNvCxnSpPr/>
          <p:nvPr/>
        </p:nvCxnSpPr>
        <p:spPr>
          <a:xfrm>
            <a:off x="0" y="3172031"/>
            <a:ext cx="10962471" cy="3480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Rectangle: Rounded Corners 218">
            <a:extLst>
              <a:ext uri="{FF2B5EF4-FFF2-40B4-BE49-F238E27FC236}">
                <a16:creationId xmlns=""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6958821" y="2602381"/>
            <a:ext cx="347313" cy="377325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5" name="Rectangle: Rounded Corners 205">
            <a:extLst>
              <a:ext uri="{FF2B5EF4-FFF2-40B4-BE49-F238E27FC236}">
                <a16:creationId xmlns=""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2193305" y="3619229"/>
            <a:ext cx="58413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56" name="Rectangle: Rounded Corners 205">
            <a:extLst>
              <a:ext uri="{FF2B5EF4-FFF2-40B4-BE49-F238E27FC236}">
                <a16:creationId xmlns=""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3998590" y="3619229"/>
            <a:ext cx="361749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36" name="Rectangle: Rounded Corners 205">
            <a:extLst>
              <a:ext uri="{FF2B5EF4-FFF2-40B4-BE49-F238E27FC236}">
                <a16:creationId xmlns=""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6225839" y="3627520"/>
            <a:ext cx="708246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37" name="Rectangle: Rounded Corners 205">
            <a:extLst>
              <a:ext uri="{FF2B5EF4-FFF2-40B4-BE49-F238E27FC236}">
                <a16:creationId xmlns=""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8182991" y="3627520"/>
            <a:ext cx="552322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38" name="ZoneTexte 237"/>
          <p:cNvSpPr txBox="1"/>
          <p:nvPr/>
        </p:nvSpPr>
        <p:spPr>
          <a:xfrm>
            <a:off x="488574" y="2741970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F2F</a:t>
            </a:r>
            <a:endParaRPr lang="en-US" dirty="0"/>
          </a:p>
        </p:txBody>
      </p:sp>
      <p:sp>
        <p:nvSpPr>
          <p:cNvPr id="239" name="ZoneTexte 238"/>
          <p:cNvSpPr txBox="1"/>
          <p:nvPr/>
        </p:nvSpPr>
        <p:spPr>
          <a:xfrm>
            <a:off x="163897" y="3212704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E-meeting</a:t>
            </a:r>
            <a:endParaRPr lang="en-US" dirty="0"/>
          </a:p>
        </p:txBody>
      </p:sp>
      <p:cxnSp>
        <p:nvCxnSpPr>
          <p:cNvPr id="6" name="Connecteur droit avec flèche 5"/>
          <p:cNvCxnSpPr/>
          <p:nvPr/>
        </p:nvCxnSpPr>
        <p:spPr>
          <a:xfrm>
            <a:off x="5259897" y="2985974"/>
            <a:ext cx="0" cy="25065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avec flèche 87"/>
          <p:cNvCxnSpPr/>
          <p:nvPr/>
        </p:nvCxnSpPr>
        <p:spPr>
          <a:xfrm>
            <a:off x="6754537" y="3046703"/>
            <a:ext cx="6990" cy="580817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avec flèche 90"/>
          <p:cNvCxnSpPr/>
          <p:nvPr/>
        </p:nvCxnSpPr>
        <p:spPr>
          <a:xfrm>
            <a:off x="8568934" y="3046703"/>
            <a:ext cx="6990" cy="580817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avec flèche 91"/>
          <p:cNvCxnSpPr/>
          <p:nvPr/>
        </p:nvCxnSpPr>
        <p:spPr>
          <a:xfrm>
            <a:off x="9655488" y="3006591"/>
            <a:ext cx="0" cy="25065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720860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Meeting planning for Q3/Q4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Decision</a:t>
            </a:r>
            <a:r>
              <a:rPr lang="fr-FR" dirty="0"/>
              <a:t> to </a:t>
            </a:r>
            <a:r>
              <a:rPr lang="fr-FR" dirty="0" err="1"/>
              <a:t>resume</a:t>
            </a:r>
            <a:r>
              <a:rPr lang="fr-FR" dirty="0"/>
              <a:t> F2F meetings:</a:t>
            </a:r>
            <a:endParaRPr lang="en-US" dirty="0"/>
          </a:p>
          <a:p>
            <a:pPr lvl="1"/>
            <a:r>
              <a:rPr lang="en-US" dirty="0"/>
              <a:t>PCG will approve guidance on these aspects at its October meeting</a:t>
            </a:r>
          </a:p>
          <a:p>
            <a:pPr lvl="1"/>
            <a:r>
              <a:rPr lang="fr-FR" dirty="0" err="1"/>
              <a:t>Provided</a:t>
            </a:r>
            <a:r>
              <a:rPr lang="fr-FR" dirty="0"/>
              <a:t> to OP and TSG/WG chairs to </a:t>
            </a:r>
            <a:r>
              <a:rPr lang="fr-FR" dirty="0" err="1"/>
              <a:t>decide</a:t>
            </a:r>
            <a:r>
              <a:rPr lang="fr-FR" dirty="0"/>
              <a:t> </a:t>
            </a:r>
            <a:r>
              <a:rPr lang="fr-FR" dirty="0" err="1" smtClean="0"/>
              <a:t>whether</a:t>
            </a:r>
            <a:r>
              <a:rPr lang="fr-FR" dirty="0" smtClean="0"/>
              <a:t> F2F </a:t>
            </a:r>
            <a:r>
              <a:rPr lang="fr-FR" dirty="0"/>
              <a:t>meetings </a:t>
            </a:r>
            <a:r>
              <a:rPr lang="fr-FR" dirty="0" err="1"/>
              <a:t>can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resumed</a:t>
            </a:r>
            <a:endParaRPr lang="en-US" dirty="0"/>
          </a:p>
          <a:p>
            <a:pPr>
              <a:defRPr/>
            </a:pPr>
            <a:r>
              <a:rPr lang="fr-FR" dirty="0" smtClean="0"/>
              <a:t>Meeting format for Q3/Q4 2022</a:t>
            </a:r>
          </a:p>
          <a:p>
            <a:pPr lvl="1">
              <a:defRPr/>
            </a:pPr>
            <a:r>
              <a:rPr lang="fr-FR" dirty="0" smtClean="0"/>
              <a:t>TSG#95: </a:t>
            </a:r>
            <a:r>
              <a:rPr lang="fr-FR" dirty="0"/>
              <a:t>T</a:t>
            </a:r>
            <a:r>
              <a:rPr lang="fr-FR" dirty="0" smtClean="0"/>
              <a:t>arget </a:t>
            </a:r>
            <a:r>
              <a:rPr lang="fr-FR" dirty="0" err="1" smtClean="0"/>
              <a:t>Decision</a:t>
            </a:r>
            <a:r>
              <a:rPr lang="fr-FR" dirty="0" smtClean="0"/>
              <a:t> for Q3</a:t>
            </a:r>
          </a:p>
          <a:p>
            <a:pPr lvl="1">
              <a:defRPr/>
            </a:pPr>
            <a:r>
              <a:rPr lang="fr-FR" dirty="0" smtClean="0"/>
              <a:t>TSG#96: Target </a:t>
            </a:r>
            <a:r>
              <a:rPr lang="fr-FR" dirty="0" err="1" smtClean="0"/>
              <a:t>Decision</a:t>
            </a:r>
            <a:r>
              <a:rPr lang="fr-FR" dirty="0" smtClean="0"/>
              <a:t> on Q4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Decision are taken by TSG chairs and WG chairs</a:t>
            </a:r>
            <a:r>
              <a:rPr lang="en-US" dirty="0"/>
              <a:t>, </a:t>
            </a:r>
            <a:r>
              <a:rPr lang="en-US" dirty="0" smtClean="0"/>
              <a:t>in coordination with the potential meeting hosts.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55342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17 </a:t>
            </a:r>
            <a:r>
              <a:rPr lang="en-US" dirty="0" err="1" smtClean="0"/>
              <a:t>worplan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366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Release 17 </a:t>
            </a:r>
            <a:r>
              <a:rPr lang="fr-FR" dirty="0" err="1" smtClean="0"/>
              <a:t>workplan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Rel-17 </a:t>
            </a:r>
            <a:r>
              <a:rPr lang="en-US" dirty="0"/>
              <a:t>Stage 2 Functional Freeze, June 2021 (TSGs#92-e)</a:t>
            </a:r>
          </a:p>
          <a:p>
            <a:r>
              <a:rPr lang="en-US" dirty="0" smtClean="0"/>
              <a:t>Rel-17 </a:t>
            </a:r>
            <a:r>
              <a:rPr lang="en-US" dirty="0"/>
              <a:t>Stage 3 Protocol Freeze, March 2022 (TSGs#95)</a:t>
            </a:r>
          </a:p>
          <a:p>
            <a:r>
              <a:rPr lang="en-US" dirty="0" smtClean="0"/>
              <a:t>Rel-17 </a:t>
            </a:r>
            <a:r>
              <a:rPr lang="en-US" dirty="0"/>
              <a:t>Protocol coding Freeze (ASN.1, </a:t>
            </a:r>
            <a:r>
              <a:rPr lang="en-US" dirty="0" err="1"/>
              <a:t>OpenAPI</a:t>
            </a:r>
            <a:r>
              <a:rPr lang="en-US" dirty="0"/>
              <a:t>), June 2022 (TSGs#96</a:t>
            </a:r>
            <a:r>
              <a:rPr lang="en-US" dirty="0" smtClean="0"/>
              <a:t>)</a:t>
            </a:r>
          </a:p>
          <a:p>
            <a:endParaRPr lang="fr-FR" dirty="0"/>
          </a:p>
          <a:p>
            <a:r>
              <a:rPr lang="fr-FR" dirty="0" smtClean="0"/>
              <a:t>Stage 3 </a:t>
            </a:r>
            <a:r>
              <a:rPr lang="fr-FR" dirty="0" err="1" smtClean="0"/>
              <a:t>work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still</a:t>
            </a:r>
            <a:r>
              <a:rPr lang="fr-FR" dirty="0" smtClean="0"/>
              <a:t> on </a:t>
            </a:r>
            <a:r>
              <a:rPr lang="fr-FR" dirty="0" err="1" smtClean="0"/>
              <a:t>track</a:t>
            </a:r>
            <a:r>
              <a:rPr lang="fr-FR" dirty="0" smtClean="0"/>
              <a:t>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frozen</a:t>
            </a:r>
            <a:r>
              <a:rPr lang="fr-FR" dirty="0" smtClean="0"/>
              <a:t> at TSG#95</a:t>
            </a:r>
          </a:p>
          <a:p>
            <a:r>
              <a:rPr lang="fr-FR" dirty="0" smtClean="0"/>
              <a:t>Delay in stage 2 </a:t>
            </a:r>
            <a:r>
              <a:rPr lang="fr-FR" dirty="0" err="1" smtClean="0"/>
              <a:t>completion</a:t>
            </a:r>
            <a:r>
              <a:rPr lang="fr-FR" dirty="0" smtClean="0"/>
              <a:t>, </a:t>
            </a:r>
            <a:r>
              <a:rPr lang="fr-FR" dirty="0" err="1" smtClean="0"/>
              <a:t>especially</a:t>
            </a:r>
            <a:r>
              <a:rPr lang="fr-FR" dirty="0" smtClean="0"/>
              <a:t> in SA2, </a:t>
            </a:r>
            <a:r>
              <a:rPr lang="fr-FR" dirty="0" err="1" smtClean="0"/>
              <a:t>will</a:t>
            </a:r>
            <a:r>
              <a:rPr lang="fr-FR" dirty="0" smtClean="0"/>
              <a:t> impact the </a:t>
            </a:r>
            <a:r>
              <a:rPr lang="fr-FR" dirty="0" err="1" smtClean="0"/>
              <a:t>completion</a:t>
            </a:r>
            <a:r>
              <a:rPr lang="fr-FR" dirty="0" smtClean="0"/>
              <a:t> date in CT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10875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workshop and </a:t>
            </a:r>
            <a:r>
              <a:rPr lang="fr-FR" dirty="0" err="1"/>
              <a:t>timeplan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213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Rel-18 workshop and </a:t>
            </a:r>
            <a:r>
              <a:rPr lang="fr-FR" dirty="0" err="1" smtClean="0"/>
              <a:t>timeplan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 dirty="0" err="1" smtClean="0"/>
              <a:t>Overall</a:t>
            </a:r>
            <a:r>
              <a:rPr lang="fr-FR" sz="2000" dirty="0" smtClean="0"/>
              <a:t> </a:t>
            </a:r>
            <a:r>
              <a:rPr lang="fr-FR" sz="2000" dirty="0" err="1" smtClean="0"/>
              <a:t>organization</a:t>
            </a:r>
            <a:r>
              <a:rPr lang="fr-FR" sz="2000" dirty="0" smtClean="0"/>
              <a:t> till TSG#94</a:t>
            </a:r>
            <a:endParaRPr lang="en-US" sz="2000" dirty="0" smtClean="0"/>
          </a:p>
          <a:p>
            <a:pPr lvl="1"/>
            <a:r>
              <a:rPr lang="en-US" sz="1800" dirty="0" smtClean="0"/>
              <a:t>SA </a:t>
            </a:r>
            <a:r>
              <a:rPr lang="en-US" sz="1800" dirty="0"/>
              <a:t>Rel-18 Workshop on Thu/Fri before </a:t>
            </a:r>
            <a:r>
              <a:rPr lang="en-US" sz="1800" dirty="0" smtClean="0"/>
              <a:t>TSG#93</a:t>
            </a:r>
            <a:endParaRPr lang="en-US" sz="1800" dirty="0"/>
          </a:p>
          <a:p>
            <a:pPr lvl="2"/>
            <a:r>
              <a:rPr lang="en-US" sz="1600" dirty="0" smtClean="0"/>
              <a:t>Quick </a:t>
            </a:r>
            <a:r>
              <a:rPr lang="en-US" sz="1600" dirty="0"/>
              <a:t>status update from chairs</a:t>
            </a:r>
          </a:p>
          <a:p>
            <a:pPr lvl="2"/>
            <a:r>
              <a:rPr lang="en-US" sz="1600" dirty="0" smtClean="0"/>
              <a:t>Company presentations</a:t>
            </a:r>
            <a:endParaRPr lang="en-US" sz="1600" dirty="0"/>
          </a:p>
          <a:p>
            <a:pPr lvl="1"/>
            <a:r>
              <a:rPr lang="en-US" sz="1800" dirty="0" smtClean="0"/>
              <a:t>Rel-18 discussion at TSG#93 </a:t>
            </a:r>
            <a:endParaRPr lang="en-US" sz="1800" dirty="0"/>
          </a:p>
          <a:p>
            <a:pPr lvl="2"/>
            <a:r>
              <a:rPr lang="en-US" sz="1600" dirty="0" smtClean="0"/>
              <a:t>Initial </a:t>
            </a:r>
            <a:r>
              <a:rPr lang="en-US" sz="1600" dirty="0"/>
              <a:t>discussions with </a:t>
            </a:r>
            <a:r>
              <a:rPr lang="en-US" sz="1600" dirty="0" smtClean="0"/>
              <a:t>SA/RAN/CT </a:t>
            </a:r>
            <a:r>
              <a:rPr lang="en-US" sz="1600" dirty="0"/>
              <a:t>during joint </a:t>
            </a:r>
            <a:r>
              <a:rPr lang="en-US" sz="1600" dirty="0" smtClean="0"/>
              <a:t>meeting </a:t>
            </a:r>
            <a:r>
              <a:rPr lang="en-GB" sz="1600" b="1" dirty="0" smtClean="0"/>
              <a:t>(Thu </a:t>
            </a:r>
            <a:r>
              <a:rPr lang="en-GB" sz="1600" b="1" dirty="0"/>
              <a:t>16.09.21 14:00-15:00 UTC. </a:t>
            </a:r>
            <a:r>
              <a:rPr lang="en-GB" sz="1600" b="1" dirty="0" smtClean="0"/>
              <a:t>)</a:t>
            </a:r>
            <a:endParaRPr lang="en-GB" sz="1600" b="1" dirty="0"/>
          </a:p>
          <a:p>
            <a:pPr lvl="3"/>
            <a:r>
              <a:rPr lang="en-GB" sz="1400" b="1" dirty="0" smtClean="0"/>
              <a:t>Registration: </a:t>
            </a:r>
            <a:r>
              <a:rPr lang="en-GB" sz="1400" u="sng" dirty="0" smtClean="0">
                <a:hlinkClick r:id="rId2"/>
              </a:rPr>
              <a:t>https://attendee.gotowebinar.com/register/2396467373828423948</a:t>
            </a:r>
            <a:r>
              <a:rPr lang="en-GB" sz="1400" dirty="0" smtClean="0"/>
              <a:t> </a:t>
            </a:r>
          </a:p>
          <a:p>
            <a:pPr lvl="2"/>
            <a:r>
              <a:rPr lang="en-US" sz="1600" dirty="0" smtClean="0"/>
              <a:t>Possible discussion on proposed Rel-18 timeline</a:t>
            </a:r>
          </a:p>
          <a:p>
            <a:pPr lvl="1"/>
            <a:r>
              <a:rPr lang="en-US" sz="1800" dirty="0" smtClean="0"/>
              <a:t>Rel-18 decision at TSG#94</a:t>
            </a:r>
            <a:endParaRPr lang="en-US" sz="1800" dirty="0"/>
          </a:p>
          <a:p>
            <a:pPr lvl="2"/>
            <a:r>
              <a:rPr lang="en-US" sz="1600" dirty="0" smtClean="0"/>
              <a:t>Tentative </a:t>
            </a:r>
            <a:r>
              <a:rPr lang="en-US" sz="1600" dirty="0"/>
              <a:t>prioritization (SA2 items only) Workshop before plenary</a:t>
            </a:r>
          </a:p>
          <a:p>
            <a:pPr lvl="2"/>
            <a:r>
              <a:rPr lang="en-US" sz="1600" dirty="0" smtClean="0"/>
              <a:t>Joint </a:t>
            </a:r>
            <a:r>
              <a:rPr lang="en-US" sz="1600" dirty="0"/>
              <a:t>session with RAN and CT to fix </a:t>
            </a:r>
            <a:r>
              <a:rPr lang="en-US" sz="1600" dirty="0" smtClean="0"/>
              <a:t>Rel-18 timeline </a:t>
            </a:r>
            <a:r>
              <a:rPr lang="en-US" sz="1600" dirty="0"/>
              <a:t>and </a:t>
            </a:r>
            <a:r>
              <a:rPr lang="en-US" sz="1600" dirty="0" smtClean="0"/>
              <a:t>content</a:t>
            </a:r>
          </a:p>
          <a:p>
            <a:r>
              <a:rPr lang="fr-FR" sz="2000" dirty="0" smtClean="0"/>
              <a:t>For CT</a:t>
            </a:r>
          </a:p>
          <a:p>
            <a:pPr lvl="1"/>
            <a:r>
              <a:rPr lang="fr-FR" sz="1800" dirty="0" smtClean="0"/>
              <a:t>Hard-line on the Rel-18 </a:t>
            </a:r>
            <a:r>
              <a:rPr lang="fr-FR" sz="1800" dirty="0" err="1" smtClean="0"/>
              <a:t>timeline</a:t>
            </a:r>
            <a:r>
              <a:rPr lang="fr-FR" sz="1800" dirty="0" smtClean="0"/>
              <a:t>: </a:t>
            </a:r>
            <a:r>
              <a:rPr lang="fr-FR" sz="1800" b="1" dirty="0" smtClean="0">
                <a:solidFill>
                  <a:srgbClr val="FF0000"/>
                </a:solidFill>
              </a:rPr>
              <a:t>9-month </a:t>
            </a:r>
            <a:r>
              <a:rPr lang="fr-FR" sz="1800" b="1" dirty="0" smtClean="0">
                <a:solidFill>
                  <a:srgbClr val="FF0000"/>
                </a:solidFill>
              </a:rPr>
              <a:t>gap</a:t>
            </a:r>
            <a:r>
              <a:rPr lang="fr-FR" sz="1800" dirty="0" smtClean="0"/>
              <a:t> </a:t>
            </a:r>
            <a:r>
              <a:rPr lang="fr-FR" sz="1800" dirty="0" err="1" smtClean="0"/>
              <a:t>between</a:t>
            </a:r>
            <a:r>
              <a:rPr lang="fr-FR" sz="1800" dirty="0" smtClean="0"/>
              <a:t> </a:t>
            </a:r>
            <a:r>
              <a:rPr lang="fr-FR" sz="1800" dirty="0" smtClean="0"/>
              <a:t>Stage </a:t>
            </a:r>
            <a:r>
              <a:rPr lang="fr-FR" sz="1800" dirty="0" smtClean="0"/>
              <a:t>2 </a:t>
            </a:r>
            <a:r>
              <a:rPr lang="fr-FR" sz="1800" dirty="0" err="1" smtClean="0"/>
              <a:t>freeze</a:t>
            </a:r>
            <a:r>
              <a:rPr lang="fr-FR" sz="1800" dirty="0" smtClean="0"/>
              <a:t> and Stage 3 </a:t>
            </a:r>
            <a:r>
              <a:rPr lang="fr-FR" sz="1800" dirty="0" err="1" smtClean="0"/>
              <a:t>freeze</a:t>
            </a:r>
            <a:endParaRPr lang="fr-FR" sz="1800" dirty="0" smtClean="0"/>
          </a:p>
          <a:p>
            <a:pPr lvl="1"/>
            <a:r>
              <a:rPr lang="fr-FR" sz="1800" dirty="0" smtClean="0"/>
              <a:t>Release 18 content: </a:t>
            </a:r>
            <a:r>
              <a:rPr lang="fr-FR" sz="1800" dirty="0" err="1" smtClean="0"/>
              <a:t>early</a:t>
            </a:r>
            <a:r>
              <a:rPr lang="fr-FR" sz="1800" dirty="0" smtClean="0"/>
              <a:t> identification of </a:t>
            </a:r>
            <a:r>
              <a:rPr lang="fr-FR" sz="1800" dirty="0" err="1" smtClean="0"/>
              <a:t>potential</a:t>
            </a:r>
            <a:r>
              <a:rPr lang="fr-FR" sz="1800" dirty="0" smtClean="0"/>
              <a:t> stage </a:t>
            </a:r>
            <a:r>
              <a:rPr lang="fr-FR" sz="1800" dirty="0" smtClean="0"/>
              <a:t>2 </a:t>
            </a:r>
            <a:r>
              <a:rPr lang="fr-FR" sz="1800" dirty="0" err="1" smtClean="0"/>
              <a:t>work</a:t>
            </a:r>
            <a:r>
              <a:rPr lang="fr-FR" sz="1800" dirty="0" smtClean="0"/>
              <a:t> </a:t>
            </a:r>
            <a:r>
              <a:rPr lang="fr-FR" sz="1800" dirty="0" err="1" smtClean="0"/>
              <a:t>that</a:t>
            </a:r>
            <a:r>
              <a:rPr lang="fr-FR" sz="1800" dirty="0" smtClean="0"/>
              <a:t> </a:t>
            </a:r>
            <a:r>
              <a:rPr lang="fr-FR" sz="1800" dirty="0" err="1" smtClean="0"/>
              <a:t>can</a:t>
            </a:r>
            <a:r>
              <a:rPr lang="fr-FR" sz="1800" dirty="0" smtClean="0"/>
              <a:t> </a:t>
            </a:r>
            <a:r>
              <a:rPr lang="fr-FR" sz="1800" dirty="0" err="1" smtClean="0"/>
              <a:t>be</a:t>
            </a:r>
            <a:r>
              <a:rPr lang="fr-FR" sz="1800" dirty="0" smtClean="0"/>
              <a:t> </a:t>
            </a:r>
            <a:r>
              <a:rPr lang="fr-FR" sz="1800" dirty="0" err="1" smtClean="0"/>
              <a:t>managed</a:t>
            </a:r>
            <a:r>
              <a:rPr lang="fr-FR" sz="1800" dirty="0" smtClean="0"/>
              <a:t> by </a:t>
            </a:r>
            <a:r>
              <a:rPr lang="fr-FR" sz="1800" dirty="0" smtClean="0"/>
              <a:t>CT</a:t>
            </a:r>
            <a:endParaRPr lang="en-US" sz="14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91821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E-meeting handling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803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Recommendations to the WG chairs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smtClean="0"/>
              <a:t>E-meeting guidance </a:t>
            </a:r>
            <a:r>
              <a:rPr lang="fr-FR" sz="2400" dirty="0" err="1" smtClean="0"/>
              <a:t>will</a:t>
            </a:r>
            <a:r>
              <a:rPr lang="fr-FR" sz="2400" dirty="0" smtClean="0"/>
              <a:t> </a:t>
            </a:r>
            <a:r>
              <a:rPr lang="fr-FR" sz="2400" dirty="0" err="1" smtClean="0"/>
              <a:t>be</a:t>
            </a:r>
            <a:r>
              <a:rPr lang="fr-FR" sz="2400" dirty="0" smtClean="0"/>
              <a:t> </a:t>
            </a:r>
            <a:r>
              <a:rPr lang="fr-FR" sz="2400" dirty="0" err="1" smtClean="0"/>
              <a:t>provided</a:t>
            </a:r>
            <a:r>
              <a:rPr lang="fr-FR" sz="2400" dirty="0" smtClean="0"/>
              <a:t> in a </a:t>
            </a:r>
            <a:r>
              <a:rPr lang="fr-FR" sz="2400" dirty="0" err="1" smtClean="0"/>
              <a:t>separate</a:t>
            </a:r>
            <a:r>
              <a:rPr lang="fr-FR" sz="2400" dirty="0" smtClean="0"/>
              <a:t> </a:t>
            </a:r>
            <a:r>
              <a:rPr lang="fr-FR" sz="2400" dirty="0" err="1" smtClean="0"/>
              <a:t>Tdoc</a:t>
            </a:r>
            <a:r>
              <a:rPr lang="fr-FR" sz="2400" dirty="0" smtClean="0"/>
              <a:t> at </a:t>
            </a:r>
            <a:r>
              <a:rPr lang="fr-FR" sz="2400" dirty="0" err="1" smtClean="0"/>
              <a:t>each</a:t>
            </a:r>
            <a:r>
              <a:rPr lang="fr-FR" sz="2400" dirty="0" smtClean="0"/>
              <a:t> meeting:</a:t>
            </a:r>
          </a:p>
          <a:p>
            <a:pPr lvl="1"/>
            <a:r>
              <a:rPr lang="en-US" sz="2000" dirty="0" smtClean="0"/>
              <a:t>Cx-2xxxx_Cx#yyy-e guidance</a:t>
            </a:r>
          </a:p>
          <a:p>
            <a:pPr lvl="1"/>
            <a:r>
              <a:rPr lang="en-US" sz="2000" dirty="0" smtClean="0"/>
              <a:t>The document should only contain all the </a:t>
            </a:r>
            <a:r>
              <a:rPr lang="en-US" sz="2000" dirty="0" smtClean="0">
                <a:solidFill>
                  <a:srgbClr val="FF0000"/>
                </a:solidFill>
              </a:rPr>
              <a:t>info useful to the delegates</a:t>
            </a:r>
            <a:r>
              <a:rPr lang="en-US" sz="2000" dirty="0" smtClean="0"/>
              <a:t>, like general </a:t>
            </a:r>
            <a:r>
              <a:rPr lang="en-US" sz="2000" dirty="0" err="1" smtClean="0"/>
              <a:t>timeplan</a:t>
            </a:r>
            <a:r>
              <a:rPr lang="en-US" sz="2000" dirty="0" smtClean="0"/>
              <a:t>, online session schedules, how to handle the docs during the meetings, etc.</a:t>
            </a:r>
          </a:p>
          <a:p>
            <a:pPr lvl="1"/>
            <a:endParaRPr lang="en-US" sz="2000" dirty="0" smtClean="0"/>
          </a:p>
          <a:p>
            <a:r>
              <a:rPr lang="fr-FR" sz="2400" dirty="0" err="1" smtClean="0"/>
              <a:t>Useful</a:t>
            </a:r>
            <a:r>
              <a:rPr lang="fr-FR" sz="2400" dirty="0" smtClean="0"/>
              <a:t> guidelines</a:t>
            </a:r>
          </a:p>
          <a:p>
            <a:pPr lvl="1"/>
            <a:r>
              <a:rPr lang="fr-FR" sz="2000" dirty="0" err="1" smtClean="0"/>
              <a:t>Please</a:t>
            </a:r>
            <a:r>
              <a:rPr lang="fr-FR" sz="2000" dirty="0" smtClean="0"/>
              <a:t> </a:t>
            </a:r>
            <a:r>
              <a:rPr lang="fr-FR" sz="2000" dirty="0" err="1" smtClean="0"/>
              <a:t>enforce</a:t>
            </a:r>
            <a:r>
              <a:rPr lang="fr-FR" sz="2000" dirty="0" smtClean="0"/>
              <a:t> the use of </a:t>
            </a:r>
            <a:r>
              <a:rPr lang="en-US" sz="2000" dirty="0" smtClean="0">
                <a:solidFill>
                  <a:srgbClr val="FF0000"/>
                </a:solidFill>
              </a:rPr>
              <a:t>name + affiliation</a:t>
            </a:r>
            <a:r>
              <a:rPr lang="en-US" sz="2000" dirty="0" smtClean="0"/>
              <a:t> as identifier during online session, whatever the exact format.</a:t>
            </a:r>
          </a:p>
          <a:p>
            <a:pPr lvl="1"/>
            <a:r>
              <a:rPr lang="fr-FR" sz="2000" dirty="0" err="1" smtClean="0"/>
              <a:t>Please</a:t>
            </a:r>
            <a:r>
              <a:rPr lang="fr-FR" sz="2000" dirty="0" smtClean="0"/>
              <a:t> </a:t>
            </a:r>
            <a:r>
              <a:rPr lang="fr-FR" sz="2000" dirty="0" err="1" smtClean="0"/>
              <a:t>ask</a:t>
            </a:r>
            <a:r>
              <a:rPr lang="fr-FR" sz="2000" dirty="0" smtClean="0"/>
              <a:t> </a:t>
            </a:r>
            <a:r>
              <a:rPr lang="fr-FR" sz="2000" dirty="0" err="1" smtClean="0"/>
              <a:t>delegates</a:t>
            </a:r>
            <a:r>
              <a:rPr lang="fr-FR" sz="2000" dirty="0" smtClean="0"/>
              <a:t>, </a:t>
            </a:r>
            <a:r>
              <a:rPr lang="fr-FR" sz="2000" dirty="0" err="1" smtClean="0"/>
              <a:t>especially</a:t>
            </a:r>
            <a:r>
              <a:rPr lang="fr-FR" sz="2000" dirty="0" smtClean="0"/>
              <a:t> new </a:t>
            </a:r>
            <a:r>
              <a:rPr lang="fr-FR" sz="2000" dirty="0" err="1" smtClean="0"/>
              <a:t>ones</a:t>
            </a:r>
            <a:r>
              <a:rPr lang="fr-FR" sz="2000" dirty="0" smtClean="0"/>
              <a:t>, to </a:t>
            </a:r>
            <a:r>
              <a:rPr lang="fr-FR" sz="2000" dirty="0" err="1" smtClean="0">
                <a:solidFill>
                  <a:srgbClr val="FF0000"/>
                </a:solidFill>
              </a:rPr>
              <a:t>introduce</a:t>
            </a:r>
            <a:r>
              <a:rPr lang="fr-FR" sz="2000" dirty="0" smtClean="0">
                <a:solidFill>
                  <a:srgbClr val="FF0000"/>
                </a:solidFill>
              </a:rPr>
              <a:t> </a:t>
            </a:r>
            <a:r>
              <a:rPr lang="fr-FR" sz="2000" dirty="0" err="1" smtClean="0">
                <a:solidFill>
                  <a:srgbClr val="FF0000"/>
                </a:solidFill>
              </a:rPr>
              <a:t>themselves</a:t>
            </a:r>
            <a:r>
              <a:rPr lang="fr-FR" sz="2000" dirty="0" smtClean="0">
                <a:solidFill>
                  <a:srgbClr val="FF0000"/>
                </a:solidFill>
              </a:rPr>
              <a:t> </a:t>
            </a:r>
            <a:r>
              <a:rPr lang="fr-FR" sz="2000" dirty="0" smtClean="0"/>
              <a:t>and the </a:t>
            </a:r>
            <a:r>
              <a:rPr lang="fr-FR" sz="2000" dirty="0" err="1" smtClean="0"/>
              <a:t>company</a:t>
            </a:r>
            <a:r>
              <a:rPr lang="fr-FR" sz="2000" dirty="0" smtClean="0"/>
              <a:t> </a:t>
            </a:r>
            <a:r>
              <a:rPr lang="fr-FR" sz="2000" dirty="0" err="1" smtClean="0"/>
              <a:t>they</a:t>
            </a:r>
            <a:r>
              <a:rPr lang="fr-FR" sz="2000" dirty="0" smtClean="0"/>
              <a:t> </a:t>
            </a:r>
            <a:r>
              <a:rPr lang="fr-FR" sz="2000" dirty="0" err="1" smtClean="0"/>
              <a:t>represent</a:t>
            </a:r>
            <a:r>
              <a:rPr lang="fr-FR" sz="2000" dirty="0" smtClean="0"/>
              <a:t> </a:t>
            </a:r>
            <a:r>
              <a:rPr lang="fr-FR" sz="2000" dirty="0" err="1" smtClean="0"/>
              <a:t>when</a:t>
            </a:r>
            <a:r>
              <a:rPr lang="fr-FR" sz="2000" dirty="0" smtClean="0"/>
              <a:t> </a:t>
            </a:r>
            <a:r>
              <a:rPr lang="fr-FR" sz="2000" dirty="0" err="1" smtClean="0"/>
              <a:t>taking</a:t>
            </a:r>
            <a:r>
              <a:rPr lang="fr-FR" sz="2000" dirty="0" smtClean="0"/>
              <a:t> the </a:t>
            </a:r>
            <a:r>
              <a:rPr lang="fr-FR" sz="2000" dirty="0" err="1" smtClean="0"/>
              <a:t>floor</a:t>
            </a:r>
            <a:r>
              <a:rPr lang="fr-FR" sz="2000" dirty="0" smtClean="0"/>
              <a:t>.</a:t>
            </a:r>
            <a:endParaRPr lang="en-US" sz="2000" dirty="0" smtClean="0"/>
          </a:p>
          <a:p>
            <a:pPr lvl="1"/>
            <a:r>
              <a:rPr lang="en-US" sz="2000" dirty="0" smtClean="0"/>
              <a:t>Please ensure that delegates adopt a </a:t>
            </a:r>
            <a:r>
              <a:rPr lang="en-US" sz="2000" dirty="0" smtClean="0">
                <a:solidFill>
                  <a:srgbClr val="FF0000"/>
                </a:solidFill>
              </a:rPr>
              <a:t>respectful and courteous behavior </a:t>
            </a:r>
            <a:r>
              <a:rPr lang="en-US" sz="2000" dirty="0" smtClean="0"/>
              <a:t>in any circumstance during online sessions.</a:t>
            </a:r>
          </a:p>
        </p:txBody>
      </p:sp>
    </p:spTree>
    <p:extLst>
      <p:ext uri="{BB962C8B-B14F-4D97-AF65-F5344CB8AC3E}">
        <p14:creationId xmlns:p14="http://schemas.microsoft.com/office/powerpoint/2010/main" val="33252633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CT Officials</a:t>
            </a:r>
          </a:p>
          <a:p>
            <a:r>
              <a:rPr lang="fr-FR" dirty="0" smtClean="0"/>
              <a:t>Meeting planning for 2022 </a:t>
            </a:r>
            <a:endParaRPr lang="fr-FR" dirty="0" smtClean="0"/>
          </a:p>
          <a:p>
            <a:r>
              <a:rPr lang="fr-FR" dirty="0" smtClean="0"/>
              <a:t>Release </a:t>
            </a:r>
            <a:r>
              <a:rPr lang="fr-FR" dirty="0" smtClean="0"/>
              <a:t>17 </a:t>
            </a:r>
            <a:r>
              <a:rPr lang="fr-FR" dirty="0" err="1" smtClean="0"/>
              <a:t>workplan</a:t>
            </a:r>
            <a:endParaRPr lang="fr-FR" dirty="0" smtClean="0"/>
          </a:p>
          <a:p>
            <a:r>
              <a:rPr lang="fr-FR" dirty="0" smtClean="0"/>
              <a:t>Release 18 discussion</a:t>
            </a:r>
          </a:p>
          <a:p>
            <a:r>
              <a:rPr lang="fr-FR" dirty="0"/>
              <a:t>E-meeting handling</a:t>
            </a:r>
            <a:endParaRPr lang="en-US" dirty="0"/>
          </a:p>
          <a:p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</a:t>
            </a:r>
            <a:r>
              <a:rPr lang="fr-FR" dirty="0" smtClean="0"/>
              <a:t> handling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75580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Recommendations to the WG chairs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Please</a:t>
            </a:r>
            <a:r>
              <a:rPr lang="fr-FR" dirty="0" smtClean="0"/>
              <a:t> </a:t>
            </a:r>
            <a:r>
              <a:rPr lang="fr-FR" dirty="0" err="1" smtClean="0"/>
              <a:t>enforce</a:t>
            </a:r>
            <a:r>
              <a:rPr lang="fr-FR" dirty="0" smtClean="0"/>
              <a:t> an "</a:t>
            </a:r>
            <a:r>
              <a:rPr lang="fr-FR" dirty="0" err="1" smtClean="0"/>
              <a:t>inactivity</a:t>
            </a:r>
            <a:r>
              <a:rPr lang="fr-FR" dirty="0" smtClean="0"/>
              <a:t> </a:t>
            </a:r>
            <a:r>
              <a:rPr lang="fr-FR" dirty="0" err="1" smtClean="0"/>
              <a:t>period</a:t>
            </a:r>
            <a:r>
              <a:rPr lang="fr-FR" dirty="0" smtClean="0"/>
              <a:t>" </a:t>
            </a:r>
            <a:r>
              <a:rPr lang="fr-FR" dirty="0" err="1" smtClean="0"/>
              <a:t>during</a:t>
            </a:r>
            <a:r>
              <a:rPr lang="fr-FR" dirty="0" smtClean="0"/>
              <a:t> the week-end </a:t>
            </a:r>
            <a:r>
              <a:rPr lang="fr-FR" dirty="0" err="1" smtClean="0"/>
              <a:t>when</a:t>
            </a:r>
            <a:r>
              <a:rPr lang="fr-FR" dirty="0" smtClean="0"/>
              <a:t> the meeting for +7 </a:t>
            </a:r>
            <a:r>
              <a:rPr lang="fr-FR" dirty="0" err="1" smtClean="0"/>
              <a:t>days</a:t>
            </a:r>
            <a:r>
              <a:rPr lang="fr-FR" dirty="0" smtClean="0"/>
              <a:t> meeting</a:t>
            </a:r>
          </a:p>
          <a:p>
            <a:endParaRPr lang="fr-FR" dirty="0" smtClean="0"/>
          </a:p>
          <a:p>
            <a:r>
              <a:rPr lang="fr-FR" dirty="0" smtClean="0"/>
              <a:t>To </a:t>
            </a:r>
            <a:r>
              <a:rPr lang="fr-FR" dirty="0" err="1" smtClean="0"/>
              <a:t>increase</a:t>
            </a:r>
            <a:r>
              <a:rPr lang="fr-FR" dirty="0" smtClean="0"/>
              <a:t> the </a:t>
            </a:r>
            <a:r>
              <a:rPr lang="fr-FR" dirty="0" err="1" smtClean="0"/>
              <a:t>efficiency</a:t>
            </a:r>
            <a:r>
              <a:rPr lang="fr-FR" dirty="0" smtClean="0"/>
              <a:t> of e-meetings,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check </a:t>
            </a:r>
            <a:r>
              <a:rPr lang="fr-FR" dirty="0" err="1" smtClean="0"/>
              <a:t>with</a:t>
            </a:r>
            <a:r>
              <a:rPr lang="fr-FR" dirty="0" smtClean="0"/>
              <a:t> MCC if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possible to set up </a:t>
            </a:r>
            <a:r>
              <a:rPr lang="fr-FR" dirty="0" err="1" smtClean="0"/>
              <a:t>parallel</a:t>
            </a:r>
            <a:r>
              <a:rPr lang="fr-FR" dirty="0" smtClean="0"/>
              <a:t> online sessions, in the </a:t>
            </a:r>
            <a:r>
              <a:rPr lang="fr-FR" dirty="0" err="1" smtClean="0"/>
              <a:t>same</a:t>
            </a:r>
            <a:r>
              <a:rPr lang="fr-FR" dirty="0" smtClean="0"/>
              <a:t> </a:t>
            </a:r>
            <a:r>
              <a:rPr lang="fr-FR" dirty="0" err="1" smtClean="0"/>
              <a:t>way</a:t>
            </a:r>
            <a:r>
              <a:rPr lang="fr-FR" dirty="0" smtClean="0"/>
              <a:t> </a:t>
            </a:r>
            <a:r>
              <a:rPr lang="fr-FR" dirty="0" err="1" smtClean="0"/>
              <a:t>than</a:t>
            </a:r>
            <a:r>
              <a:rPr lang="fr-FR" dirty="0" smtClean="0"/>
              <a:t> </a:t>
            </a:r>
            <a:r>
              <a:rPr lang="fr-FR" dirty="0" err="1" smtClean="0"/>
              <a:t>during</a:t>
            </a:r>
            <a:r>
              <a:rPr lang="fr-FR" dirty="0" smtClean="0"/>
              <a:t> F2F meetings.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0901981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</a:t>
            </a:r>
            <a:r>
              <a:rPr lang="fr-FR" dirty="0" smtClean="0"/>
              <a:t> handling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912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Need</a:t>
            </a:r>
            <a:r>
              <a:rPr lang="fr-FR" dirty="0" smtClean="0"/>
              <a:t> for </a:t>
            </a:r>
            <a:r>
              <a:rPr lang="fr-FR" dirty="0" err="1" smtClean="0"/>
              <a:t>common</a:t>
            </a:r>
            <a:r>
              <a:rPr lang="fr-FR" dirty="0" smtClean="0"/>
              <a:t> </a:t>
            </a:r>
            <a:r>
              <a:rPr lang="fr-FR" dirty="0" err="1" smtClean="0"/>
              <a:t>alignment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 dirty="0" err="1" smtClean="0"/>
              <a:t>Need</a:t>
            </a:r>
            <a:r>
              <a:rPr lang="fr-FR" sz="2000" dirty="0" smtClean="0"/>
              <a:t> for </a:t>
            </a:r>
            <a:r>
              <a:rPr lang="fr-FR" sz="2000" dirty="0" err="1" smtClean="0"/>
              <a:t>common</a:t>
            </a:r>
            <a:r>
              <a:rPr lang="fr-FR" sz="2000" dirty="0" smtClean="0"/>
              <a:t> </a:t>
            </a:r>
            <a:r>
              <a:rPr lang="fr-FR" sz="2000" dirty="0" err="1" smtClean="0"/>
              <a:t>principles</a:t>
            </a:r>
            <a:r>
              <a:rPr lang="fr-FR" sz="2000" dirty="0" smtClean="0"/>
              <a:t> for the design and handling of </a:t>
            </a:r>
            <a:r>
              <a:rPr lang="fr-FR" sz="2000" dirty="0" err="1" smtClean="0"/>
              <a:t>OpenAPI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specifications</a:t>
            </a:r>
            <a:r>
              <a:rPr lang="fr-FR" sz="2000" dirty="0" smtClean="0"/>
              <a:t> in 3GPP</a:t>
            </a:r>
          </a:p>
          <a:p>
            <a:pPr lvl="1"/>
            <a:r>
              <a:rPr lang="fr-FR" sz="1800" dirty="0" err="1" smtClean="0"/>
              <a:t>Misalignment</a:t>
            </a:r>
            <a:r>
              <a:rPr lang="fr-FR" sz="1800" dirty="0" smtClean="0"/>
              <a:t> </a:t>
            </a:r>
            <a:r>
              <a:rPr lang="fr-FR" sz="1800" dirty="0" err="1" smtClean="0"/>
              <a:t>between</a:t>
            </a:r>
            <a:r>
              <a:rPr lang="fr-FR" sz="1800" dirty="0" smtClean="0"/>
              <a:t> SA5-OAM and the </a:t>
            </a:r>
            <a:r>
              <a:rPr lang="fr-FR" sz="1800" dirty="0" err="1" smtClean="0"/>
              <a:t>other</a:t>
            </a:r>
            <a:r>
              <a:rPr lang="fr-FR" sz="1800" dirty="0" smtClean="0"/>
              <a:t> groups has been </a:t>
            </a:r>
            <a:r>
              <a:rPr lang="fr-FR" sz="1800" dirty="0" err="1" smtClean="0"/>
              <a:t>discussed</a:t>
            </a:r>
            <a:r>
              <a:rPr lang="fr-FR" sz="1800" dirty="0" smtClean="0"/>
              <a:t> offline and in SA5 meeting</a:t>
            </a:r>
          </a:p>
          <a:p>
            <a:pPr lvl="1"/>
            <a:r>
              <a:rPr lang="fr-FR" sz="1800" dirty="0" err="1" smtClean="0"/>
              <a:t>Even</a:t>
            </a:r>
            <a:r>
              <a:rPr lang="fr-FR" sz="1800" dirty="0" smtClean="0"/>
              <a:t> if TS 29.501 </a:t>
            </a:r>
            <a:r>
              <a:rPr lang="fr-FR" sz="1800" dirty="0" err="1" smtClean="0"/>
              <a:t>was</a:t>
            </a:r>
            <a:r>
              <a:rPr lang="fr-FR" sz="1800" dirty="0" smtClean="0"/>
              <a:t> </a:t>
            </a:r>
            <a:r>
              <a:rPr lang="fr-FR" sz="1800" dirty="0" err="1" smtClean="0"/>
              <a:t>meant</a:t>
            </a:r>
            <a:r>
              <a:rPr lang="fr-FR" sz="1800" dirty="0" smtClean="0"/>
              <a:t> to </a:t>
            </a:r>
            <a:r>
              <a:rPr lang="fr-FR" sz="1800" dirty="0" err="1" smtClean="0"/>
              <a:t>provide</a:t>
            </a:r>
            <a:r>
              <a:rPr lang="fr-FR" sz="1800" dirty="0" smtClean="0"/>
              <a:t> </a:t>
            </a:r>
            <a:r>
              <a:rPr lang="fr-FR" sz="1800" dirty="0" err="1" smtClean="0"/>
              <a:t>common</a:t>
            </a:r>
            <a:r>
              <a:rPr lang="fr-FR" sz="1800" dirty="0" smtClean="0"/>
              <a:t> design guidelines for </a:t>
            </a:r>
            <a:r>
              <a:rPr lang="fr-FR" sz="1800" dirty="0" err="1" smtClean="0"/>
              <a:t>any</a:t>
            </a:r>
            <a:r>
              <a:rPr lang="fr-FR" sz="1800" dirty="0" smtClean="0"/>
              <a:t> </a:t>
            </a:r>
            <a:r>
              <a:rPr lang="fr-FR" sz="1800" dirty="0" err="1" smtClean="0"/>
              <a:t>OpenAPI</a:t>
            </a:r>
            <a:r>
              <a:rPr lang="fr-FR" sz="1800" dirty="0" smtClean="0"/>
              <a:t> </a:t>
            </a:r>
            <a:r>
              <a:rPr lang="fr-FR" sz="1800" dirty="0" err="1" smtClean="0"/>
              <a:t>specification</a:t>
            </a:r>
            <a:r>
              <a:rPr lang="fr-FR" sz="1800" dirty="0" smtClean="0"/>
              <a:t>, </a:t>
            </a:r>
            <a:r>
              <a:rPr lang="fr-FR" sz="1800" dirty="0" err="1" smtClean="0"/>
              <a:t>some</a:t>
            </a:r>
            <a:r>
              <a:rPr lang="fr-FR" sz="1800" dirty="0" smtClean="0"/>
              <a:t> parts </a:t>
            </a:r>
            <a:r>
              <a:rPr lang="fr-FR" sz="1800" dirty="0" err="1" smtClean="0"/>
              <a:t>seem</a:t>
            </a:r>
            <a:r>
              <a:rPr lang="fr-FR" sz="1800" dirty="0" smtClean="0"/>
              <a:t> to </a:t>
            </a:r>
            <a:r>
              <a:rPr lang="fr-FR" sz="1800" dirty="0" err="1" smtClean="0"/>
              <a:t>be</a:t>
            </a:r>
            <a:r>
              <a:rPr lang="fr-FR" sz="1800" dirty="0" smtClean="0"/>
              <a:t> SBI-</a:t>
            </a:r>
            <a:r>
              <a:rPr lang="fr-FR" sz="1800" dirty="0" err="1" smtClean="0"/>
              <a:t>specific</a:t>
            </a:r>
            <a:r>
              <a:rPr lang="fr-FR" sz="1800" dirty="0" smtClean="0"/>
              <a:t>.</a:t>
            </a:r>
          </a:p>
          <a:p>
            <a:pPr lvl="1"/>
            <a:endParaRPr lang="fr-FR" sz="1800" dirty="0" smtClean="0"/>
          </a:p>
          <a:p>
            <a:r>
              <a:rPr lang="fr-FR" sz="2000" dirty="0" smtClean="0"/>
              <a:t>An </a:t>
            </a:r>
            <a:r>
              <a:rPr lang="fr-FR" sz="2000" dirty="0" err="1" smtClean="0"/>
              <a:t>OpenAPI</a:t>
            </a:r>
            <a:r>
              <a:rPr lang="fr-FR" sz="2000" dirty="0" smtClean="0"/>
              <a:t> </a:t>
            </a:r>
            <a:r>
              <a:rPr lang="fr-FR" sz="2000" dirty="0" err="1" smtClean="0"/>
              <a:t>Task</a:t>
            </a:r>
            <a:r>
              <a:rPr lang="fr-FR" sz="2000" dirty="0" smtClean="0"/>
              <a:t> Force </a:t>
            </a:r>
            <a:r>
              <a:rPr lang="fr-FR" sz="2000" dirty="0" err="1" smtClean="0"/>
              <a:t>created</a:t>
            </a:r>
            <a:r>
              <a:rPr lang="fr-FR" sz="2000" dirty="0" smtClean="0"/>
              <a:t> in April </a:t>
            </a:r>
          </a:p>
          <a:p>
            <a:pPr lvl="1"/>
            <a:r>
              <a:rPr lang="fr-FR" sz="1800" dirty="0" err="1" smtClean="0"/>
              <a:t>With</a:t>
            </a:r>
            <a:r>
              <a:rPr lang="fr-FR" sz="1800" dirty="0" smtClean="0"/>
              <a:t> experts </a:t>
            </a:r>
            <a:r>
              <a:rPr lang="fr-FR" sz="1800" dirty="0" err="1" smtClean="0"/>
              <a:t>from</a:t>
            </a:r>
            <a:r>
              <a:rPr lang="fr-FR" sz="1800" dirty="0" smtClean="0"/>
              <a:t> the CT/SA </a:t>
            </a:r>
            <a:r>
              <a:rPr lang="fr-FR" sz="1800" dirty="0" err="1" smtClean="0"/>
              <a:t>WGs</a:t>
            </a:r>
            <a:r>
              <a:rPr lang="fr-FR" sz="1800" dirty="0" smtClean="0"/>
              <a:t> </a:t>
            </a:r>
            <a:r>
              <a:rPr lang="fr-FR" sz="1800" dirty="0" err="1" smtClean="0"/>
              <a:t>developing</a:t>
            </a:r>
            <a:r>
              <a:rPr lang="fr-FR" sz="1800" dirty="0" smtClean="0"/>
              <a:t> </a:t>
            </a:r>
            <a:r>
              <a:rPr lang="fr-FR" sz="1800" dirty="0" err="1" smtClean="0"/>
              <a:t>OpenAPI</a:t>
            </a:r>
            <a:r>
              <a:rPr lang="fr-FR" sz="1800" dirty="0" smtClean="0"/>
              <a:t> and ASN.1 </a:t>
            </a:r>
            <a:r>
              <a:rPr lang="fr-FR" sz="1800" dirty="0" err="1" smtClean="0"/>
              <a:t>specifications</a:t>
            </a:r>
            <a:r>
              <a:rPr lang="fr-FR" sz="1800" dirty="0" smtClean="0"/>
              <a:t> </a:t>
            </a:r>
            <a:r>
              <a:rPr lang="fr-FR" sz="1800" dirty="0" err="1" smtClean="0"/>
              <a:t>stored</a:t>
            </a:r>
            <a:r>
              <a:rPr lang="fr-FR" sz="1800" dirty="0" smtClean="0"/>
              <a:t> in 3GPP Forge</a:t>
            </a:r>
          </a:p>
          <a:p>
            <a:pPr lvl="1"/>
            <a:r>
              <a:rPr lang="fr-FR" sz="1800" dirty="0" err="1" smtClean="0"/>
              <a:t>Identified</a:t>
            </a:r>
            <a:r>
              <a:rPr lang="fr-FR" sz="1800" dirty="0" smtClean="0"/>
              <a:t> Key Issues  </a:t>
            </a:r>
          </a:p>
          <a:p>
            <a:pPr lvl="2"/>
            <a:r>
              <a:rPr lang="en-US" sz="1400" dirty="0" smtClean="0"/>
              <a:t>KI#1</a:t>
            </a:r>
            <a:r>
              <a:rPr lang="en-US" sz="1400" dirty="0"/>
              <a:t>: Storage of 3GPP </a:t>
            </a:r>
            <a:r>
              <a:rPr lang="en-US" sz="1400" dirty="0" err="1"/>
              <a:t>OpenAPI</a:t>
            </a:r>
            <a:r>
              <a:rPr lang="en-US" sz="1400" dirty="0"/>
              <a:t> specification files in 3GPP Forge </a:t>
            </a:r>
          </a:p>
          <a:p>
            <a:pPr lvl="2"/>
            <a:r>
              <a:rPr lang="en-US" sz="1400" dirty="0" smtClean="0"/>
              <a:t>KI#2</a:t>
            </a:r>
            <a:r>
              <a:rPr lang="en-US" sz="1400" dirty="0"/>
              <a:t>: Expand application of the 3GPP Forge in the handling of CR </a:t>
            </a:r>
          </a:p>
          <a:p>
            <a:pPr lvl="2"/>
            <a:r>
              <a:rPr lang="en-US" sz="1400" dirty="0" smtClean="0"/>
              <a:t>KI#3</a:t>
            </a:r>
            <a:r>
              <a:rPr lang="en-US" sz="1400" dirty="0"/>
              <a:t>: Reference to other </a:t>
            </a:r>
            <a:r>
              <a:rPr lang="en-US" sz="1400" dirty="0" err="1"/>
              <a:t>OpenAPI</a:t>
            </a:r>
            <a:r>
              <a:rPr lang="en-US" sz="1400" dirty="0"/>
              <a:t> specifications </a:t>
            </a:r>
          </a:p>
          <a:p>
            <a:pPr lvl="2"/>
            <a:r>
              <a:rPr lang="en-US" sz="1400" dirty="0" smtClean="0"/>
              <a:t>KI#4</a:t>
            </a:r>
            <a:r>
              <a:rPr lang="en-US" sz="1400" dirty="0"/>
              <a:t>: </a:t>
            </a:r>
            <a:r>
              <a:rPr lang="en-US" sz="1400" dirty="0" err="1"/>
              <a:t>OpenAPI</a:t>
            </a:r>
            <a:r>
              <a:rPr lang="en-US" sz="1400" dirty="0"/>
              <a:t> specification validation </a:t>
            </a:r>
          </a:p>
          <a:p>
            <a:pPr lvl="2"/>
            <a:r>
              <a:rPr lang="en-US" sz="1400" dirty="0" smtClean="0"/>
              <a:t>KI#5</a:t>
            </a:r>
            <a:r>
              <a:rPr lang="en-US" sz="1400" dirty="0"/>
              <a:t>: 3GPP Common API Versioning Mechanism </a:t>
            </a:r>
          </a:p>
          <a:p>
            <a:pPr lvl="2"/>
            <a:r>
              <a:rPr lang="en-US" sz="1400" dirty="0" smtClean="0"/>
              <a:t>KI#6</a:t>
            </a:r>
            <a:r>
              <a:rPr lang="en-US" sz="1400" dirty="0"/>
              <a:t>: Common principles and conventions </a:t>
            </a:r>
            <a:endParaRPr lang="fr-FR" sz="1800" dirty="0" smtClean="0"/>
          </a:p>
          <a:p>
            <a:pPr lvl="1"/>
            <a:endParaRPr lang="fr-FR" sz="18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387623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next</a:t>
            </a:r>
            <a:r>
              <a:rPr lang="fr-FR" dirty="0" smtClean="0"/>
              <a:t>?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 dirty="0" smtClean="0"/>
              <a:t>Initial </a:t>
            </a:r>
            <a:r>
              <a:rPr lang="fr-FR" sz="2000" dirty="0" err="1" smtClean="0"/>
              <a:t>targets</a:t>
            </a:r>
            <a:r>
              <a:rPr lang="fr-FR" sz="2000" dirty="0" smtClean="0"/>
              <a:t>: first output for TSG#92 and conclusion at TSG#93</a:t>
            </a:r>
          </a:p>
          <a:p>
            <a:r>
              <a:rPr lang="fr-FR" sz="2000" dirty="0" err="1" smtClean="0"/>
              <a:t>Status</a:t>
            </a:r>
            <a:r>
              <a:rPr lang="fr-FR" sz="2000" dirty="0" smtClean="0"/>
              <a:t>:</a:t>
            </a:r>
          </a:p>
          <a:p>
            <a:pPr lvl="1"/>
            <a:r>
              <a:rPr lang="fr-FR" sz="1800" dirty="0" err="1"/>
              <a:t>After</a:t>
            </a:r>
            <a:r>
              <a:rPr lang="fr-FR" sz="1800" dirty="0"/>
              <a:t> 5 </a:t>
            </a:r>
            <a:r>
              <a:rPr lang="fr-FR" sz="1800" dirty="0" err="1"/>
              <a:t>months</a:t>
            </a:r>
            <a:r>
              <a:rPr lang="fr-FR" sz="1800" dirty="0"/>
              <a:t>, </a:t>
            </a:r>
            <a:r>
              <a:rPr lang="fr-FR" sz="1800" dirty="0" err="1"/>
              <a:t>Very</a:t>
            </a:r>
            <a:r>
              <a:rPr lang="fr-FR" sz="1800" dirty="0"/>
              <a:t> </a:t>
            </a:r>
            <a:r>
              <a:rPr lang="fr-FR" sz="1800" dirty="0" err="1"/>
              <a:t>low</a:t>
            </a:r>
            <a:r>
              <a:rPr lang="fr-FR" sz="1800" dirty="0"/>
              <a:t> </a:t>
            </a:r>
            <a:r>
              <a:rPr lang="fr-FR" sz="1800" dirty="0" err="1"/>
              <a:t>activity</a:t>
            </a:r>
            <a:r>
              <a:rPr lang="fr-FR" sz="1800" dirty="0"/>
              <a:t> on the KI#1</a:t>
            </a:r>
          </a:p>
          <a:p>
            <a:pPr lvl="1"/>
            <a:r>
              <a:rPr lang="fr-FR" sz="1800" dirty="0"/>
              <a:t>Rel-17 </a:t>
            </a:r>
            <a:r>
              <a:rPr lang="fr-FR" sz="1800" dirty="0" err="1"/>
              <a:t>freeze</a:t>
            </a:r>
            <a:r>
              <a:rPr lang="fr-FR" sz="1800" dirty="0"/>
              <a:t> </a:t>
            </a:r>
            <a:r>
              <a:rPr lang="fr-FR" sz="1800" dirty="0" err="1"/>
              <a:t>is</a:t>
            </a:r>
            <a:r>
              <a:rPr lang="fr-FR" sz="1800" dirty="0"/>
              <a:t> </a:t>
            </a:r>
            <a:r>
              <a:rPr lang="fr-FR" sz="1800" dirty="0" err="1"/>
              <a:t>coming</a:t>
            </a:r>
            <a:r>
              <a:rPr lang="fr-FR" sz="1800" dirty="0"/>
              <a:t> and </a:t>
            </a:r>
            <a:r>
              <a:rPr lang="fr-FR" sz="1800" dirty="0" err="1"/>
              <a:t>we</a:t>
            </a:r>
            <a:r>
              <a:rPr lang="fr-FR" sz="1800" dirty="0"/>
              <a:t> are </a:t>
            </a:r>
            <a:r>
              <a:rPr lang="fr-FR" sz="1800" dirty="0" err="1"/>
              <a:t>still</a:t>
            </a:r>
            <a:r>
              <a:rPr lang="fr-FR" sz="1800" dirty="0"/>
              <a:t> at the </a:t>
            </a:r>
            <a:r>
              <a:rPr lang="fr-FR" sz="1800" dirty="0" err="1"/>
              <a:t>same</a:t>
            </a:r>
            <a:r>
              <a:rPr lang="fr-FR" sz="1800" dirty="0"/>
              <a:t> point</a:t>
            </a:r>
          </a:p>
          <a:p>
            <a:pPr lvl="1"/>
            <a:r>
              <a:rPr lang="fr-FR" sz="1800" dirty="0"/>
              <a:t>It </a:t>
            </a:r>
            <a:r>
              <a:rPr lang="fr-FR" sz="1800" dirty="0" err="1"/>
              <a:t>is</a:t>
            </a:r>
            <a:r>
              <a:rPr lang="fr-FR" sz="1800" dirty="0"/>
              <a:t> </a:t>
            </a:r>
            <a:r>
              <a:rPr lang="fr-FR" sz="1800" dirty="0" err="1"/>
              <a:t>clear</a:t>
            </a:r>
            <a:r>
              <a:rPr lang="fr-FR" sz="1800" dirty="0"/>
              <a:t> </a:t>
            </a:r>
            <a:r>
              <a:rPr lang="fr-FR" sz="1800" dirty="0" err="1"/>
              <a:t>that</a:t>
            </a:r>
            <a:r>
              <a:rPr lang="fr-FR" sz="1800" dirty="0"/>
              <a:t> </a:t>
            </a:r>
            <a:r>
              <a:rPr lang="fr-FR" sz="1800" dirty="0" err="1"/>
              <a:t>it</a:t>
            </a:r>
            <a:r>
              <a:rPr lang="fr-FR" sz="1800" dirty="0"/>
              <a:t> </a:t>
            </a:r>
            <a:r>
              <a:rPr lang="fr-FR" sz="1800" dirty="0" err="1"/>
              <a:t>is</a:t>
            </a:r>
            <a:r>
              <a:rPr lang="fr-FR" sz="1800" dirty="0"/>
              <a:t> not the </a:t>
            </a:r>
            <a:r>
              <a:rPr lang="fr-FR" sz="1800" dirty="0" err="1"/>
              <a:t>priority</a:t>
            </a:r>
            <a:r>
              <a:rPr lang="fr-FR" sz="1800" dirty="0"/>
              <a:t> </a:t>
            </a:r>
            <a:r>
              <a:rPr lang="fr-FR" sz="1800" dirty="0" err="1"/>
              <a:t>whereas</a:t>
            </a:r>
            <a:r>
              <a:rPr lang="fr-FR" sz="1800" dirty="0"/>
              <a:t> </a:t>
            </a:r>
            <a:r>
              <a:rPr lang="fr-FR" sz="1800" dirty="0" err="1"/>
              <a:t>it</a:t>
            </a:r>
            <a:r>
              <a:rPr lang="fr-FR" sz="1800" dirty="0"/>
              <a:t> </a:t>
            </a:r>
            <a:r>
              <a:rPr lang="fr-FR" sz="1800" dirty="0" err="1"/>
              <a:t>is</a:t>
            </a:r>
            <a:r>
              <a:rPr lang="fr-FR" sz="1800" dirty="0"/>
              <a:t> an important topic</a:t>
            </a:r>
          </a:p>
          <a:p>
            <a:pPr lvl="1"/>
            <a:r>
              <a:rPr lang="fr-FR" sz="1800" dirty="0" smtClean="0"/>
              <a:t>The </a:t>
            </a:r>
            <a:r>
              <a:rPr lang="fr-FR" sz="1800" dirty="0" err="1"/>
              <a:t>problems</a:t>
            </a:r>
            <a:r>
              <a:rPr lang="fr-FR" sz="1800" dirty="0"/>
              <a:t> </a:t>
            </a:r>
            <a:r>
              <a:rPr lang="fr-FR" sz="1800" dirty="0" err="1"/>
              <a:t>will</a:t>
            </a:r>
            <a:r>
              <a:rPr lang="fr-FR" sz="1800" dirty="0"/>
              <a:t> not </a:t>
            </a:r>
            <a:r>
              <a:rPr lang="fr-FR" sz="1800" dirty="0" err="1"/>
              <a:t>vanish</a:t>
            </a:r>
            <a:r>
              <a:rPr lang="fr-FR" sz="1800" dirty="0"/>
              <a:t> as if by </a:t>
            </a:r>
            <a:r>
              <a:rPr lang="fr-FR" sz="1800" dirty="0" err="1" smtClean="0"/>
              <a:t>magic</a:t>
            </a:r>
            <a:r>
              <a:rPr lang="fr-FR" sz="1800" dirty="0" smtClean="0"/>
              <a:t> </a:t>
            </a:r>
          </a:p>
          <a:p>
            <a:pPr lvl="1"/>
            <a:r>
              <a:rPr lang="fr-FR" sz="1800" dirty="0" smtClean="0"/>
              <a:t>And the more </a:t>
            </a:r>
            <a:r>
              <a:rPr lang="fr-FR" sz="1800" dirty="0" err="1" smtClean="0"/>
              <a:t>we</a:t>
            </a:r>
            <a:r>
              <a:rPr lang="fr-FR" sz="1800" dirty="0" smtClean="0"/>
              <a:t> are </a:t>
            </a:r>
            <a:r>
              <a:rPr lang="fr-FR" sz="1800" dirty="0" err="1" smtClean="0"/>
              <a:t>waiting</a:t>
            </a:r>
            <a:r>
              <a:rPr lang="fr-FR" sz="1800" dirty="0" smtClean="0"/>
              <a:t> for, the more WG and </a:t>
            </a:r>
            <a:r>
              <a:rPr lang="fr-FR" sz="1800" dirty="0" err="1" smtClean="0"/>
              <a:t>specifcations</a:t>
            </a:r>
            <a:r>
              <a:rPr lang="fr-FR" sz="1800" dirty="0" smtClean="0"/>
              <a:t> </a:t>
            </a:r>
            <a:r>
              <a:rPr lang="fr-FR" sz="1800" dirty="0" err="1" smtClean="0"/>
              <a:t>might</a:t>
            </a:r>
            <a:r>
              <a:rPr lang="fr-FR" sz="1800" dirty="0" smtClean="0"/>
              <a:t> </a:t>
            </a:r>
            <a:r>
              <a:rPr lang="fr-FR" sz="1800" dirty="0" err="1" smtClean="0"/>
              <a:t>be</a:t>
            </a:r>
            <a:r>
              <a:rPr lang="fr-FR" sz="1800" dirty="0" smtClean="0"/>
              <a:t> </a:t>
            </a:r>
            <a:r>
              <a:rPr lang="fr-FR" sz="1800" dirty="0" err="1" smtClean="0"/>
              <a:t>impacted</a:t>
            </a:r>
            <a:endParaRPr lang="fr-FR" sz="1800" dirty="0" smtClean="0"/>
          </a:p>
          <a:p>
            <a:r>
              <a:rPr lang="fr-FR" sz="2200" dirty="0" smtClean="0"/>
              <a:t>Question:</a:t>
            </a:r>
          </a:p>
          <a:p>
            <a:pPr lvl="1"/>
            <a:r>
              <a:rPr lang="fr-FR" sz="1800" dirty="0" smtClean="0"/>
              <a:t>A simple one: </a:t>
            </a:r>
            <a:r>
              <a:rPr lang="fr-FR" sz="3200" dirty="0" smtClean="0"/>
              <a:t>WHAT SHOULD WE DO?</a:t>
            </a:r>
          </a:p>
          <a:p>
            <a:pPr lvl="1"/>
            <a:r>
              <a:rPr lang="fr-FR" sz="1050" dirty="0" err="1" smtClean="0"/>
              <a:t>Only</a:t>
            </a:r>
            <a:r>
              <a:rPr lang="fr-FR" sz="1050" dirty="0" smtClean="0"/>
              <a:t> </a:t>
            </a:r>
            <a:r>
              <a:rPr lang="fr-FR" sz="1050" dirty="0" err="1" smtClean="0"/>
              <a:t>assuming</a:t>
            </a:r>
            <a:r>
              <a:rPr lang="fr-FR" sz="1050" dirty="0" smtClean="0"/>
              <a:t> </a:t>
            </a:r>
            <a:r>
              <a:rPr lang="fr-FR" sz="1050" dirty="0" err="1" smtClean="0"/>
              <a:t>that</a:t>
            </a:r>
            <a:r>
              <a:rPr lang="fr-FR" sz="1050" dirty="0" smtClean="0"/>
              <a:t> "Nothing" </a:t>
            </a:r>
            <a:r>
              <a:rPr lang="fr-FR" sz="1050" dirty="0" err="1" smtClean="0"/>
              <a:t>might</a:t>
            </a:r>
            <a:r>
              <a:rPr lang="fr-FR" sz="1050" dirty="0" smtClean="0"/>
              <a:t> not </a:t>
            </a:r>
            <a:r>
              <a:rPr lang="fr-FR" sz="1050" dirty="0" err="1" smtClean="0"/>
              <a:t>be</a:t>
            </a:r>
            <a:r>
              <a:rPr lang="fr-FR" sz="1050" dirty="0" smtClean="0"/>
              <a:t> a </a:t>
            </a:r>
            <a:r>
              <a:rPr lang="fr-FR" sz="1050" dirty="0" err="1" smtClean="0"/>
              <a:t>proper</a:t>
            </a:r>
            <a:r>
              <a:rPr lang="fr-FR" sz="1050" dirty="0" smtClean="0"/>
              <a:t> </a:t>
            </a:r>
            <a:r>
              <a:rPr lang="fr-FR" sz="1050" dirty="0" err="1" smtClean="0"/>
              <a:t>answer</a:t>
            </a:r>
            <a:r>
              <a:rPr lang="fr-FR" sz="1050" dirty="0" smtClean="0"/>
              <a:t>…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49643592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smtClean="0"/>
              <a:t>3GPP TSG </a:t>
            </a:r>
            <a:r>
              <a:rPr lang="fr-FR" altLang="en-US" sz="1400"/>
              <a:t>CT </a:t>
            </a:r>
            <a:r>
              <a:rPr lang="fr-FR" altLang="en-US" sz="1400" smtClean="0"/>
              <a:t>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</a:t>
            </a:r>
            <a:r>
              <a:rPr lang="fr-FR" dirty="0" err="1" smtClean="0"/>
              <a:t>officials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768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</a:t>
            </a:r>
            <a:r>
              <a:rPr lang="en-GB" altLang="en-US" dirty="0" smtClean="0"/>
              <a:t>Officials</a:t>
            </a: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lionel.morand@orange.com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Atle Monrad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 smtClean="0"/>
              <a:t>atle.monrad@interdigital.com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  <a:endParaRPr lang="fr-FR" altLang="en-US" sz="1800" dirty="0" smtClean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chin.chenho@oppo.com</a:t>
            </a:r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kimmo.kymalainen@etsi.org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1027" name="Picture 1" descr="image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66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62" y="348824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58042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0982860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CT3 Officials in CT3#117e meeting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hlinkClick r:id="rId4"/>
              </a:rPr>
              <a:t>susana.fernandez@ericsson</a:t>
            </a:r>
            <a:endParaRPr lang="en-US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yoshihiro.inoue@</a:t>
            </a:r>
            <a:r>
              <a:rPr lang="es-ES" altLang="en-US" sz="1800" dirty="0">
                <a:hlinkClick r:id="rId5"/>
              </a:rPr>
              <a:t>ntt-at.co.jp</a:t>
            </a:r>
            <a:endParaRPr lang="es-E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400" y="4483479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Huang Zhenning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huangzhenning@chinamobile.com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pic>
        <p:nvPicPr>
          <p:cNvPr id="11" name="Picture 10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xmlns="" id="{D742654F-2748-4E8F-9559-28566BD0DEB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19" y="4086048"/>
            <a:ext cx="1131310" cy="1511088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6B49BF3A-791A-455B-9BCF-27426718271A}"/>
              </a:ext>
            </a:extLst>
          </p:cNvPr>
          <p:cNvSpPr txBox="1">
            <a:spLocks/>
          </p:cNvSpPr>
          <p:nvPr/>
        </p:nvSpPr>
        <p:spPr bwMode="auto">
          <a:xfrm>
            <a:off x="2332680" y="4428822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11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5038431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New TSG CT3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xmlns="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9" name="Picture 8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xmlns="" id="{99ACBFBF-4F21-490F-9F78-4DDF25A539C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3955551"/>
            <a:ext cx="1131310" cy="1511088"/>
          </a:xfrm>
          <a:prstGeom prst="rect">
            <a:avLst/>
          </a:prstGeom>
        </p:spPr>
      </p:pic>
      <p:pic>
        <p:nvPicPr>
          <p:cNvPr id="3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xmlns="" id="{8B07BF5F-4AFA-4A8B-9A03-4B35B048A8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526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415594" y="1980142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smtClean="0"/>
              <a:t>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>
                <a:hlinkClick r:id="rId4"/>
              </a:rPr>
              <a:t>peter.schmitt@huawei.com</a:t>
            </a:r>
            <a:endParaRPr lang="en-US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 smtClean="0">
                <a:hlinkClick r:id="rId5"/>
              </a:rPr>
              <a:t>songyue@chinamobile.com</a:t>
            </a:r>
            <a:endParaRPr lang="en-US" sz="1800" dirty="0" smtClean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0160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Hiroshi Ishikawa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 smtClean="0"/>
              <a:t>TTC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sz="1800" dirty="0">
                <a:hlinkClick r:id="rId9"/>
              </a:rPr>
              <a:t>hiroshi.ishikawa.ev</a:t>
            </a:r>
            <a:r>
              <a:rPr lang="en-US" altLang="en-US" sz="1800" dirty="0">
                <a:hlinkClick r:id="rId9"/>
              </a:rPr>
              <a:t>@nttdocomo.</a:t>
            </a:r>
            <a:r>
              <a:rPr lang="en-US" sz="1800" dirty="0">
                <a:hlinkClick r:id="rId9"/>
              </a:rPr>
              <a:t>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453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CT6#97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Election of vice-chair </a:t>
            </a:r>
            <a:r>
              <a:rPr lang="fr-FR" altLang="en-US" sz="1800" dirty="0" err="1"/>
              <a:t>during</a:t>
            </a:r>
            <a:r>
              <a:rPr lang="fr-FR" altLang="en-US" sz="1800" dirty="0"/>
              <a:t> CT6#109-e in </a:t>
            </a:r>
            <a:r>
              <a:rPr lang="fr-FR" altLang="en-US" sz="1800" dirty="0" err="1"/>
              <a:t>November</a:t>
            </a:r>
            <a:r>
              <a:rPr lang="fr-FR" altLang="en-US" sz="1800" dirty="0"/>
              <a:t> 2021</a:t>
            </a: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8391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31649</TotalTime>
  <Words>1046</Words>
  <Application>Microsoft Office PowerPoint</Application>
  <PresentationFormat>Grand écran</PresentationFormat>
  <Paragraphs>298</Paragraphs>
  <Slides>24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1" baseType="lpstr">
      <vt:lpstr>Arial</vt:lpstr>
      <vt:lpstr>Arial </vt:lpstr>
      <vt:lpstr>Calibri</vt:lpstr>
      <vt:lpstr>Calibri Light</vt:lpstr>
      <vt:lpstr>Nokia Pure Text Light</vt:lpstr>
      <vt:lpstr>Times New Roman</vt:lpstr>
      <vt:lpstr>Office Theme</vt:lpstr>
      <vt:lpstr>CT#93-e Administrivia</vt:lpstr>
      <vt:lpstr>Content</vt:lpstr>
      <vt:lpstr>CT officials</vt:lpstr>
      <vt:lpstr>TSG CT Officials</vt:lpstr>
      <vt:lpstr>TSG CT WG1 Officials</vt:lpstr>
      <vt:lpstr>TSG CT3 Officials in CT3#117e meeting </vt:lpstr>
      <vt:lpstr>New TSG CT3 Officials </vt:lpstr>
      <vt:lpstr>TSG CT4 Officials</vt:lpstr>
      <vt:lpstr>TSG CT WG6 Officials</vt:lpstr>
      <vt:lpstr>Meeting planning for 2022</vt:lpstr>
      <vt:lpstr>Meeting format for 2022 Q1/Q2</vt:lpstr>
      <vt:lpstr>Meeting planning for Q1/Q2 2022 (TBC)</vt:lpstr>
      <vt:lpstr>Meeting planning for Q3/Q4</vt:lpstr>
      <vt:lpstr>Release 17 worplan</vt:lpstr>
      <vt:lpstr>Release 17 workplan</vt:lpstr>
      <vt:lpstr>Rel-18 workshop and timeplan</vt:lpstr>
      <vt:lpstr>Rel-18 workshop and timeplan</vt:lpstr>
      <vt:lpstr>E-meeting handling</vt:lpstr>
      <vt:lpstr>Recommendations to the WG chairs</vt:lpstr>
      <vt:lpstr>Recommendations to the WG chairs</vt:lpstr>
      <vt:lpstr>OpenAPI Spec handling</vt:lpstr>
      <vt:lpstr>Need for common alignment</vt:lpstr>
      <vt:lpstr>What next?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949</cp:revision>
  <dcterms:created xsi:type="dcterms:W3CDTF">2010-02-05T13:52:04Z</dcterms:created>
  <dcterms:modified xsi:type="dcterms:W3CDTF">2021-09-10T16:37:25Z</dcterms:modified>
  <cp:contentStatus>Template 2017</cp:contentStatus>
</cp:coreProperties>
</file>