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7"/>
  </p:notesMasterIdLst>
  <p:handoutMasterIdLst>
    <p:handoutMasterId r:id="rId8"/>
  </p:handoutMasterIdLst>
  <p:sldIdLst>
    <p:sldId id="341" r:id="rId2"/>
    <p:sldId id="481" r:id="rId3"/>
    <p:sldId id="479" r:id="rId4"/>
    <p:sldId id="480" r:id="rId5"/>
    <p:sldId id="477" r:id="rId6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185" userDrawn="1">
          <p15:clr>
            <a:srgbClr val="A4A3A4"/>
          </p15:clr>
        </p15:guide>
        <p15:guide id="2" pos="71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5F5F5F"/>
    <a:srgbClr val="D9D9D9"/>
    <a:srgbClr val="EAEFF7"/>
    <a:srgbClr val="FFFFFF"/>
    <a:srgbClr val="FF6600"/>
    <a:srgbClr val="1A4669"/>
    <a:srgbClr val="C6D254"/>
    <a:srgbClr val="B1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591" autoAdjust="0"/>
    <p:restoredTop sz="99112" autoAdjust="0"/>
  </p:normalViewPr>
  <p:slideViewPr>
    <p:cSldViewPr snapToGrid="0">
      <p:cViewPr varScale="1">
        <p:scale>
          <a:sx n="114" d="100"/>
          <a:sy n="114" d="100"/>
        </p:scale>
        <p:origin x="528" y="102"/>
      </p:cViewPr>
      <p:guideLst>
        <p:guide orient="horz" pos="1185"/>
        <p:guide pos="71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C2616F-011D-47B3-A2C1-4E16F11993E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680821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50"/>
              </a:spcAft>
              <a:defRPr baseline="0"/>
            </a:lvl1pPr>
            <a:lvl2pPr>
              <a:spcAft>
                <a:spcPts val="650"/>
              </a:spcAft>
              <a:defRPr/>
            </a:lvl2pPr>
            <a:lvl3pPr>
              <a:spcAft>
                <a:spcPts val="650"/>
              </a:spcAft>
              <a:defRPr/>
            </a:lvl3pPr>
            <a:lvl4pPr>
              <a:spcAft>
                <a:spcPts val="650"/>
              </a:spcAft>
              <a:defRPr/>
            </a:lvl4pPr>
            <a:lvl5pPr>
              <a:spcAft>
                <a:spcPts val="65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6" y="372351"/>
            <a:ext cx="1097280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498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95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140194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</a:t>
            </a:r>
            <a:r>
              <a:rPr lang="en-GB" altLang="en-US" sz="800" dirty="0" smtClean="0">
                <a:ln w="0"/>
                <a:latin typeface="Calibri" panose="020F0502020204030204" pitchFamily="34" charset="0"/>
              </a:rPr>
              <a:t>2021</a:t>
            </a:r>
            <a:endParaRPr lang="en-GB" altLang="en-US" sz="800" dirty="0">
              <a:ln w="0"/>
              <a:latin typeface="Calibri" panose="020F0502020204030204" pitchFamily="34" charset="0"/>
            </a:endParaRP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‹N°›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29512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 smtClean="0">
                <a:latin typeface="Arial "/>
              </a:rPr>
              <a:t>3GPP TSG CT#93-e</a:t>
            </a:r>
          </a:p>
          <a:p>
            <a:pPr eaLnBrk="1" hangingPunct="1">
              <a:defRPr/>
            </a:pPr>
            <a:r>
              <a:rPr lang="sv-SE" altLang="en-US" sz="1200" b="1" dirty="0" smtClean="0">
                <a:latin typeface="Arial "/>
              </a:rPr>
              <a:t>Online – 13</a:t>
            </a:r>
            <a:r>
              <a:rPr lang="sv-SE" altLang="en-US" sz="1200" b="1" baseline="30000" dirty="0" smtClean="0">
                <a:latin typeface="Arial "/>
              </a:rPr>
              <a:t>h</a:t>
            </a:r>
            <a:r>
              <a:rPr lang="sv-SE" altLang="en-US" sz="1200" b="1" dirty="0" smtClean="0">
                <a:latin typeface="Arial "/>
              </a:rPr>
              <a:t> – 15</a:t>
            </a:r>
            <a:r>
              <a:rPr lang="sv-SE" altLang="en-US" sz="1200" b="1" baseline="30000" dirty="0" smtClean="0">
                <a:latin typeface="Arial "/>
              </a:rPr>
              <a:t>th</a:t>
            </a:r>
            <a:r>
              <a:rPr lang="sv-SE" altLang="en-US" sz="1200" b="1" dirty="0" smtClean="0">
                <a:latin typeface="Arial "/>
              </a:rPr>
              <a:t> </a:t>
            </a:r>
            <a:r>
              <a:rPr lang="sv-SE" altLang="en-US" sz="1200" b="1" dirty="0" smtClean="0">
                <a:latin typeface="Arial "/>
              </a:rPr>
              <a:t>September 2021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 smtClean="0">
                <a:latin typeface="Arial "/>
              </a:rPr>
              <a:t> </a:t>
            </a:r>
            <a:r>
              <a:rPr lang="sv-SE" altLang="en-US" sz="1200" b="1" dirty="0" smtClean="0">
                <a:latin typeface="Arial "/>
              </a:rPr>
              <a:t>CP-212248</a:t>
            </a:r>
            <a:r>
              <a:rPr lang="sv-SE" altLang="en-US" sz="1200" b="1" dirty="0" smtClean="0">
                <a:latin typeface="Arial "/>
              </a:rPr>
              <a:t>	</a:t>
            </a:r>
            <a:endParaRPr lang="sv-SE" altLang="en-US" sz="1200" b="1" dirty="0"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  <p:sldLayoutId id="2147485168" r:id="rId4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 Joint Proposal of Rel-18 Timeline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altLang="en-US" dirty="0" smtClean="0"/>
              <a:t>CT Chair, SA Chair, RAN Chair</a:t>
            </a:r>
            <a:endParaRPr lang="en-GB" altLang="en-US" dirty="0" smtClean="0"/>
          </a:p>
          <a:p>
            <a:endParaRPr lang="en-GB" alt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Rel-18 Timeline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602" dirty="0"/>
              <a:t>Time duration for Rel-18 </a:t>
            </a:r>
          </a:p>
          <a:p>
            <a:pPr lvl="1"/>
            <a:r>
              <a:rPr lang="en-US" sz="2276" b="1" u="sng" dirty="0"/>
              <a:t>18 months</a:t>
            </a:r>
          </a:p>
          <a:p>
            <a:r>
              <a:rPr lang="en-US" sz="2602" dirty="0"/>
              <a:t>The next slide shows the timeline for Rel-18</a:t>
            </a:r>
          </a:p>
          <a:p>
            <a:r>
              <a:rPr lang="en-US" sz="2602" dirty="0"/>
              <a:t>Note: depending on the COVID-situation, Rel-18 timeline may be revisited later as necessary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1930838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Title 1">
            <a:extLst>
              <a:ext uri="{FF2B5EF4-FFF2-40B4-BE49-F238E27FC236}">
                <a16:creationId xmlns:a16="http://schemas.microsoft.com/office/drawing/2014/main" xmlns="" id="{1AEACCB4-2C82-45FB-A3B6-CEC35C299C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0697" y="980558"/>
            <a:ext cx="10370607" cy="538030"/>
          </a:xfrm>
        </p:spPr>
        <p:txBody>
          <a:bodyPr/>
          <a:lstStyle/>
          <a:p>
            <a:r>
              <a:rPr lang="en-US" sz="3252" dirty="0"/>
              <a:t>Rel-18 Time Illustration</a:t>
            </a: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xmlns="" id="{D7C63C05-9456-4BFF-BDA1-5639CEF01253}"/>
              </a:ext>
            </a:extLst>
          </p:cNvPr>
          <p:cNvSpPr/>
          <p:nvPr/>
        </p:nvSpPr>
        <p:spPr>
          <a:xfrm>
            <a:off x="2876094" y="1885320"/>
            <a:ext cx="4297984" cy="498716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3829" tIns="53829" rIns="53829" bIns="53829" anchor="ctr"/>
          <a:lstStyle/>
          <a:p>
            <a:pPr algn="ctr" defTabSz="683583">
              <a:defRPr/>
            </a:pPr>
            <a:r>
              <a:rPr lang="en-GB" sz="898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156" name="Rectangle 155">
            <a:extLst>
              <a:ext uri="{FF2B5EF4-FFF2-40B4-BE49-F238E27FC236}">
                <a16:creationId xmlns:a16="http://schemas.microsoft.com/office/drawing/2014/main" xmlns="" id="{2288780E-6253-4FBE-9BFC-67F8E99BAE62}"/>
              </a:ext>
            </a:extLst>
          </p:cNvPr>
          <p:cNvSpPr/>
          <p:nvPr/>
        </p:nvSpPr>
        <p:spPr>
          <a:xfrm>
            <a:off x="7247282" y="1885320"/>
            <a:ext cx="4297984" cy="498716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3829" tIns="53829" rIns="53829" bIns="53829" anchor="ctr"/>
          <a:lstStyle/>
          <a:p>
            <a:pPr algn="ctr" defTabSz="683583">
              <a:defRPr/>
            </a:pPr>
            <a:r>
              <a:rPr lang="en-GB" sz="898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2023</a:t>
            </a:r>
          </a:p>
        </p:txBody>
      </p:sp>
      <p:sp>
        <p:nvSpPr>
          <p:cNvPr id="157" name="Rectangle 156">
            <a:extLst>
              <a:ext uri="{FF2B5EF4-FFF2-40B4-BE49-F238E27FC236}">
                <a16:creationId xmlns:a16="http://schemas.microsoft.com/office/drawing/2014/main" xmlns="" id="{9F236A34-E2BA-47FA-B6D2-8C529E4D36D3}"/>
              </a:ext>
            </a:extLst>
          </p:cNvPr>
          <p:cNvSpPr/>
          <p:nvPr/>
        </p:nvSpPr>
        <p:spPr>
          <a:xfrm>
            <a:off x="635701" y="1881633"/>
            <a:ext cx="2167189" cy="498716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3829" tIns="53829" rIns="53829" bIns="53829" anchor="ctr"/>
          <a:lstStyle/>
          <a:p>
            <a:pPr algn="ctr" defTabSz="683583">
              <a:defRPr/>
            </a:pPr>
            <a:r>
              <a:rPr lang="en-GB" sz="898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B3B3CC68-460C-4E3A-ADCA-B62CD9FB5EC0}"/>
              </a:ext>
            </a:extLst>
          </p:cNvPr>
          <p:cNvSpPr txBox="1"/>
          <p:nvPr/>
        </p:nvSpPr>
        <p:spPr>
          <a:xfrm>
            <a:off x="105776" y="3005137"/>
            <a:ext cx="5757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u="sng" dirty="0">
                <a:solidFill>
                  <a:srgbClr val="FF0000"/>
                </a:solidFill>
              </a:rPr>
              <a:t>RAN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xmlns="" id="{05C51B24-575E-4E29-99D4-4EE0179E9AC0}"/>
              </a:ext>
            </a:extLst>
          </p:cNvPr>
          <p:cNvSpPr/>
          <p:nvPr/>
        </p:nvSpPr>
        <p:spPr bwMode="auto">
          <a:xfrm>
            <a:off x="2876093" y="3027791"/>
            <a:ext cx="7479898" cy="498716"/>
          </a:xfrm>
          <a:prstGeom prst="rightArrow">
            <a:avLst/>
          </a:prstGeom>
          <a:solidFill>
            <a:srgbClr val="92D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4345" tIns="37172" rIns="74345" bIns="37172" numCol="1" rtlCol="0" anchor="t" anchorCtr="0" compatLnSpc="1">
            <a:prstTxWarp prst="textNoShape">
              <a:avLst/>
            </a:prstTxWarp>
          </a:bodyPr>
          <a:lstStyle/>
          <a:p>
            <a:pPr defTabSz="743407"/>
            <a:endParaRPr lang="en-US" sz="813">
              <a:latin typeface="Arial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269B7EDE-6063-45D4-B48A-FD053840918A}"/>
              </a:ext>
            </a:extLst>
          </p:cNvPr>
          <p:cNvSpPr txBox="1"/>
          <p:nvPr/>
        </p:nvSpPr>
        <p:spPr>
          <a:xfrm>
            <a:off x="2553037" y="2450862"/>
            <a:ext cx="663964" cy="6176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38" b="1" dirty="0"/>
              <a:t>1Q’22</a:t>
            </a:r>
          </a:p>
          <a:p>
            <a:pPr algn="ctr"/>
            <a:r>
              <a:rPr lang="en-US" sz="1138" b="1" dirty="0"/>
              <a:t> RAN1 </a:t>
            </a:r>
          </a:p>
          <a:p>
            <a:pPr algn="ctr"/>
            <a:r>
              <a:rPr lang="en-US" sz="1138" b="1" dirty="0"/>
              <a:t>Starts</a:t>
            </a:r>
          </a:p>
        </p:txBody>
      </p:sp>
      <p:sp>
        <p:nvSpPr>
          <p:cNvPr id="177" name="Arrow: Right 176">
            <a:extLst>
              <a:ext uri="{FF2B5EF4-FFF2-40B4-BE49-F238E27FC236}">
                <a16:creationId xmlns:a16="http://schemas.microsoft.com/office/drawing/2014/main" xmlns="" id="{A7B96039-3A7F-4CFC-8866-40BC21C981AF}"/>
              </a:ext>
            </a:extLst>
          </p:cNvPr>
          <p:cNvSpPr/>
          <p:nvPr/>
        </p:nvSpPr>
        <p:spPr bwMode="auto">
          <a:xfrm>
            <a:off x="10355994" y="3027791"/>
            <a:ext cx="1137441" cy="487391"/>
          </a:xfrm>
          <a:prstGeom prst="rightArrow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4345" tIns="37172" rIns="74345" bIns="37172" numCol="1" rtlCol="0" anchor="t" anchorCtr="0" compatLnSpc="1">
            <a:prstTxWarp prst="textNoShape">
              <a:avLst/>
            </a:prstTxWarp>
          </a:bodyPr>
          <a:lstStyle/>
          <a:p>
            <a:pPr defTabSz="743407"/>
            <a:endParaRPr lang="en-US" sz="813">
              <a:latin typeface="Arial" charset="0"/>
            </a:endParaRPr>
          </a:p>
        </p:txBody>
      </p:sp>
      <p:sp>
        <p:nvSpPr>
          <p:cNvPr id="182" name="TextBox 181">
            <a:extLst>
              <a:ext uri="{FF2B5EF4-FFF2-40B4-BE49-F238E27FC236}">
                <a16:creationId xmlns:a16="http://schemas.microsoft.com/office/drawing/2014/main" xmlns="" id="{27C47716-2242-4B2E-B12B-933463D7B079}"/>
              </a:ext>
            </a:extLst>
          </p:cNvPr>
          <p:cNvSpPr txBox="1"/>
          <p:nvPr/>
        </p:nvSpPr>
        <p:spPr>
          <a:xfrm>
            <a:off x="3541623" y="2450862"/>
            <a:ext cx="907621" cy="6176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38" b="1" dirty="0"/>
              <a:t>2Q’22</a:t>
            </a:r>
          </a:p>
          <a:p>
            <a:pPr algn="ctr"/>
            <a:r>
              <a:rPr lang="en-US" sz="1138" b="1" dirty="0"/>
              <a:t> RAN2/3/4 </a:t>
            </a:r>
          </a:p>
          <a:p>
            <a:pPr algn="ctr"/>
            <a:r>
              <a:rPr lang="en-US" sz="1138" b="1" dirty="0"/>
              <a:t>Starts</a:t>
            </a:r>
          </a:p>
        </p:txBody>
      </p:sp>
      <p:sp>
        <p:nvSpPr>
          <p:cNvPr id="195" name="TextBox 194">
            <a:extLst>
              <a:ext uri="{FF2B5EF4-FFF2-40B4-BE49-F238E27FC236}">
                <a16:creationId xmlns:a16="http://schemas.microsoft.com/office/drawing/2014/main" xmlns="" id="{E63F936E-3500-4C4A-B9B3-2EEC0CC7B26E}"/>
              </a:ext>
            </a:extLst>
          </p:cNvPr>
          <p:cNvSpPr txBox="1"/>
          <p:nvPr/>
        </p:nvSpPr>
        <p:spPr>
          <a:xfrm>
            <a:off x="8513433" y="2427225"/>
            <a:ext cx="1080745" cy="6176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38" b="1" dirty="0"/>
              <a:t>June 2023</a:t>
            </a:r>
          </a:p>
          <a:p>
            <a:pPr algn="ctr"/>
            <a:r>
              <a:rPr lang="en-US" sz="1138" b="1" dirty="0"/>
              <a:t>RAN1 </a:t>
            </a:r>
          </a:p>
          <a:p>
            <a:pPr algn="ctr"/>
            <a:r>
              <a:rPr lang="en-US" sz="1138" b="1" dirty="0" err="1"/>
              <a:t>Func</a:t>
            </a:r>
            <a:r>
              <a:rPr lang="en-US" sz="1138" b="1" dirty="0"/>
              <a:t>. Freeze</a:t>
            </a:r>
          </a:p>
        </p:txBody>
      </p:sp>
      <p:sp>
        <p:nvSpPr>
          <p:cNvPr id="221" name="TextBox 220">
            <a:extLst>
              <a:ext uri="{FF2B5EF4-FFF2-40B4-BE49-F238E27FC236}">
                <a16:creationId xmlns:a16="http://schemas.microsoft.com/office/drawing/2014/main" xmlns="" id="{9B7C695D-93B5-4284-ACFF-28EC3FE5B12C}"/>
              </a:ext>
            </a:extLst>
          </p:cNvPr>
          <p:cNvSpPr txBox="1"/>
          <p:nvPr/>
        </p:nvSpPr>
        <p:spPr>
          <a:xfrm>
            <a:off x="9862045" y="2427225"/>
            <a:ext cx="1080745" cy="6176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38" b="1" dirty="0"/>
              <a:t>Sept. 2023</a:t>
            </a:r>
          </a:p>
          <a:p>
            <a:pPr algn="ctr"/>
            <a:r>
              <a:rPr lang="en-US" sz="1138" b="1" dirty="0"/>
              <a:t>RAN2/3/4 </a:t>
            </a:r>
          </a:p>
          <a:p>
            <a:pPr algn="ctr"/>
            <a:r>
              <a:rPr lang="en-US" sz="1138" b="1" dirty="0" err="1"/>
              <a:t>Func</a:t>
            </a:r>
            <a:r>
              <a:rPr lang="en-US" sz="1138" b="1" dirty="0"/>
              <a:t>. Freeze</a:t>
            </a:r>
          </a:p>
        </p:txBody>
      </p:sp>
      <p:sp>
        <p:nvSpPr>
          <p:cNvPr id="223" name="TextBox 222">
            <a:extLst>
              <a:ext uri="{FF2B5EF4-FFF2-40B4-BE49-F238E27FC236}">
                <a16:creationId xmlns:a16="http://schemas.microsoft.com/office/drawing/2014/main" xmlns="" id="{B89B6AB2-1838-4098-A174-B551B2BC058A}"/>
              </a:ext>
            </a:extLst>
          </p:cNvPr>
          <p:cNvSpPr txBox="1"/>
          <p:nvPr/>
        </p:nvSpPr>
        <p:spPr>
          <a:xfrm>
            <a:off x="10988777" y="2439735"/>
            <a:ext cx="861133" cy="6176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38" b="1" dirty="0"/>
              <a:t>Dec. 2023</a:t>
            </a:r>
          </a:p>
          <a:p>
            <a:pPr algn="ctr"/>
            <a:r>
              <a:rPr lang="en-US" sz="1138" b="1" dirty="0"/>
              <a:t>ASN.1 </a:t>
            </a:r>
          </a:p>
          <a:p>
            <a:pPr algn="ctr"/>
            <a:r>
              <a:rPr lang="en-US" sz="1138" b="1" dirty="0"/>
              <a:t>Freeze</a:t>
            </a:r>
          </a:p>
        </p:txBody>
      </p:sp>
      <p:cxnSp>
        <p:nvCxnSpPr>
          <p:cNvPr id="225" name="Straight Arrow Connector 224">
            <a:extLst>
              <a:ext uri="{FF2B5EF4-FFF2-40B4-BE49-F238E27FC236}">
                <a16:creationId xmlns:a16="http://schemas.microsoft.com/office/drawing/2014/main" xmlns="" id="{3D97D94A-46D0-4A7A-AA76-17E126742146}"/>
              </a:ext>
            </a:extLst>
          </p:cNvPr>
          <p:cNvCxnSpPr>
            <a:cxnSpLocks/>
          </p:cNvCxnSpPr>
          <p:nvPr/>
        </p:nvCxnSpPr>
        <p:spPr bwMode="auto">
          <a:xfrm flipV="1">
            <a:off x="3953898" y="3008729"/>
            <a:ext cx="0" cy="548765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36" name="Straight Arrow Connector 235">
            <a:extLst>
              <a:ext uri="{FF2B5EF4-FFF2-40B4-BE49-F238E27FC236}">
                <a16:creationId xmlns:a16="http://schemas.microsoft.com/office/drawing/2014/main" xmlns="" id="{4458832E-82BA-42CA-9C14-3E7A166C5747}"/>
              </a:ext>
            </a:extLst>
          </p:cNvPr>
          <p:cNvCxnSpPr>
            <a:cxnSpLocks/>
          </p:cNvCxnSpPr>
          <p:nvPr/>
        </p:nvCxnSpPr>
        <p:spPr bwMode="auto">
          <a:xfrm flipV="1">
            <a:off x="9053805" y="2993903"/>
            <a:ext cx="0" cy="548765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37" name="Straight Arrow Connector 236">
            <a:extLst>
              <a:ext uri="{FF2B5EF4-FFF2-40B4-BE49-F238E27FC236}">
                <a16:creationId xmlns:a16="http://schemas.microsoft.com/office/drawing/2014/main" xmlns="" id="{E2E135A6-ED4D-4E34-BE7D-C2C3EB8E5CB7}"/>
              </a:ext>
            </a:extLst>
          </p:cNvPr>
          <p:cNvCxnSpPr>
            <a:cxnSpLocks/>
          </p:cNvCxnSpPr>
          <p:nvPr/>
        </p:nvCxnSpPr>
        <p:spPr bwMode="auto">
          <a:xfrm flipV="1">
            <a:off x="10355991" y="3005137"/>
            <a:ext cx="0" cy="548765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42" name="Straight Arrow Connector 241">
            <a:extLst>
              <a:ext uri="{FF2B5EF4-FFF2-40B4-BE49-F238E27FC236}">
                <a16:creationId xmlns:a16="http://schemas.microsoft.com/office/drawing/2014/main" xmlns="" id="{536C2FD5-2A66-458B-A284-26830DA37E27}"/>
              </a:ext>
            </a:extLst>
          </p:cNvPr>
          <p:cNvCxnSpPr>
            <a:cxnSpLocks/>
          </p:cNvCxnSpPr>
          <p:nvPr/>
        </p:nvCxnSpPr>
        <p:spPr bwMode="auto">
          <a:xfrm flipV="1">
            <a:off x="11493434" y="3003601"/>
            <a:ext cx="0" cy="52290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43" name="Straight Arrow Connector 242">
            <a:extLst>
              <a:ext uri="{FF2B5EF4-FFF2-40B4-BE49-F238E27FC236}">
                <a16:creationId xmlns:a16="http://schemas.microsoft.com/office/drawing/2014/main" xmlns="" id="{92BF2DF5-065E-4FC6-93C5-8BEAA9EFDB53}"/>
              </a:ext>
            </a:extLst>
          </p:cNvPr>
          <p:cNvCxnSpPr>
            <a:cxnSpLocks/>
          </p:cNvCxnSpPr>
          <p:nvPr/>
        </p:nvCxnSpPr>
        <p:spPr bwMode="auto">
          <a:xfrm flipV="1">
            <a:off x="2873494" y="3027790"/>
            <a:ext cx="0" cy="548765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44" name="TextBox 243">
            <a:extLst>
              <a:ext uri="{FF2B5EF4-FFF2-40B4-BE49-F238E27FC236}">
                <a16:creationId xmlns:a16="http://schemas.microsoft.com/office/drawing/2014/main" xmlns="" id="{39F30D87-C4D2-42E4-84CD-697E5F98F4CE}"/>
              </a:ext>
            </a:extLst>
          </p:cNvPr>
          <p:cNvSpPr txBox="1"/>
          <p:nvPr/>
        </p:nvSpPr>
        <p:spPr>
          <a:xfrm>
            <a:off x="105776" y="4103136"/>
            <a:ext cx="8675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u="sng" dirty="0">
                <a:solidFill>
                  <a:srgbClr val="FF0000"/>
                </a:solidFill>
              </a:rPr>
              <a:t>SA/SA2</a:t>
            </a:r>
          </a:p>
        </p:txBody>
      </p:sp>
      <p:sp>
        <p:nvSpPr>
          <p:cNvPr id="245" name="TextBox 244">
            <a:extLst>
              <a:ext uri="{FF2B5EF4-FFF2-40B4-BE49-F238E27FC236}">
                <a16:creationId xmlns:a16="http://schemas.microsoft.com/office/drawing/2014/main" xmlns="" id="{C553E561-378C-4C9E-86A9-42D73CBA6D3B}"/>
              </a:ext>
            </a:extLst>
          </p:cNvPr>
          <p:cNvSpPr txBox="1"/>
          <p:nvPr/>
        </p:nvSpPr>
        <p:spPr>
          <a:xfrm>
            <a:off x="105776" y="5391930"/>
            <a:ext cx="5757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u="sng" dirty="0">
                <a:solidFill>
                  <a:srgbClr val="FF0000"/>
                </a:solidFill>
              </a:rPr>
              <a:t>CT</a:t>
            </a:r>
          </a:p>
        </p:txBody>
      </p:sp>
      <p:sp>
        <p:nvSpPr>
          <p:cNvPr id="21" name="Arrow: Right 7">
            <a:extLst>
              <a:ext uri="{FF2B5EF4-FFF2-40B4-BE49-F238E27FC236}">
                <a16:creationId xmlns:a16="http://schemas.microsoft.com/office/drawing/2014/main" xmlns="" id="{05C51B24-575E-4E29-99D4-4EE0179E9AC0}"/>
              </a:ext>
            </a:extLst>
          </p:cNvPr>
          <p:cNvSpPr/>
          <p:nvPr/>
        </p:nvSpPr>
        <p:spPr bwMode="auto">
          <a:xfrm>
            <a:off x="1626964" y="4088085"/>
            <a:ext cx="5504561" cy="498716"/>
          </a:xfrm>
          <a:prstGeom prst="rightArrow">
            <a:avLst/>
          </a:prstGeom>
          <a:solidFill>
            <a:srgbClr val="92D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4345" tIns="37172" rIns="74345" bIns="37172" numCol="1" rtlCol="0" anchor="t" anchorCtr="0" compatLnSpc="1">
            <a:prstTxWarp prst="textNoShape">
              <a:avLst/>
            </a:prstTxWarp>
          </a:bodyPr>
          <a:lstStyle/>
          <a:p>
            <a:pPr defTabSz="743407"/>
            <a:endParaRPr lang="en-US" sz="813">
              <a:latin typeface="Arial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269B7EDE-6063-45D4-B48A-FD053840918A}"/>
              </a:ext>
            </a:extLst>
          </p:cNvPr>
          <p:cNvSpPr txBox="1"/>
          <p:nvPr/>
        </p:nvSpPr>
        <p:spPr>
          <a:xfrm>
            <a:off x="1213622" y="3487519"/>
            <a:ext cx="933269" cy="6176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38" b="1" dirty="0"/>
              <a:t>3Q’21</a:t>
            </a:r>
          </a:p>
          <a:p>
            <a:pPr algn="ctr"/>
            <a:r>
              <a:rPr lang="en-US" sz="1138" b="1" dirty="0"/>
              <a:t>SA stage 2</a:t>
            </a:r>
          </a:p>
          <a:p>
            <a:pPr algn="ctr"/>
            <a:r>
              <a:rPr lang="en-US" sz="1138" b="1" dirty="0"/>
              <a:t>starts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B89B6AB2-1838-4098-A174-B551B2BC058A}"/>
              </a:ext>
            </a:extLst>
          </p:cNvPr>
          <p:cNvSpPr txBox="1"/>
          <p:nvPr/>
        </p:nvSpPr>
        <p:spPr>
          <a:xfrm>
            <a:off x="6308224" y="3487615"/>
            <a:ext cx="1646605" cy="6176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38" b="1" dirty="0"/>
              <a:t>Dec. 2022</a:t>
            </a:r>
          </a:p>
          <a:p>
            <a:pPr algn="ctr"/>
            <a:r>
              <a:rPr lang="en-US" sz="1138" b="1" dirty="0"/>
              <a:t>SA2, SA6, … stage 2 </a:t>
            </a:r>
          </a:p>
          <a:p>
            <a:pPr algn="ctr"/>
            <a:r>
              <a:rPr lang="en-US" sz="1138" b="1" dirty="0" err="1"/>
              <a:t>Func</a:t>
            </a:r>
            <a:r>
              <a:rPr lang="en-US" sz="1138" b="1" dirty="0"/>
              <a:t>. Freeze</a:t>
            </a:r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xmlns="" id="{536C2FD5-2A66-458B-A284-26830DA37E27}"/>
              </a:ext>
            </a:extLst>
          </p:cNvPr>
          <p:cNvCxnSpPr>
            <a:cxnSpLocks/>
          </p:cNvCxnSpPr>
          <p:nvPr/>
        </p:nvCxnSpPr>
        <p:spPr bwMode="auto">
          <a:xfrm flipV="1">
            <a:off x="7131524" y="4038763"/>
            <a:ext cx="0" cy="52290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xmlns="" id="{92BF2DF5-065E-4FC6-93C5-8BEAA9EFDB53}"/>
              </a:ext>
            </a:extLst>
          </p:cNvPr>
          <p:cNvCxnSpPr>
            <a:cxnSpLocks/>
          </p:cNvCxnSpPr>
          <p:nvPr/>
        </p:nvCxnSpPr>
        <p:spPr bwMode="auto">
          <a:xfrm flipV="1">
            <a:off x="1626964" y="4069023"/>
            <a:ext cx="0" cy="548765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6" name="Arrow: Right 7">
            <a:extLst>
              <a:ext uri="{FF2B5EF4-FFF2-40B4-BE49-F238E27FC236}">
                <a16:creationId xmlns:a16="http://schemas.microsoft.com/office/drawing/2014/main" xmlns="" id="{05C51B24-575E-4E29-99D4-4EE0179E9AC0}"/>
              </a:ext>
            </a:extLst>
          </p:cNvPr>
          <p:cNvSpPr/>
          <p:nvPr/>
        </p:nvSpPr>
        <p:spPr bwMode="auto">
          <a:xfrm>
            <a:off x="1632751" y="5302848"/>
            <a:ext cx="8723240" cy="498716"/>
          </a:xfrm>
          <a:prstGeom prst="rightArrow">
            <a:avLst/>
          </a:prstGeom>
          <a:solidFill>
            <a:srgbClr val="92D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4345" tIns="37172" rIns="74345" bIns="37172" numCol="1" rtlCol="0" anchor="t" anchorCtr="0" compatLnSpc="1">
            <a:prstTxWarp prst="textNoShape">
              <a:avLst/>
            </a:prstTxWarp>
          </a:bodyPr>
          <a:lstStyle/>
          <a:p>
            <a:pPr defTabSz="743407"/>
            <a:endParaRPr lang="en-US" sz="813">
              <a:latin typeface="Arial" charset="0"/>
            </a:endParaRPr>
          </a:p>
        </p:txBody>
      </p:sp>
      <p:sp>
        <p:nvSpPr>
          <p:cNvPr id="28" name="TextBox 21">
            <a:extLst>
              <a:ext uri="{FF2B5EF4-FFF2-40B4-BE49-F238E27FC236}">
                <a16:creationId xmlns:a16="http://schemas.microsoft.com/office/drawing/2014/main" xmlns="" id="{269B7EDE-6063-45D4-B48A-FD053840918A}"/>
              </a:ext>
            </a:extLst>
          </p:cNvPr>
          <p:cNvSpPr txBox="1"/>
          <p:nvPr/>
        </p:nvSpPr>
        <p:spPr>
          <a:xfrm>
            <a:off x="1223418" y="4702282"/>
            <a:ext cx="925253" cy="6176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38" b="1" dirty="0"/>
              <a:t>3Q’21</a:t>
            </a:r>
          </a:p>
          <a:p>
            <a:pPr algn="ctr"/>
            <a:r>
              <a:rPr lang="en-US" sz="1138" b="1" dirty="0"/>
              <a:t>CT stage 2</a:t>
            </a:r>
          </a:p>
          <a:p>
            <a:pPr algn="ctr"/>
            <a:r>
              <a:rPr lang="en-US" sz="1138" b="1" dirty="0"/>
              <a:t>starts</a:t>
            </a:r>
          </a:p>
        </p:txBody>
      </p:sp>
      <p:sp>
        <p:nvSpPr>
          <p:cNvPr id="29" name="TextBox 26">
            <a:extLst>
              <a:ext uri="{FF2B5EF4-FFF2-40B4-BE49-F238E27FC236}">
                <a16:creationId xmlns:a16="http://schemas.microsoft.com/office/drawing/2014/main" xmlns="" id="{B89B6AB2-1838-4098-A174-B551B2BC058A}"/>
              </a:ext>
            </a:extLst>
          </p:cNvPr>
          <p:cNvSpPr txBox="1"/>
          <p:nvPr/>
        </p:nvSpPr>
        <p:spPr>
          <a:xfrm>
            <a:off x="6596941" y="4702379"/>
            <a:ext cx="1080745" cy="6176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38" b="1" dirty="0"/>
              <a:t>Dec. 2022</a:t>
            </a:r>
          </a:p>
          <a:p>
            <a:pPr algn="ctr"/>
            <a:r>
              <a:rPr lang="en-US" sz="1138" b="1" dirty="0"/>
              <a:t>CT stage 2 </a:t>
            </a:r>
          </a:p>
          <a:p>
            <a:pPr algn="ctr"/>
            <a:r>
              <a:rPr lang="en-US" sz="1138" b="1" dirty="0" err="1"/>
              <a:t>Func</a:t>
            </a:r>
            <a:r>
              <a:rPr lang="en-US" sz="1138" b="1" dirty="0"/>
              <a:t>. Freeze</a:t>
            </a:r>
          </a:p>
        </p:txBody>
      </p:sp>
      <p:cxnSp>
        <p:nvCxnSpPr>
          <p:cNvPr id="30" name="Straight Arrow Connector 30">
            <a:extLst>
              <a:ext uri="{FF2B5EF4-FFF2-40B4-BE49-F238E27FC236}">
                <a16:creationId xmlns:a16="http://schemas.microsoft.com/office/drawing/2014/main" xmlns="" id="{536C2FD5-2A66-458B-A284-26830DA37E27}"/>
              </a:ext>
            </a:extLst>
          </p:cNvPr>
          <p:cNvCxnSpPr>
            <a:cxnSpLocks/>
          </p:cNvCxnSpPr>
          <p:nvPr/>
        </p:nvCxnSpPr>
        <p:spPr bwMode="auto">
          <a:xfrm flipV="1">
            <a:off x="7137311" y="5253526"/>
            <a:ext cx="0" cy="52290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3" name="Straight Arrow Connector 31">
            <a:extLst>
              <a:ext uri="{FF2B5EF4-FFF2-40B4-BE49-F238E27FC236}">
                <a16:creationId xmlns:a16="http://schemas.microsoft.com/office/drawing/2014/main" xmlns="" id="{92BF2DF5-065E-4FC6-93C5-8BEAA9EFDB53}"/>
              </a:ext>
            </a:extLst>
          </p:cNvPr>
          <p:cNvCxnSpPr>
            <a:cxnSpLocks/>
          </p:cNvCxnSpPr>
          <p:nvPr/>
        </p:nvCxnSpPr>
        <p:spPr bwMode="auto">
          <a:xfrm flipV="1">
            <a:off x="1632751" y="5283787"/>
            <a:ext cx="0" cy="548765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34" name="TextBox 220">
            <a:extLst>
              <a:ext uri="{FF2B5EF4-FFF2-40B4-BE49-F238E27FC236}">
                <a16:creationId xmlns:a16="http://schemas.microsoft.com/office/drawing/2014/main" xmlns="" id="{9B7C695D-93B5-4284-ACFF-28EC3FE5B12C}"/>
              </a:ext>
            </a:extLst>
          </p:cNvPr>
          <p:cNvSpPr txBox="1"/>
          <p:nvPr/>
        </p:nvSpPr>
        <p:spPr>
          <a:xfrm>
            <a:off x="9911738" y="4675614"/>
            <a:ext cx="981359" cy="6176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38" b="1" dirty="0"/>
              <a:t>Sept. 2023</a:t>
            </a:r>
          </a:p>
          <a:p>
            <a:pPr algn="ctr"/>
            <a:r>
              <a:rPr lang="en-US" sz="1138" b="1" dirty="0"/>
              <a:t>CT Stage 3 </a:t>
            </a:r>
          </a:p>
          <a:p>
            <a:pPr algn="ctr"/>
            <a:r>
              <a:rPr lang="en-US" sz="1138" b="1" dirty="0"/>
              <a:t>Freeze</a:t>
            </a:r>
          </a:p>
        </p:txBody>
      </p:sp>
      <p:cxnSp>
        <p:nvCxnSpPr>
          <p:cNvPr id="35" name="Straight Arrow Connector 236">
            <a:extLst>
              <a:ext uri="{FF2B5EF4-FFF2-40B4-BE49-F238E27FC236}">
                <a16:creationId xmlns:a16="http://schemas.microsoft.com/office/drawing/2014/main" xmlns="" id="{E2E135A6-ED4D-4E34-BE7D-C2C3EB8E5CB7}"/>
              </a:ext>
            </a:extLst>
          </p:cNvPr>
          <p:cNvCxnSpPr>
            <a:cxnSpLocks/>
          </p:cNvCxnSpPr>
          <p:nvPr/>
        </p:nvCxnSpPr>
        <p:spPr bwMode="auto">
          <a:xfrm flipV="1">
            <a:off x="10355991" y="5253526"/>
            <a:ext cx="0" cy="548765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36" name="Arrow: Right 176">
            <a:extLst>
              <a:ext uri="{FF2B5EF4-FFF2-40B4-BE49-F238E27FC236}">
                <a16:creationId xmlns:a16="http://schemas.microsoft.com/office/drawing/2014/main" xmlns="" id="{A7B96039-3A7F-4CFC-8866-40BC21C981AF}"/>
              </a:ext>
            </a:extLst>
          </p:cNvPr>
          <p:cNvSpPr/>
          <p:nvPr/>
        </p:nvSpPr>
        <p:spPr bwMode="auto">
          <a:xfrm>
            <a:off x="10357297" y="5310401"/>
            <a:ext cx="1137441" cy="487391"/>
          </a:xfrm>
          <a:prstGeom prst="rightArrow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4345" tIns="37172" rIns="74345" bIns="37172" numCol="1" rtlCol="0" anchor="t" anchorCtr="0" compatLnSpc="1">
            <a:prstTxWarp prst="textNoShape">
              <a:avLst/>
            </a:prstTxWarp>
          </a:bodyPr>
          <a:lstStyle/>
          <a:p>
            <a:pPr defTabSz="743407"/>
            <a:endParaRPr lang="en-US" sz="813">
              <a:latin typeface="Arial" charset="0"/>
            </a:endParaRPr>
          </a:p>
        </p:txBody>
      </p:sp>
      <p:sp>
        <p:nvSpPr>
          <p:cNvPr id="37" name="TextBox 222">
            <a:extLst>
              <a:ext uri="{FF2B5EF4-FFF2-40B4-BE49-F238E27FC236}">
                <a16:creationId xmlns:a16="http://schemas.microsoft.com/office/drawing/2014/main" xmlns="" id="{B89B6AB2-1838-4098-A174-B551B2BC058A}"/>
              </a:ext>
            </a:extLst>
          </p:cNvPr>
          <p:cNvSpPr txBox="1"/>
          <p:nvPr/>
        </p:nvSpPr>
        <p:spPr>
          <a:xfrm>
            <a:off x="10770204" y="4722346"/>
            <a:ext cx="1314784" cy="6176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38" b="1" dirty="0"/>
              <a:t>Dec. 2023</a:t>
            </a:r>
          </a:p>
          <a:p>
            <a:pPr algn="ctr"/>
            <a:r>
              <a:rPr lang="en-US" sz="1138" b="1" dirty="0"/>
              <a:t>ASN.1/</a:t>
            </a:r>
            <a:r>
              <a:rPr lang="en-US" sz="1138" b="1" dirty="0" err="1"/>
              <a:t>OpenAPI</a:t>
            </a:r>
            <a:r>
              <a:rPr lang="en-US" sz="1138" b="1" dirty="0"/>
              <a:t> </a:t>
            </a:r>
          </a:p>
          <a:p>
            <a:pPr algn="ctr"/>
            <a:r>
              <a:rPr lang="en-US" sz="1138" b="1" dirty="0"/>
              <a:t>Freeze</a:t>
            </a:r>
          </a:p>
        </p:txBody>
      </p:sp>
      <p:cxnSp>
        <p:nvCxnSpPr>
          <p:cNvPr id="38" name="Straight Arrow Connector 241">
            <a:extLst>
              <a:ext uri="{FF2B5EF4-FFF2-40B4-BE49-F238E27FC236}">
                <a16:creationId xmlns:a16="http://schemas.microsoft.com/office/drawing/2014/main" xmlns="" id="{536C2FD5-2A66-458B-A284-26830DA37E27}"/>
              </a:ext>
            </a:extLst>
          </p:cNvPr>
          <p:cNvCxnSpPr>
            <a:cxnSpLocks/>
          </p:cNvCxnSpPr>
          <p:nvPr/>
        </p:nvCxnSpPr>
        <p:spPr bwMode="auto">
          <a:xfrm flipV="1">
            <a:off x="11501686" y="5286212"/>
            <a:ext cx="0" cy="52290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851015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1105" y="826941"/>
            <a:ext cx="9247863" cy="929308"/>
          </a:xfrm>
        </p:spPr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</a:t>
            </a:r>
            <a:r>
              <a:rPr lang="en-US" sz="2602" dirty="0"/>
              <a:t>It is proposed to endorse Rel-18 timeline slides 2 to 3. </a:t>
            </a:r>
            <a:endParaRPr lang="en-US" sz="2167" dirty="0"/>
          </a:p>
        </p:txBody>
      </p:sp>
    </p:spTree>
    <p:extLst>
      <p:ext uri="{BB962C8B-B14F-4D97-AF65-F5344CB8AC3E}">
        <p14:creationId xmlns:p14="http://schemas.microsoft.com/office/powerpoint/2010/main" val="875460124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Thank</a:t>
            </a:r>
            <a:r>
              <a:rPr lang="fr-FR" dirty="0" smtClean="0"/>
              <a:t> You!</a:t>
            </a:r>
            <a:endParaRPr lang="fr-FR" dirty="0"/>
          </a:p>
        </p:txBody>
      </p:sp>
      <p:pic>
        <p:nvPicPr>
          <p:cNvPr id="4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192927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1558129" y="5350337"/>
            <a:ext cx="3134895" cy="726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Lionel Morand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smtClean="0"/>
              <a:t>3GPP TSG </a:t>
            </a:r>
            <a:r>
              <a:rPr lang="fr-FR" altLang="en-US" sz="1400"/>
              <a:t>CT </a:t>
            </a:r>
            <a:r>
              <a:rPr lang="fr-FR" altLang="en-US" sz="1400" smtClean="0"/>
              <a:t>Chair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lionel.morand@orange.com</a:t>
            </a:r>
            <a:endParaRPr lang="fr-FR" altLang="en-US" sz="1400" dirty="0"/>
          </a:p>
          <a:p>
            <a:pPr>
              <a:buFontTx/>
              <a:buNone/>
            </a:pPr>
            <a:endParaRPr lang="fr-FR" altLang="en-US" sz="1400" dirty="0"/>
          </a:p>
          <a:p>
            <a:pPr>
              <a:buFontTx/>
              <a:buNone/>
            </a:pPr>
            <a:endParaRPr lang="en-US" altLang="en-US" sz="1400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779" y="5399737"/>
            <a:ext cx="775154" cy="812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025898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31003</TotalTime>
  <Words>150</Words>
  <Application>Microsoft Office PowerPoint</Application>
  <PresentationFormat>Grand écran</PresentationFormat>
  <Paragraphs>55</Paragraphs>
  <Slides>5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12" baseType="lpstr">
      <vt:lpstr>Arial</vt:lpstr>
      <vt:lpstr>Arial </vt:lpstr>
      <vt:lpstr>Calibri</vt:lpstr>
      <vt:lpstr>Calibri Light</vt:lpstr>
      <vt:lpstr>Nokia Pure Text Light</vt:lpstr>
      <vt:lpstr>Times New Roman</vt:lpstr>
      <vt:lpstr>Office Theme</vt:lpstr>
      <vt:lpstr>A Joint Proposal of Rel-18 Timeline</vt:lpstr>
      <vt:lpstr>Rel-18 Timeline</vt:lpstr>
      <vt:lpstr>Rel-18 Time Illustration</vt:lpstr>
      <vt:lpstr>Proposal</vt:lpstr>
      <vt:lpstr>Thank You!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Lionel</cp:lastModifiedBy>
  <cp:revision>942</cp:revision>
  <dcterms:created xsi:type="dcterms:W3CDTF">2010-02-05T13:52:04Z</dcterms:created>
  <dcterms:modified xsi:type="dcterms:W3CDTF">2021-09-08T17:07:38Z</dcterms:modified>
  <cp:contentStatus>Template 2017</cp:contentStatus>
</cp:coreProperties>
</file>