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2"/>
  </p:notesMasterIdLst>
  <p:handoutMasterIdLst>
    <p:handoutMasterId r:id="rId23"/>
  </p:handoutMasterIdLst>
  <p:sldIdLst>
    <p:sldId id="341" r:id="rId5"/>
    <p:sldId id="363" r:id="rId6"/>
    <p:sldId id="366" r:id="rId7"/>
    <p:sldId id="377" r:id="rId8"/>
    <p:sldId id="368" r:id="rId9"/>
    <p:sldId id="369" r:id="rId10"/>
    <p:sldId id="370" r:id="rId11"/>
    <p:sldId id="371" r:id="rId12"/>
    <p:sldId id="372" r:id="rId13"/>
    <p:sldId id="373" r:id="rId14"/>
    <p:sldId id="374" r:id="rId15"/>
    <p:sldId id="380" r:id="rId16"/>
    <p:sldId id="375" r:id="rId17"/>
    <p:sldId id="365" r:id="rId18"/>
    <p:sldId id="376" r:id="rId19"/>
    <p:sldId id="378" r:id="rId20"/>
    <p:sldId id="379" r:id="rId2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00"/>
    <a:srgbClr val="00FF99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9112" autoAdjust="0"/>
  </p:normalViewPr>
  <p:slideViewPr>
    <p:cSldViewPr snapToGrid="0">
      <p:cViewPr varScale="1">
        <p:scale>
          <a:sx n="119" d="100"/>
          <a:sy n="119" d="100"/>
        </p:scale>
        <p:origin x="120" y="21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Meeting #93-e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e-meeting, 13</a:t>
            </a:r>
            <a:r>
              <a:rPr lang="en-US" altLang="en-US" sz="1200" b="1" baseline="0" dirty="0">
                <a:latin typeface="Arial "/>
              </a:rPr>
              <a:t> – 15 September </a:t>
            </a:r>
            <a:r>
              <a:rPr lang="en-US" altLang="en-US" sz="1200" b="1" dirty="0">
                <a:latin typeface="Arial "/>
              </a:rPr>
              <a:t>2021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CP-212127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WG6 Status Report </a:t>
            </a:r>
            <a:br>
              <a:rPr lang="en-US" altLang="en-US" dirty="0"/>
            </a:br>
            <a:r>
              <a:rPr lang="en-US" altLang="en-US" dirty="0"/>
              <a:t>to TSG CT#93-e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CT6 chairman, IDEMIA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551964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990600" y="19780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none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 – cont’d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r>
              <a:rPr lang="de-DE" dirty="0" err="1"/>
              <a:t>Elections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CT WG6 vice </a:t>
            </a:r>
            <a:r>
              <a:rPr lang="de-DE" dirty="0" err="1"/>
              <a:t>chair</a:t>
            </a:r>
            <a:r>
              <a:rPr lang="de-DE" dirty="0"/>
              <a:t> will </a:t>
            </a:r>
            <a:r>
              <a:rPr lang="de-DE" dirty="0" err="1"/>
              <a:t>take</a:t>
            </a:r>
            <a:r>
              <a:rPr lang="de-DE" dirty="0"/>
              <a:t> </a:t>
            </a:r>
            <a:r>
              <a:rPr lang="de-DE" dirty="0" err="1"/>
              <a:t>place</a:t>
            </a:r>
            <a:r>
              <a:rPr lang="de-DE" dirty="0"/>
              <a:t> </a:t>
            </a:r>
            <a:r>
              <a:rPr lang="de-DE" dirty="0" err="1"/>
              <a:t>during</a:t>
            </a:r>
            <a:r>
              <a:rPr lang="de-DE" dirty="0"/>
              <a:t> CT6#109-e</a:t>
            </a:r>
          </a:p>
        </p:txBody>
      </p:sp>
    </p:spTree>
    <p:extLst>
      <p:ext uri="{BB962C8B-B14F-4D97-AF65-F5344CB8AC3E}">
        <p14:creationId xmlns:p14="http://schemas.microsoft.com/office/powerpoint/2010/main" val="1098774437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none</a:t>
            </a:r>
          </a:p>
          <a:p>
            <a:r>
              <a:rPr lang="en-US" dirty="0"/>
              <a:t>Dependency:</a:t>
            </a:r>
          </a:p>
          <a:p>
            <a:pPr lvl="1"/>
            <a:r>
              <a:rPr lang="en-US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>
                <a:ea typeface="MS PGothic" panose="020B0600070205080204" pitchFamily="34" charset="-128"/>
              </a:rPr>
              <a:t>The chairman would like  to thank: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The vice-chair Mr. Ly </a:t>
            </a:r>
            <a:r>
              <a:rPr lang="en-US" altLang="ja-JP" sz="1800" dirty="0" err="1">
                <a:ea typeface="MS PGothic" panose="020B0600070205080204" pitchFamily="34" charset="-128"/>
              </a:rPr>
              <a:t>Thanh</a:t>
            </a:r>
            <a:r>
              <a:rPr lang="en-US" altLang="ja-JP" sz="1800" dirty="0">
                <a:ea typeface="MS PGothic" panose="020B0600070205080204" pitchFamily="34" charset="-128"/>
              </a:rPr>
              <a:t> Phan for his support 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Kimmo Kymalainen for his support before, during and after the meeting.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All CT6 delegates for their work, contributions and constructive discussions on all technical issues. </a:t>
            </a:r>
            <a:endParaRPr lang="en-US" altLang="ja-JP" sz="1600" dirty="0"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CT6 contributions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DAD79F2-42D8-4AC6-BDBF-D84BDEB88A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5114366"/>
              </p:ext>
            </p:extLst>
          </p:nvPr>
        </p:nvGraphicFramePr>
        <p:xfrm>
          <a:off x="666572" y="1800441"/>
          <a:ext cx="10767702" cy="42813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0788">
                  <a:extLst>
                    <a:ext uri="{9D8B030D-6E8A-4147-A177-3AD203B41FA5}">
                      <a16:colId xmlns:a16="http://schemas.microsoft.com/office/drawing/2014/main" val="1692243097"/>
                    </a:ext>
                  </a:extLst>
                </a:gridCol>
                <a:gridCol w="1510063">
                  <a:extLst>
                    <a:ext uri="{9D8B030D-6E8A-4147-A177-3AD203B41FA5}">
                      <a16:colId xmlns:a16="http://schemas.microsoft.com/office/drawing/2014/main" val="896173723"/>
                    </a:ext>
                  </a:extLst>
                </a:gridCol>
                <a:gridCol w="7236851">
                  <a:extLst>
                    <a:ext uri="{9D8B030D-6E8A-4147-A177-3AD203B41FA5}">
                      <a16:colId xmlns:a16="http://schemas.microsoft.com/office/drawing/2014/main" val="2841861730"/>
                    </a:ext>
                  </a:extLst>
                </a:gridCol>
              </a:tblGrid>
              <a:tr h="390018"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Tdoc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Doc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Title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240537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CP-212019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 err="1">
                          <a:effectLst/>
                        </a:rPr>
                        <a:t>report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CT6 Status Report (</a:t>
                      </a:r>
                      <a:r>
                        <a:rPr lang="de-DE" sz="1600" dirty="0" err="1">
                          <a:effectLst/>
                        </a:rPr>
                        <a:t>this</a:t>
                      </a:r>
                      <a:r>
                        <a:rPr lang="de-DE" sz="1600" dirty="0">
                          <a:effectLst/>
                        </a:rPr>
                        <a:t> </a:t>
                      </a:r>
                      <a:r>
                        <a:rPr lang="de-DE" sz="1600" dirty="0" err="1">
                          <a:effectLst/>
                        </a:rPr>
                        <a:t>document</a:t>
                      </a:r>
                      <a:r>
                        <a:rPr lang="de-DE" sz="1600" dirty="0">
                          <a:effectLst/>
                        </a:rPr>
                        <a:t>)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2515864588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CP-212020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 err="1">
                          <a:effectLst/>
                        </a:rPr>
                        <a:t>report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CT6 </a:t>
                      </a:r>
                      <a:r>
                        <a:rPr lang="de-DE" sz="1600" dirty="0" err="1">
                          <a:effectLst/>
                        </a:rPr>
                        <a:t>meeting</a:t>
                      </a:r>
                      <a:r>
                        <a:rPr lang="de-DE" sz="1600" dirty="0">
                          <a:effectLst/>
                        </a:rPr>
                        <a:t> </a:t>
                      </a:r>
                      <a:r>
                        <a:rPr lang="de-DE" sz="1600" dirty="0" err="1">
                          <a:effectLst/>
                        </a:rPr>
                        <a:t>report</a:t>
                      </a:r>
                      <a:r>
                        <a:rPr lang="de-DE" sz="1600" dirty="0">
                          <a:effectLst/>
                        </a:rPr>
                        <a:t> after previous plenary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69944814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CP-212085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CR pack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de-DE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31.121 UE </a:t>
                      </a:r>
                      <a:r>
                        <a:rPr lang="de-DE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Conformance</a:t>
                      </a:r>
                      <a:r>
                        <a:rPr lang="de-DE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Test </a:t>
                      </a:r>
                      <a:r>
                        <a:rPr lang="de-DE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Aspects</a:t>
                      </a:r>
                      <a:endParaRPr lang="de-D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1423207732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CP-212086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CR pack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31.121 Test Technical Enhancements and Improvements for Rel-16</a:t>
                      </a:r>
                      <a:endParaRPr lang="de-D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4079725673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CP-212087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CR pack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31.124 Test Technical Enhancements and Improvements for Rel-16</a:t>
                      </a:r>
                      <a:endParaRPr lang="de-D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529730864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CP-212088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CR pack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31.102 Technical Enhancements and Improvements for Rel-16</a:t>
                      </a:r>
                      <a:endParaRPr lang="de-D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674449044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CP-212089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CR pack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31.102 Technical Enhancements and Improvements for Rel-17</a:t>
                      </a:r>
                      <a:endParaRPr lang="de-D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15260799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CP-212090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CR pack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31.111 Technical Enhancements and Improvements for Rel-17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43645162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CP-212091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CR pack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21.111 Technical Enhancements and Improvements for Rel-17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1535714622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CP-212092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CR pack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31.102 CR Pack on Enhancement for the 5G Control Plane Steering of Roaming for UE in CONNECTED mode</a:t>
                      </a:r>
                      <a:endParaRPr lang="de-D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148987382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CP-212093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CR pack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31.111 CR Pack on Enhancement for the 5G Control Plane Steering of Roaming for UE in CONNECTED mode</a:t>
                      </a:r>
                      <a:endParaRPr lang="de-D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0687668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3989012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Heiko Kruse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WG6 Chairman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h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eiko.kruse@idemia.com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CT6#106-e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CT6#97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Election of vice-chair </a:t>
            </a:r>
            <a:r>
              <a:rPr lang="fr-FR" altLang="en-US" sz="1800" dirty="0" err="1"/>
              <a:t>during</a:t>
            </a:r>
            <a:r>
              <a:rPr lang="fr-FR" altLang="en-US" sz="1800" dirty="0"/>
              <a:t> CT6#109-e in </a:t>
            </a:r>
            <a:r>
              <a:rPr lang="fr-FR" altLang="en-US" sz="1800" dirty="0" err="1"/>
              <a:t>November</a:t>
            </a:r>
            <a:r>
              <a:rPr lang="fr-FR" altLang="en-US" sz="1800" dirty="0"/>
              <a:t> 2021</a:t>
            </a: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6823" y="1973263"/>
            <a:ext cx="1540098" cy="15400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60642" y="1777291"/>
            <a:ext cx="1195509" cy="155569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CT6#107-e </a:t>
            </a:r>
          </a:p>
          <a:p>
            <a:pPr lvl="3"/>
            <a:r>
              <a:rPr lang="en-US" altLang="fr-FR" dirty="0"/>
              <a:t>(24 – 27 August 2021)</a:t>
            </a:r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633807" y="1825626"/>
            <a:ext cx="4488230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CT6#109-e</a:t>
            </a:r>
          </a:p>
          <a:p>
            <a:pPr lvl="3"/>
            <a:r>
              <a:rPr lang="en-US" altLang="fr-FR" dirty="0"/>
              <a:t>(16 – 19 November 2021)</a:t>
            </a:r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CT6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69 </a:t>
            </a:r>
          </a:p>
          <a:p>
            <a:pPr marL="457200" lvl="1" indent="0">
              <a:buNone/>
            </a:pPr>
            <a:r>
              <a:rPr lang="en-US" dirty="0"/>
              <a:t>Agreed CRs </a:t>
            </a:r>
          </a:p>
          <a:p>
            <a:pPr lvl="1"/>
            <a:r>
              <a:rPr lang="en-US" dirty="0"/>
              <a:t>20</a:t>
            </a:r>
          </a:p>
          <a:p>
            <a:pPr lvl="1"/>
            <a:r>
              <a:rPr lang="en-US" dirty="0"/>
              <a:t>Cat A(2)/B (5)/C (1)/F (9)/D (3) </a:t>
            </a:r>
          </a:p>
          <a:p>
            <a:pPr lvl="1"/>
            <a:r>
              <a:rPr lang="en-US" dirty="0"/>
              <a:t>Rel-15() / Rel-16(15) / Rel-17(5)</a:t>
            </a:r>
          </a:p>
          <a:p>
            <a:pPr lvl="1"/>
            <a:r>
              <a:rPr lang="en-US" dirty="0"/>
              <a:t>4 postponed CRs</a:t>
            </a:r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none</a:t>
            </a:r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/>
              <a:t>CT6#106-e: 28 registered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(if needed)</a:t>
            </a:r>
          </a:p>
          <a:p>
            <a:pPr lvl="1"/>
            <a:r>
              <a:rPr lang="en-US" altLang="fr-FR" sz="2000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New /revised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5466563"/>
              </p:ext>
            </p:extLst>
          </p:nvPr>
        </p:nvGraphicFramePr>
        <p:xfrm>
          <a:off x="209550" y="2282825"/>
          <a:ext cx="11742738" cy="3695119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CP-212105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on CT aspects of Enhancement for Proximity based Services in 5GS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CT1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support of proximity based services in 5GS by means of using the USIM.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i="1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CP-212104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on CT aspects of Support for Minimization of service Interruption 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CT1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For CT6, the expected work includes to: 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-</a:t>
                      </a:r>
                      <a:r>
                        <a:rPr lang="en-US" sz="1600" b="0" i="1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en-US" sz="1600" b="0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add parameters required for disaster roaming services to be pre-configured in USIM.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CP-212101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on IMS voice service support and network usability guarantee for UE’s E-UTRA capability disabled scenario in 5GS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CT1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hangingPunct="0">
                        <a:spcAft>
                          <a:spcPts val="1200"/>
                        </a:spcAft>
                        <a:buFontTx/>
                        <a:buNone/>
                      </a:pPr>
                      <a:r>
                        <a:rPr lang="en-US" sz="1600" b="0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For CT6, the expected work includes:</a:t>
                      </a:r>
                    </a:p>
                    <a:p>
                      <a:pPr marL="0" indent="0" hangingPunct="0">
                        <a:spcAft>
                          <a:spcPts val="1200"/>
                        </a:spcAft>
                        <a:buFontTx/>
                        <a:buNone/>
                      </a:pPr>
                      <a:r>
                        <a:rPr lang="en-US" sz="1600" b="0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-</a:t>
                      </a:r>
                      <a:r>
                        <a:rPr lang="en-US" sz="1600" b="0" i="1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en-US" sz="1600" b="0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Potential impact due to the UE configuration parameter stored in the USIM to enable/disable the new UE </a:t>
                      </a:r>
                      <a:r>
                        <a:rPr lang="en-US" sz="1600" b="0" i="1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behaviour</a:t>
                      </a:r>
                      <a:r>
                        <a:rPr lang="en-US" sz="1600" b="0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.</a:t>
                      </a:r>
                    </a:p>
                    <a:p>
                      <a:pPr marL="171450" indent="-171450" hangingPunct="0">
                        <a:spcAft>
                          <a:spcPts val="1200"/>
                        </a:spcAft>
                        <a:buFontTx/>
                        <a:buChar char="-"/>
                      </a:pPr>
                      <a:endParaRPr lang="en-US" sz="1600" b="0" i="1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112162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672462"/>
              </p:ext>
            </p:extLst>
          </p:nvPr>
        </p:nvGraphicFramePr>
        <p:xfrm>
          <a:off x="288757" y="1885439"/>
          <a:ext cx="11173841" cy="3793581"/>
        </p:xfrm>
        <a:graphic>
          <a:graphicData uri="http://schemas.openxmlformats.org/drawingml/2006/table">
            <a:tbl>
              <a:tblPr firstRow="1" firstCol="1" bandRow="1"/>
              <a:tblGrid>
                <a:gridCol w="52537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8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0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02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29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82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</a:rPr>
                        <a:t>UE Conformance Test Aspects – CT6 aspects of 5G System Phase 1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5GS_Ph1_UEConTest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0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(</a:t>
                      </a:r>
                      <a:r>
                        <a:rPr lang="fr-FR" sz="10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Comprion</a:t>
                      </a:r>
                      <a:r>
                        <a:rPr lang="fr-FR" sz="10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2019-11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98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i="1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CP-183242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on CT </a:t>
                      </a:r>
                      <a:r>
                        <a:rPr lang="de-DE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UICC-terminal </a:t>
                      </a:r>
                      <a:r>
                        <a:rPr lang="de-DE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interface</a:t>
                      </a: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testing</a:t>
                      </a: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</a:t>
                      </a: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UEs </a:t>
                      </a:r>
                      <a:r>
                        <a:rPr lang="de-DE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with</a:t>
                      </a: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non-</a:t>
                      </a:r>
                      <a:r>
                        <a:rPr lang="de-DE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removable</a:t>
                      </a: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UICCs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nrUICC_UEConTest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(</a:t>
                      </a:r>
                      <a:r>
                        <a:rPr lang="en-GB" sz="100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Comprion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)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10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i="1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CP-210086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on Enhancement for the 5G Control Plane Steering of Roaming for UE in CONNECTED mode</a:t>
                      </a: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eCPSOR_CON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CT1 (NTT</a:t>
                      </a:r>
                      <a:r>
                        <a:rPr lang="en-GB" sz="1000" kern="1200" baseline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 DOCOMO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)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b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70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i="1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CP-210148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on CT aspects of Enhancement for Proximity based Services in 5GS</a:t>
                      </a:r>
                      <a:endParaRPr lang="fr-FR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5G_ProSe-CT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CT1 (CATT/OPPO)</a:t>
                      </a:r>
                      <a:endParaRPr lang="de-DE" sz="1000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b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b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b="0" i="1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CP-212aaa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on CT aspects of 5GC architecture for satellite networks</a:t>
                      </a: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5GSAT_ARCH-CT 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CT1 (Qualcomm)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10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i="1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CP-210149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81218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on CT aspects of architecture enhancements for 3GPP support of advanced V2X services - Phase 2</a:t>
                      </a: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CT1 (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Huawei</a:t>
                      </a: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)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2021-06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b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i="1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CP-211116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744504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on CT aspects of Support for Minimization of service Interruption </a:t>
                      </a:r>
                      <a:endParaRPr lang="fr-FR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CT1 (LG Electronics </a:t>
                      </a:r>
                      <a:r>
                        <a:rPr lang="de-DE" sz="1000" kern="1200" dirty="0" err="1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Inc</a:t>
                      </a:r>
                      <a:r>
                        <a:rPr lang="de-DE" sz="10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b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b="0" i="1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CP-212bbb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367925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on IMS voice service support and network usability guarantee for UE’s E-UTRA capability disabled scenario in 5GS</a:t>
                      </a:r>
                      <a:endParaRPr lang="fr-FR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ING_5GS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CT1 (China Telecom)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2021-12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b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i="1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CP-212ccc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5324354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553892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76226363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9422169"/>
              </p:ext>
            </p:extLst>
          </p:nvPr>
        </p:nvGraphicFramePr>
        <p:xfrm>
          <a:off x="809898" y="1999343"/>
          <a:ext cx="10411095" cy="1435261"/>
        </p:xfrm>
        <a:graphic>
          <a:graphicData uri="http://schemas.openxmlformats.org/drawingml/2006/table">
            <a:tbl>
              <a:tblPr firstRow="1" firstCol="1" bandRow="1"/>
              <a:tblGrid>
                <a:gridCol w="10582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update.</a:t>
            </a:r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update.</a:t>
            </a:r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C33B36D-6A2D-443D-93E6-64C898FCAB74}">
  <ds:schemaRefs>
    <ds:schemaRef ds:uri="c9fe69cb-1d4b-461a-8155-8bb96486ee7c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purl.org/dc/terms/"/>
    <ds:schemaRef ds:uri="http://schemas.microsoft.com/office/2006/documentManagement/types"/>
    <ds:schemaRef ds:uri="http://purl.org/dc/dcmitype/"/>
    <ds:schemaRef ds:uri="http://schemas.microsoft.com/office/infopath/2007/PartnerControls"/>
    <ds:schemaRef ds:uri="34d3e54b-d462-4f51-83b6-6cd7f4b454d5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CCEB695-5FB1-4EE1-B888-4F632DBDA49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066E587-E4AB-4EDB-8382-5767820443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786</Words>
  <Application>Microsoft Office PowerPoint</Application>
  <PresentationFormat>Breitbild</PresentationFormat>
  <Paragraphs>203</Paragraphs>
  <Slides>17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17</vt:i4>
      </vt:variant>
    </vt:vector>
  </HeadingPairs>
  <TitlesOfParts>
    <vt:vector size="24" baseType="lpstr">
      <vt:lpstr>MS PGothic</vt:lpstr>
      <vt:lpstr>Arial</vt:lpstr>
      <vt:lpstr>Arial </vt:lpstr>
      <vt:lpstr>Calibri</vt:lpstr>
      <vt:lpstr>Calibri Light</vt:lpstr>
      <vt:lpstr>Times New Roman</vt:lpstr>
      <vt:lpstr>Office Theme</vt:lpstr>
      <vt:lpstr>CT WG6 Status Report  to TSG CT#93-e</vt:lpstr>
      <vt:lpstr>TSG CT WG6 Officials</vt:lpstr>
      <vt:lpstr>Meeting Calendar</vt:lpstr>
      <vt:lpstr>TSG WG CT6 Statistics</vt:lpstr>
      <vt:lpstr>New /revised agreed/endorsed  Study/Work Items</vt:lpstr>
      <vt:lpstr>Work Plan</vt:lpstr>
      <vt:lpstr>TS/TR sent to CT plenary</vt:lpstr>
      <vt:lpstr>Release 16 Status</vt:lpstr>
      <vt:lpstr>Release 15 Status</vt:lpstr>
      <vt:lpstr>Backward Incompatible Changes</vt:lpstr>
      <vt:lpstr>For Information to CT</vt:lpstr>
      <vt:lpstr>For Information to CT – cont’d</vt:lpstr>
      <vt:lpstr>For Action to CT</vt:lpstr>
      <vt:lpstr>Acknowledgement</vt:lpstr>
      <vt:lpstr>Annex</vt:lpstr>
      <vt:lpstr>Overview of CT6 contributions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KRUSE Heiko</cp:lastModifiedBy>
  <cp:revision>640</cp:revision>
  <dcterms:created xsi:type="dcterms:W3CDTF">2010-02-05T13:52:04Z</dcterms:created>
  <dcterms:modified xsi:type="dcterms:W3CDTF">2021-08-31T14:18:09Z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31684b1-a5da-4051-9fb4-5631703e02d5_Enabled">
    <vt:lpwstr>True</vt:lpwstr>
  </property>
  <property fmtid="{D5CDD505-2E9C-101B-9397-08002B2CF9AE}" pid="3" name="MSIP_Label_431684b1-a5da-4051-9fb4-5631703e02d5_SiteId">
    <vt:lpwstr>7694d41c-5504-43d9-9e40-cb254ad755ec</vt:lpwstr>
  </property>
  <property fmtid="{D5CDD505-2E9C-101B-9397-08002B2CF9AE}" pid="4" name="MSIP_Label_431684b1-a5da-4051-9fb4-5631703e02d5_Owner">
    <vt:lpwstr>g508727@mph.morpho.com</vt:lpwstr>
  </property>
  <property fmtid="{D5CDD505-2E9C-101B-9397-08002B2CF9AE}" pid="5" name="MSIP_Label_431684b1-a5da-4051-9fb4-5631703e02d5_SetDate">
    <vt:lpwstr>2019-08-27T10:30:20.3429094Z</vt:lpwstr>
  </property>
  <property fmtid="{D5CDD505-2E9C-101B-9397-08002B2CF9AE}" pid="6" name="MSIP_Label_431684b1-a5da-4051-9fb4-5631703e02d5_Name">
    <vt:lpwstr>Public</vt:lpwstr>
  </property>
  <property fmtid="{D5CDD505-2E9C-101B-9397-08002B2CF9AE}" pid="7" name="MSIP_Label_431684b1-a5da-4051-9fb4-5631703e02d5_Application">
    <vt:lpwstr>Microsoft Azure Information Protection</vt:lpwstr>
  </property>
  <property fmtid="{D5CDD505-2E9C-101B-9397-08002B2CF9AE}" pid="8" name="MSIP_Label_431684b1-a5da-4051-9fb4-5631703e02d5_ActionId">
    <vt:lpwstr>180ea9dc-1094-4070-af75-45fa16050eb9</vt:lpwstr>
  </property>
  <property fmtid="{D5CDD505-2E9C-101B-9397-08002B2CF9AE}" pid="9" name="MSIP_Label_431684b1-a5da-4051-9fb4-5631703e02d5_Extended_MSFT_Method">
    <vt:lpwstr>Automatic</vt:lpwstr>
  </property>
  <property fmtid="{D5CDD505-2E9C-101B-9397-08002B2CF9AE}" pid="10" name="Sensitivity">
    <vt:lpwstr>Public</vt:lpwstr>
  </property>
  <property fmtid="{D5CDD505-2E9C-101B-9397-08002B2CF9AE}" pid="11" name="ContentTypeId">
    <vt:lpwstr>0x010100DA7C26965712CC42B0B36C7EA2FCF6DE</vt:lpwstr>
  </property>
</Properties>
</file>