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66" r:id="rId7"/>
    <p:sldId id="37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80" r:id="rId16"/>
    <p:sldId id="375" r:id="rId17"/>
    <p:sldId id="365" r:id="rId18"/>
    <p:sldId id="376" r:id="rId19"/>
    <p:sldId id="378" r:id="rId20"/>
    <p:sldId id="379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00FF99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01" d="100"/>
          <a:sy n="101" d="100"/>
        </p:scale>
        <p:origin x="138" y="6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</a:t>
            </a:r>
            <a:r>
              <a:rPr lang="sv-SE" altLang="en-US" sz="1200" b="1" dirty="0" smtClean="0">
                <a:latin typeface="Arial "/>
              </a:rPr>
              <a:t>#93-e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e-meeting, </a:t>
            </a:r>
            <a:r>
              <a:rPr lang="en-US" altLang="en-US" sz="1200" b="1" dirty="0" smtClean="0">
                <a:latin typeface="Arial "/>
              </a:rPr>
              <a:t>13</a:t>
            </a:r>
            <a:r>
              <a:rPr lang="en-US" altLang="en-US" sz="1200" b="1" baseline="0" dirty="0" smtClean="0">
                <a:latin typeface="Arial "/>
              </a:rPr>
              <a:t> </a:t>
            </a:r>
            <a:r>
              <a:rPr lang="en-US" altLang="en-US" sz="1200" b="1" baseline="0" dirty="0">
                <a:latin typeface="Arial "/>
              </a:rPr>
              <a:t>– </a:t>
            </a:r>
            <a:r>
              <a:rPr lang="en-US" altLang="en-US" sz="1200" b="1" baseline="0" dirty="0" smtClean="0">
                <a:latin typeface="Arial "/>
              </a:rPr>
              <a:t>15 September </a:t>
            </a:r>
            <a:r>
              <a:rPr lang="en-US" altLang="en-US" sz="1200" b="1" dirty="0" smtClean="0">
                <a:latin typeface="Arial "/>
              </a:rPr>
              <a:t>2021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CP-212019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CT#93-e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chairman,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none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</a:t>
            </a:r>
            <a:r>
              <a:rPr lang="en-US" dirty="0" smtClean="0"/>
              <a:t>CT – cont’d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err="1" smtClean="0"/>
              <a:t>Elections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CT WG6 vice </a:t>
            </a:r>
            <a:r>
              <a:rPr lang="de-DE" dirty="0" err="1" smtClean="0"/>
              <a:t>chair</a:t>
            </a:r>
            <a:r>
              <a:rPr lang="de-DE" dirty="0" smtClean="0"/>
              <a:t> will </a:t>
            </a:r>
            <a:r>
              <a:rPr lang="de-DE" dirty="0" err="1" smtClean="0"/>
              <a:t>take</a:t>
            </a:r>
            <a:r>
              <a:rPr lang="de-DE" dirty="0" smtClean="0"/>
              <a:t> </a:t>
            </a:r>
            <a:r>
              <a:rPr lang="de-DE" dirty="0" err="1" smtClean="0"/>
              <a:t>place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CT6#109-e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87744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  <a:p>
            <a:r>
              <a:rPr lang="en-US" dirty="0" smtClean="0"/>
              <a:t>Dependency:</a:t>
            </a:r>
          </a:p>
          <a:p>
            <a:pPr lvl="1"/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114366"/>
              </p:ext>
            </p:extLst>
          </p:nvPr>
        </p:nvGraphicFramePr>
        <p:xfrm>
          <a:off x="666572" y="1800441"/>
          <a:ext cx="10767702" cy="428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0063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36851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CP-212019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Status </a:t>
                      </a:r>
                      <a:r>
                        <a:rPr lang="de-DE" sz="1600" dirty="0" smtClean="0">
                          <a:effectLst/>
                        </a:rPr>
                        <a:t>Report (</a:t>
                      </a:r>
                      <a:r>
                        <a:rPr lang="de-DE" sz="1600" dirty="0" err="1" smtClean="0">
                          <a:effectLst/>
                        </a:rPr>
                        <a:t>this</a:t>
                      </a:r>
                      <a:r>
                        <a:rPr lang="de-DE" sz="1600" dirty="0" smtClean="0">
                          <a:effectLst/>
                        </a:rPr>
                        <a:t> </a:t>
                      </a:r>
                      <a:r>
                        <a:rPr lang="de-DE" sz="1600" dirty="0" err="1" smtClean="0">
                          <a:effectLst/>
                        </a:rPr>
                        <a:t>document</a:t>
                      </a:r>
                      <a:r>
                        <a:rPr lang="de-DE" sz="1600" dirty="0" smtClean="0">
                          <a:effectLst/>
                        </a:rPr>
                        <a:t>)</a:t>
                      </a:r>
                      <a:endParaRPr lang="de-DE" sz="1600" dirty="0">
                        <a:effectLst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err="1">
                          <a:effectLst/>
                        </a:rPr>
                        <a:t>report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CT6 </a:t>
                      </a:r>
                      <a:r>
                        <a:rPr lang="de-DE" sz="1600" dirty="0" err="1">
                          <a:effectLst/>
                        </a:rPr>
                        <a:t>meeting</a:t>
                      </a:r>
                      <a:r>
                        <a:rPr lang="de-DE" sz="1600" dirty="0">
                          <a:effectLst/>
                        </a:rPr>
                        <a:t> </a:t>
                      </a:r>
                      <a:r>
                        <a:rPr lang="de-DE" sz="1600" dirty="0" err="1">
                          <a:effectLst/>
                        </a:rPr>
                        <a:t>report</a:t>
                      </a:r>
                      <a:r>
                        <a:rPr lang="de-DE" sz="1600" dirty="0">
                          <a:effectLst/>
                        </a:rPr>
                        <a:t> after previous plenary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Corrections</a:t>
                      </a:r>
                      <a:r>
                        <a:rPr lang="de-D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31.121 UE </a:t>
                      </a:r>
                      <a:r>
                        <a:rPr lang="de-D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Conformance</a:t>
                      </a:r>
                      <a:r>
                        <a:rPr lang="de-D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Test </a:t>
                      </a:r>
                      <a:r>
                        <a:rPr lang="de-DE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CP-212086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31.121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CP-212087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31.124 Test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Rel-16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CP-212089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Technical Enhancements and Improvements for Rel-17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CP-212090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</a:rPr>
                        <a:t>CP-212091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>
                          <a:effectLst/>
                        </a:rPr>
                        <a:t>CR pack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21.111 Technical Enhancements and Improvements for Rel-17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CP-212092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31.102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CP-212093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CR pack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31.111 CR Pack on Enhancement for the 5G Control Plane Steering of Roaming for UE in CONNECTED mode</a:t>
                      </a:r>
                      <a:endParaRPr lang="de-DE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068766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 smtClean="0"/>
              <a:t>Re-elected</a:t>
            </a:r>
            <a:r>
              <a:rPr lang="fr-FR" altLang="en-US" sz="1800" dirty="0" smtClean="0"/>
              <a:t> at CT6#106-e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CT6#97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Election of vice-chair </a:t>
            </a:r>
            <a:r>
              <a:rPr lang="fr-FR" altLang="en-US" sz="1800" dirty="0" err="1" smtClean="0"/>
              <a:t>during</a:t>
            </a:r>
            <a:r>
              <a:rPr lang="fr-FR" altLang="en-US" sz="1800" dirty="0" smtClean="0"/>
              <a:t> CT6#109-e in </a:t>
            </a:r>
            <a:r>
              <a:rPr lang="fr-FR" altLang="en-US" sz="1800" dirty="0" err="1" smtClean="0"/>
              <a:t>November</a:t>
            </a:r>
            <a:r>
              <a:rPr lang="fr-FR" altLang="en-US" sz="1800" dirty="0" smtClean="0"/>
              <a:t> 2021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CT6#107-e </a:t>
            </a:r>
          </a:p>
          <a:p>
            <a:pPr lvl="3"/>
            <a:r>
              <a:rPr lang="en-US" altLang="fr-FR" dirty="0" smtClean="0"/>
              <a:t>(24 – 27 August 2021)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633807" y="1825626"/>
            <a:ext cx="4488230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CT6#109-e</a:t>
            </a:r>
            <a:endParaRPr lang="en-US" altLang="fr-FR" dirty="0"/>
          </a:p>
          <a:p>
            <a:pPr lvl="3"/>
            <a:r>
              <a:rPr lang="en-US" altLang="fr-FR" dirty="0" smtClean="0"/>
              <a:t>(16 – 19 November 2021)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 smtClean="0"/>
              <a:t>69 </a:t>
            </a:r>
          </a:p>
          <a:p>
            <a:pPr marL="457200" lvl="1" indent="0">
              <a:buNone/>
            </a:pPr>
            <a:r>
              <a:rPr lang="en-US" dirty="0" smtClean="0"/>
              <a:t>Agreed </a:t>
            </a:r>
            <a:r>
              <a:rPr lang="en-US" dirty="0"/>
              <a:t>CRs </a:t>
            </a:r>
          </a:p>
          <a:p>
            <a:pPr lvl="1"/>
            <a:r>
              <a:rPr lang="en-US" dirty="0" smtClean="0"/>
              <a:t>20</a:t>
            </a:r>
          </a:p>
          <a:p>
            <a:pPr lvl="1"/>
            <a:r>
              <a:rPr lang="en-US" dirty="0" smtClean="0"/>
              <a:t>Cat A(2)/</a:t>
            </a:r>
            <a:r>
              <a:rPr lang="en-US" dirty="0"/>
              <a:t>B </a:t>
            </a:r>
            <a:r>
              <a:rPr lang="en-US" dirty="0" smtClean="0"/>
              <a:t>(5)/</a:t>
            </a:r>
            <a:r>
              <a:rPr lang="en-US" dirty="0"/>
              <a:t>C </a:t>
            </a:r>
            <a:r>
              <a:rPr lang="en-US" dirty="0" smtClean="0"/>
              <a:t>(1)/</a:t>
            </a:r>
            <a:r>
              <a:rPr lang="en-US" dirty="0"/>
              <a:t>F </a:t>
            </a:r>
            <a:r>
              <a:rPr lang="en-US" dirty="0" smtClean="0"/>
              <a:t>(</a:t>
            </a:r>
            <a:r>
              <a:rPr lang="en-US" dirty="0"/>
              <a:t>9</a:t>
            </a:r>
            <a:r>
              <a:rPr lang="en-US" dirty="0" smtClean="0"/>
              <a:t>)/</a:t>
            </a:r>
            <a:r>
              <a:rPr lang="en-US" dirty="0"/>
              <a:t>D </a:t>
            </a:r>
            <a:r>
              <a:rPr lang="en-US" dirty="0" smtClean="0"/>
              <a:t>(3) </a:t>
            </a:r>
            <a:endParaRPr lang="en-US" dirty="0"/>
          </a:p>
          <a:p>
            <a:pPr lvl="1"/>
            <a:r>
              <a:rPr lang="en-US" dirty="0" smtClean="0"/>
              <a:t>Rel-15() </a:t>
            </a:r>
            <a:r>
              <a:rPr lang="en-US" dirty="0"/>
              <a:t>/ </a:t>
            </a:r>
            <a:r>
              <a:rPr lang="en-US" dirty="0" smtClean="0"/>
              <a:t>Rel-16(15) / Rel-17(5)</a:t>
            </a:r>
          </a:p>
          <a:p>
            <a:pPr lvl="1"/>
            <a:r>
              <a:rPr lang="en-US" dirty="0"/>
              <a:t>4</a:t>
            </a:r>
            <a:r>
              <a:rPr lang="en-US" dirty="0" smtClean="0"/>
              <a:t> postponed CRs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 smtClean="0"/>
              <a:t>CT6#106-e</a:t>
            </a:r>
            <a:r>
              <a:rPr lang="en-US" altLang="fr-FR" dirty="0"/>
              <a:t>: </a:t>
            </a:r>
            <a:r>
              <a:rPr lang="en-US" altLang="fr-FR" dirty="0" smtClean="0"/>
              <a:t>28 </a:t>
            </a:r>
            <a:r>
              <a:rPr lang="en-US" altLang="fr-FR" dirty="0"/>
              <a:t>registered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</a:t>
            </a:r>
            <a:r>
              <a:rPr lang="en-US" altLang="fr-FR" dirty="0" smtClean="0"/>
              <a:t>)</a:t>
            </a:r>
          </a:p>
          <a:p>
            <a:pPr lvl="1"/>
            <a:r>
              <a:rPr lang="en-US" altLang="fr-FR" sz="2000" dirty="0" smtClean="0"/>
              <a:t>none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/revised </a:t>
            </a:r>
            <a:r>
              <a:rPr lang="en-US" altLang="fr-FR" sz="3600" dirty="0" smtClean="0"/>
              <a:t>agreed/endorsed  </a:t>
            </a:r>
            <a:r>
              <a:rPr lang="en-US" altLang="fr-FR" sz="3600" dirty="0"/>
              <a:t>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287510"/>
              </p:ext>
            </p:extLst>
          </p:nvPr>
        </p:nvGraphicFramePr>
        <p:xfrm>
          <a:off x="209550" y="2282825"/>
          <a:ext cx="11742738" cy="369511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CP-212aaa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CT1/ CATT/OPPO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support of proximity based services in 5GS by means of using the USIM.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i="1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CP-212bbb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LG Electronics Inc.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 to: 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add parameters required for disaster roaming services to be pre-configured in USIM.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CP-212ccc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Telecommunications, Huawei, </a:t>
                      </a:r>
                      <a:r>
                        <a:rPr lang="en-GB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r>
                        <a:rPr lang="en-GB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Qualcomm Incorporated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For CT6, the expected work includes:</a:t>
                      </a:r>
                    </a:p>
                    <a:p>
                      <a:pPr marL="0" indent="0" hangingPunct="0">
                        <a:spcAft>
                          <a:spcPts val="1200"/>
                        </a:spcAft>
                        <a:buFontTx/>
                        <a:buNone/>
                      </a:pP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-</a:t>
                      </a:r>
                      <a:r>
                        <a:rPr lang="en-US" sz="1600" b="0" i="1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Potential impact due to the UE configuration parameter stored in the USIM to enable/disable the new UE </a:t>
                      </a:r>
                      <a:r>
                        <a:rPr lang="en-US" sz="1600" b="0" i="1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behaviour</a:t>
                      </a:r>
                      <a:r>
                        <a:rPr lang="en-US" sz="1600" b="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.</a:t>
                      </a:r>
                    </a:p>
                    <a:p>
                      <a:pPr marL="171450" indent="-171450" hangingPunct="0">
                        <a:spcAft>
                          <a:spcPts val="1200"/>
                        </a:spcAft>
                        <a:buFontTx/>
                        <a:buChar char="-"/>
                      </a:pPr>
                      <a:endParaRPr lang="en-US" sz="1600" b="0" i="1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11216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72462"/>
              </p:ext>
            </p:extLst>
          </p:nvPr>
        </p:nvGraphicFramePr>
        <p:xfrm>
          <a:off x="288757" y="1885439"/>
          <a:ext cx="11173841" cy="379358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(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Comprion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UICC-terminal 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interface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testing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UEs 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</a:t>
                      </a:r>
                      <a:r>
                        <a:rPr lang="de-DE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removable</a:t>
                      </a:r>
                      <a:r>
                        <a:rPr lang="de-DE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UICCs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nrUICC_UEConTest</a:t>
                      </a:r>
                      <a:endParaRPr lang="en-GB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(</a:t>
                      </a:r>
                      <a:r>
                        <a:rPr lang="en-GB" sz="1000" kern="1200" dirty="0" err="1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Comprion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2021-03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2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1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CP-210086</a:t>
                      </a:r>
                      <a:endParaRPr lang="fr-FR" sz="12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Enhancement for the 5G Control Plane Steering of Roaming for UE in CONNECTED mode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eCPSOR_CON</a:t>
                      </a:r>
                      <a:endParaRPr lang="en-GB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(NTT</a:t>
                      </a:r>
                      <a:r>
                        <a:rPr lang="en-GB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 DOCOMO</a:t>
                      </a: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 smtClean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i="1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CP-210148</a:t>
                      </a:r>
                      <a:endParaRPr lang="fr-FR" sz="12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Enhancement for Proximity based Services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(CATT/OPPO)</a:t>
                      </a:r>
                      <a:endParaRPr lang="de-DE" sz="1000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CP-212aaa</a:t>
                      </a:r>
                      <a:endParaRPr lang="fr-FR" sz="1200" b="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CT aspects of 5GC architecture for satellite networks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(Qualcomm)</a:t>
                      </a:r>
                      <a:endParaRPr lang="de-DE" sz="1000" kern="1200" dirty="0" smtClean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2021-03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1218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  <a:endParaRPr lang="fr-FR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</a:t>
                      </a:r>
                      <a:r>
                        <a:rPr lang="fr-FR" sz="1000" kern="1200" dirty="0" err="1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Huawei</a:t>
                      </a:r>
                      <a:r>
                        <a:rPr lang="fr-FR" sz="1000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  <a:endParaRPr lang="de-DE" sz="1000" kern="1200" dirty="0" smtClean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2021-06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CP-211116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44504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Support for Minimization of service Interruption 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(LG Electronics </a:t>
                      </a:r>
                      <a:r>
                        <a:rPr lang="de-DE" sz="1000" kern="12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Inc</a:t>
                      </a:r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2022-03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CP-212bbb</a:t>
                      </a:r>
                      <a:endParaRPr lang="fr-FR" sz="1200" b="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36792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IMS voice service support and network usability guarantee for UE’s E-UTRA capability disabled scenario in 5GS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ING_5GS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CT1 (China Telecom)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2021-09</a:t>
                      </a:r>
                      <a:endParaRPr kumimoji="0" lang="fr-F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2021-12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b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200" b="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CP-212ccc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2435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update.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33B36D-6A2D-443D-93E6-64C898FCAB74}">
  <ds:schemaRefs>
    <ds:schemaRef ds:uri="34d3e54b-d462-4f51-83b6-6cd7f4b454d5"/>
    <ds:schemaRef ds:uri="http://purl.org/dc/terms/"/>
    <ds:schemaRef ds:uri="http://schemas.microsoft.com/office/2006/documentManagement/types"/>
    <ds:schemaRef ds:uri="http://purl.org/dc/dcmitype/"/>
    <ds:schemaRef ds:uri="c9fe69cb-1d4b-461a-8155-8bb96486ee7c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799</Words>
  <Application>Microsoft Office PowerPoint</Application>
  <PresentationFormat>Breitbild</PresentationFormat>
  <Paragraphs>203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CT#93-e</vt:lpstr>
      <vt:lpstr>TSG CT WG6 Officials</vt:lpstr>
      <vt:lpstr>Meeting Calendar</vt:lpstr>
      <vt:lpstr>TSG WG CT6 Statistics</vt:lpstr>
      <vt:lpstr>New /revised agreed/endorsed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Information to CT – cont’d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638</cp:revision>
  <dcterms:created xsi:type="dcterms:W3CDTF">2010-02-05T13:52:04Z</dcterms:created>
  <dcterms:modified xsi:type="dcterms:W3CDTF">2021-08-30T14:12:14Z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