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4"/>
  </p:notesMasterIdLst>
  <p:handoutMasterIdLst>
    <p:handoutMasterId r:id="rId35"/>
  </p:handoutMasterIdLst>
  <p:sldIdLst>
    <p:sldId id="341" r:id="rId2"/>
    <p:sldId id="363" r:id="rId3"/>
    <p:sldId id="366" r:id="rId4"/>
    <p:sldId id="377" r:id="rId5"/>
    <p:sldId id="411" r:id="rId6"/>
    <p:sldId id="416" r:id="rId7"/>
    <p:sldId id="369" r:id="rId8"/>
    <p:sldId id="412" r:id="rId9"/>
    <p:sldId id="405" r:id="rId10"/>
    <p:sldId id="420" r:id="rId11"/>
    <p:sldId id="417" r:id="rId12"/>
    <p:sldId id="370" r:id="rId13"/>
    <p:sldId id="394" r:id="rId14"/>
    <p:sldId id="372" r:id="rId15"/>
    <p:sldId id="395" r:id="rId16"/>
    <p:sldId id="419" r:id="rId17"/>
    <p:sldId id="402" r:id="rId18"/>
    <p:sldId id="415" r:id="rId19"/>
    <p:sldId id="407" r:id="rId20"/>
    <p:sldId id="409" r:id="rId21"/>
    <p:sldId id="406" r:id="rId22"/>
    <p:sldId id="421" r:id="rId23"/>
    <p:sldId id="422" r:id="rId24"/>
    <p:sldId id="373" r:id="rId25"/>
    <p:sldId id="374" r:id="rId26"/>
    <p:sldId id="418" r:id="rId27"/>
    <p:sldId id="375" r:id="rId28"/>
    <p:sldId id="365" r:id="rId29"/>
    <p:sldId id="376" r:id="rId30"/>
    <p:sldId id="414" r:id="rId31"/>
    <p:sldId id="387" r:id="rId32"/>
    <p:sldId id="379" r:id="rId33"/>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75B91A"/>
    <a:srgbClr val="FF0000"/>
    <a:srgbClr val="000000"/>
    <a:srgbClr val="FFFFFF"/>
    <a:srgbClr val="694646"/>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CT#93e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13</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September – 15</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September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CP-212017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mailto:songyue@chinamobile.com" TargetMode="External"/><Relationship Id="rId10" Type="http://schemas.openxmlformats.org/officeDocument/2006/relationships/image" Target="../media/image6.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CT#93e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769320331"/>
              </p:ext>
            </p:extLst>
          </p:nvPr>
        </p:nvGraphicFramePr>
        <p:xfrm>
          <a:off x="1046131" y="1870333"/>
          <a:ext cx="9114155" cy="3621089"/>
        </p:xfrm>
        <a:graphic>
          <a:graphicData uri="http://schemas.openxmlformats.org/drawingml/2006/table">
            <a:tbl>
              <a:tblPr firstRow="1" firstCol="1" bandRow="1"/>
              <a:tblGrid>
                <a:gridCol w="594995"/>
                <a:gridCol w="3721100"/>
                <a:gridCol w="901700"/>
                <a:gridCol w="610235"/>
                <a:gridCol w="501015"/>
                <a:gridCol w="722630"/>
                <a:gridCol w="596265"/>
                <a:gridCol w="540385"/>
                <a:gridCol w="925830"/>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900036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Stage 3 (CT4) of eCPSOR_CON</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eCPSOR_CON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18/06/21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 aspects of Integration of GBA into SBA </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GBA_5G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000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on TEI17_SPSFAS</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TEI17_SPSFAS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11/06/21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92D05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on TEI17_DCAMP</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TEI17_DCAMP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Sat 12/03/22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on TEI17_GEM </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TEI17_GEM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Sat 12/03/22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920001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 aspects of Support of different slices over different Non 3GPP access </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TEI17_N3SLICE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Sun 20/06/21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02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920082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N7 Interfaces Enhancements to Support GERAN and UTRAN </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TEI17_NIESGU</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12/09/2021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92D050"/>
                    </a:solidFill>
                  </a:tcPr>
                </a:tc>
                <a:tc>
                  <a:txBody>
                    <a:bodyPr/>
                    <a:lstStyle/>
                    <a:p>
                      <a:pPr>
                        <a:lnSpc>
                          <a:spcPct val="107000"/>
                        </a:lnSpc>
                        <a:spcAft>
                          <a:spcPts val="0"/>
                        </a:spcAft>
                      </a:pPr>
                      <a:r>
                        <a:rPr lang="en-US"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 impact on CT4</a:t>
                      </a:r>
                      <a:r>
                        <a:rPr lang="en-US" sz="1100" baseline="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specification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381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880054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SBIProtoc17</a:t>
                      </a:r>
                      <a:endParaRPr lang="en-US"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SBIProtoc17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20/09/21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04040817"/>
              </p:ext>
            </p:extLst>
          </p:nvPr>
        </p:nvGraphicFramePr>
        <p:xfrm>
          <a:off x="1150165" y="1948151"/>
          <a:ext cx="9114155" cy="3570989"/>
        </p:xfrm>
        <a:graphic>
          <a:graphicData uri="http://schemas.openxmlformats.org/drawingml/2006/table">
            <a:tbl>
              <a:tblPr firstRow="1" firstCol="1" bandRow="1"/>
              <a:tblGrid>
                <a:gridCol w="594995"/>
                <a:gridCol w="3721100"/>
                <a:gridCol w="901700"/>
                <a:gridCol w="610235"/>
                <a:gridCol w="501015"/>
                <a:gridCol w="722630"/>
                <a:gridCol w="596265"/>
                <a:gridCol w="540385"/>
                <a:gridCol w="925830"/>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302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911033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FS_eIMS5G2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FS_eIMS5G2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8/12/21</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was 08/09/21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572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900001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Study on restoration of profiles related to UDR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FS_ReP_UDR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a:t>
                      </a: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12</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/21  was  10/09/21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CP-203019 new CP-203271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r>
              <a:tr h="3111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890002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Study on Port Number Allocation Alternatives for New 3GPP Interfaces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FS_PortAl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08/09/21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800045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Study on IETF QUIC Transport for Service Based Interfaces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FS_QUIC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08/09/21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93xxxx</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CT4 aspects on CT </a:t>
                      </a: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aspects of Support for Minimization of service Interruption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MINT</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11/03/22 was  08/09/21</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new WID</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93xxxx</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CT4 aspects on System </a:t>
                      </a: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enhancement for redundant PDU session</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fr-FR"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TEI17_SE_RPS</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11/03/22 was  08/09/21</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new WID</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1744333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955051639"/>
              </p:ext>
            </p:extLst>
          </p:nvPr>
        </p:nvGraphicFramePr>
        <p:xfrm>
          <a:off x="776032" y="1855410"/>
          <a:ext cx="10411095" cy="1593913"/>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CP-212025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TR 29.821 </a:t>
                      </a:r>
                      <a:r>
                        <a:rPr lang="en-GB" sz="1200" kern="1200" dirty="0" smtClean="0">
                          <a:solidFill>
                            <a:srgbClr val="000000"/>
                          </a:solidFill>
                          <a:effectLst/>
                          <a:latin typeface="Arial"/>
                          <a:ea typeface="Times New Roman"/>
                          <a:cs typeface="+mn-cs"/>
                        </a:rPr>
                        <a:t>Study on Restoration of Profiles related to UDR</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NTT DOCOMO</a:t>
                      </a:r>
                    </a:p>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Hiroshi Ishikawa</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3 </a:t>
            </a:r>
            <a:r>
              <a:rPr lang="" sz="1600" smtClean="0">
                <a:latin typeface="Arial "/>
              </a:rPr>
              <a:t>essential corrections are  agreed for Rel15 </a:t>
            </a:r>
            <a:r>
              <a:rPr lang="en-US" sz="1600" dirty="0" smtClean="0">
                <a:latin typeface="Arial "/>
              </a:rPr>
              <a:t>(4 </a:t>
            </a:r>
            <a:r>
              <a:rPr lang="en-US" sz="1600" dirty="0" smtClean="0">
                <a:latin typeface="Arial" panose="020B0604020202020204" pitchFamily="34" charset="0"/>
                <a:cs typeface="Arial" panose="020B0604020202020204" pitchFamily="34" charset="0"/>
              </a:rPr>
              <a:t>for CT#92e, 9 for CT#91) </a:t>
            </a:r>
            <a:r>
              <a:rPr lang="" sz="1600" smtClean="0">
                <a:latin typeface="Arial "/>
              </a:rPr>
              <a:t>on the WID </a:t>
            </a:r>
            <a:r>
              <a:rPr lang="en-US" sz="1600" dirty="0" smtClean="0">
                <a:latin typeface="Arial "/>
              </a:rPr>
              <a:t>5GS_Ph1-CT</a:t>
            </a:r>
            <a:endParaRPr lang="de-DE" sz="1200" dirty="0">
              <a:latin typeface="Arial" panose="020B0604020202020204" pitchFamily="34" charset="0"/>
              <a:cs typeface="Arial" panose="020B0604020202020204" pitchFamily="34" charset="0"/>
            </a:endParaRPr>
          </a:p>
          <a:p>
            <a:r>
              <a:rPr lang="de-DE" sz="1600" dirty="0" smtClean="0">
                <a:latin typeface="Arial "/>
              </a:rPr>
              <a:t>Security:</a:t>
            </a:r>
            <a:endParaRPr lang="de-DE" sz="1600" dirty="0">
              <a:latin typeface="Arial "/>
            </a:endParaRPr>
          </a:p>
          <a:p>
            <a:r>
              <a:rPr lang="en-GB" sz="1200" dirty="0" smtClean="0">
                <a:latin typeface="Arial" panose="020B0604020202020204" pitchFamily="34" charset="0"/>
                <a:cs typeface="Arial" panose="020B0604020202020204" pitchFamily="34" charset="0"/>
              </a:rPr>
              <a:t>On misalignment </a:t>
            </a:r>
            <a:r>
              <a:rPr lang="en-GB" sz="1200" dirty="0">
                <a:latin typeface="Arial" panose="020B0604020202020204" pitchFamily="34" charset="0"/>
                <a:cs typeface="Arial" panose="020B0604020202020204" pitchFamily="34" charset="0"/>
              </a:rPr>
              <a:t>on access token request </a:t>
            </a:r>
            <a:r>
              <a:rPr lang="en-GB" sz="1200" dirty="0" smtClean="0">
                <a:latin typeface="Arial" panose="020B0604020202020204" pitchFamily="34" charset="0"/>
                <a:cs typeface="Arial" panose="020B0604020202020204" pitchFamily="34" charset="0"/>
              </a:rPr>
              <a:t>requirement between </a:t>
            </a:r>
            <a:r>
              <a:rPr lang="en-GB" sz="1200" dirty="0">
                <a:latin typeface="Arial" panose="020B0604020202020204" pitchFamily="34" charset="0"/>
                <a:cs typeface="Arial" panose="020B0604020202020204" pitchFamily="34" charset="0"/>
              </a:rPr>
              <a:t>TS 29.510 and </a:t>
            </a:r>
            <a:r>
              <a:rPr lang="en-GB" sz="1200" dirty="0" smtClean="0">
                <a:latin typeface="Arial" panose="020B0604020202020204" pitchFamily="34" charset="0"/>
                <a:cs typeface="Arial" panose="020B0604020202020204" pitchFamily="34" charset="0"/>
              </a:rPr>
              <a:t>33.501</a:t>
            </a:r>
            <a:br>
              <a:rPr lang="en-GB" sz="1200" dirty="0" smtClean="0">
                <a:latin typeface="Arial" panose="020B0604020202020204" pitchFamily="34" charset="0"/>
                <a:cs typeface="Arial" panose="020B0604020202020204" pitchFamily="34" charset="0"/>
              </a:rPr>
            </a:br>
            <a:r>
              <a:rPr lang="en-GB" sz="1200" dirty="0" smtClean="0">
                <a:latin typeface="Arial" panose="020B0604020202020204" pitchFamily="34" charset="0"/>
                <a:cs typeface="Arial" panose="020B0604020202020204" pitchFamily="34" charset="0"/>
              </a:rPr>
              <a:t>Status:</a:t>
            </a:r>
          </a:p>
          <a:p>
            <a:pPr marL="217488" lvl="1" indent="0" algn="just">
              <a:buNone/>
            </a:pPr>
            <a:r>
              <a:rPr lang="en-US" sz="1200" dirty="0" smtClean="0">
                <a:latin typeface="Arial" panose="020B0604020202020204" pitchFamily="34" charset="0"/>
                <a:cs typeface="Arial" panose="020B0604020202020204" pitchFamily="34" charset="0"/>
              </a:rPr>
              <a:t>SA3 has discussed and reached an agreement in their meeting which was in parallel to CT4 meeting, CT4 will handle this in our next meeting when we handle</a:t>
            </a:r>
            <a:endParaRPr lang="en-GB" sz="1200" dirty="0"/>
          </a:p>
          <a:p>
            <a:pPr lvl="1">
              <a:buFont typeface="Wingdings" panose="05000000000000000000" pitchFamily="2" charset="2"/>
              <a:buChar char="Ø"/>
            </a:pPr>
            <a:endParaRPr 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73 essential corrections are  agreed for Rel-16  (124 for CT#92 and 143 for CT#91e)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r>
              <a:rPr lang="en-US" sz="1400" dirty="0">
                <a:latin typeface="Arial" panose="020B0604020202020204" pitchFamily="34" charset="0"/>
                <a:cs typeface="Arial" panose="020B0604020202020204" pitchFamily="34" charset="0"/>
              </a:rPr>
              <a:t>5G_CIoT, 5G_eLCS</a:t>
            </a:r>
            <a:r>
              <a:rPr lang="en-US" sz="1400" dirty="0" smtClean="0">
                <a:latin typeface="Arial" panose="020B0604020202020204" pitchFamily="34" charset="0"/>
                <a:cs typeface="Arial" panose="020B0604020202020204" pitchFamily="34" charset="0"/>
              </a:rPr>
              <a:t>, 5G_eSBA, eIMS5G_SBA, eNAPIS, eNS, ETSUN, </a:t>
            </a:r>
            <a:r>
              <a:rPr lang="en-US" sz="1400" dirty="0">
                <a:latin typeface="Arial" panose="020B0604020202020204" pitchFamily="34" charset="0"/>
                <a:cs typeface="Arial" panose="020B0604020202020204" pitchFamily="34" charset="0"/>
              </a:rPr>
              <a:t>eV2XARC, NUDSF, </a:t>
            </a:r>
            <a:r>
              <a:rPr lang="en-US" sz="1400" dirty="0" smtClean="0">
                <a:latin typeface="Arial" panose="020B0604020202020204" pitchFamily="34" charset="0"/>
                <a:cs typeface="Arial" panose="020B0604020202020204" pitchFamily="34" charset="0"/>
              </a:rPr>
              <a:t>RACS, SBIPROTOC16.</a:t>
            </a:r>
          </a:p>
          <a:p>
            <a:r>
              <a:rPr lang="en-US" sz="1400" dirty="0" smtClean="0">
                <a:latin typeface="Arial" panose="020B0604020202020204" pitchFamily="34" charset="0"/>
                <a:cs typeface="Arial" panose="020B0604020202020204" pitchFamily="34" charset="0"/>
              </a:rPr>
              <a:t>A number of essential correction are in the category of technical enhancements and  improvements.</a:t>
            </a:r>
          </a:p>
          <a:p>
            <a:endParaRPr lang="de-DE" sz="1200" dirty="0">
              <a:latin typeface="Arial "/>
            </a:endParaRP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113 category F CRs are  agreed for Rel-17  (135 for CT#92e)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83 category B,C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(101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CT#92e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The work plan provides an overview of the work items we are currently active (see slide 8 to 12) the slides  17 to 23 provides an extract of the work  which might be of interest by CT.</a:t>
            </a:r>
          </a:p>
          <a:p>
            <a:r>
              <a:rPr lang="en-US" sz="1600" dirty="0" smtClean="0">
                <a:latin typeface="Arial" panose="020B0604020202020204" pitchFamily="34" charset="0"/>
                <a:cs typeface="Arial" panose="020B0604020202020204" pitchFamily="34" charset="0"/>
              </a:rPr>
              <a:t>3 TRs and 7 TSs are under development</a:t>
            </a:r>
          </a:p>
          <a:p>
            <a:r>
              <a:rPr lang="en-US" sz="1600" dirty="0" smtClean="0">
                <a:latin typeface="Arial" panose="020B0604020202020204" pitchFamily="34" charset="0"/>
                <a:cs typeface="Arial" panose="020B0604020202020204" pitchFamily="34" charset="0"/>
              </a:rPr>
              <a:t>It should be noted that SA2 had a meeting  in parallel to CT4 meeting where requirements have been clarified, changed and </a:t>
            </a:r>
            <a:r>
              <a:rPr lang="en-US" sz="1600" dirty="0">
                <a:latin typeface="Arial" panose="020B0604020202020204" pitchFamily="34" charset="0"/>
                <a:cs typeface="Arial" panose="020B0604020202020204" pitchFamily="34" charset="0"/>
              </a:rPr>
              <a:t>extended. </a:t>
            </a:r>
            <a:r>
              <a:rPr lang="en-US" sz="1600" dirty="0" smtClean="0">
                <a:latin typeface="Arial" panose="020B0604020202020204" pitchFamily="34" charset="0"/>
                <a:cs typeface="Arial" panose="020B0604020202020204" pitchFamily="34" charset="0"/>
              </a:rPr>
              <a:t>In Q4 the task will be to align stage 3 with the updated stage 2.</a:t>
            </a:r>
          </a:p>
          <a:p>
            <a:endParaRPr lang="de-DE" sz="1200" dirty="0">
              <a:latin typeface="Arial "/>
            </a:endParaRP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[FS_PortAl]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r>
              <a:rPr lang="de-DE" sz="1600" dirty="0"/>
              <a:t>Key </a:t>
            </a:r>
            <a:r>
              <a:rPr lang="de-DE" sz="1600"/>
              <a:t>Highlights </a:t>
            </a:r>
            <a:r>
              <a:rPr lang="en-US" sz="1600" dirty="0" smtClean="0"/>
              <a:t>for</a:t>
            </a:r>
            <a:r>
              <a:rPr lang="de-DE" sz="1600" dirty="0" smtClean="0"/>
              <a:t> </a:t>
            </a:r>
            <a:r>
              <a:rPr lang="de-DE" sz="1600"/>
              <a:t>CT </a:t>
            </a:r>
            <a:r>
              <a:rPr lang="en-US" sz="1600" dirty="0" smtClean="0"/>
              <a:t>Plenary</a:t>
            </a:r>
            <a:r>
              <a:rPr lang="de-DE" sz="1600" dirty="0" smtClean="0"/>
              <a:t>‘ </a:t>
            </a:r>
            <a:r>
              <a:rPr lang="de-DE" sz="160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We completed the  work on TR 29.835 by incorporating the reply from RAN3.</a:t>
            </a:r>
          </a:p>
          <a:p>
            <a:pPr lvl="1"/>
            <a:r>
              <a:rPr lang="de-DE" sz="1200" dirty="0" smtClean="0">
                <a:latin typeface="Arial" panose="020B0604020202020204" pitchFamily="34" charset="0"/>
                <a:cs typeface="Arial" panose="020B0604020202020204" pitchFamily="34" charset="0"/>
              </a:rPr>
              <a:t>TR </a:t>
            </a:r>
            <a:r>
              <a:rPr lang="de-DE" sz="1200" smtClean="0">
                <a:latin typeface="Arial" panose="020B0604020202020204" pitchFamily="34" charset="0"/>
                <a:cs typeface="Arial" panose="020B0604020202020204" pitchFamily="34" charset="0"/>
              </a:rPr>
              <a:t>29.941 </a:t>
            </a:r>
            <a:r>
              <a:rPr lang="en-US" sz="1200" smtClean="0">
                <a:latin typeface="Arial" panose="020B0604020202020204" pitchFamily="34" charset="0"/>
                <a:cs typeface="Arial" panose="020B0604020202020204" pitchFamily="34" charset="0"/>
              </a:rPr>
              <a:t>is</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now</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seen</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as</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stable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enough</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to</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ask</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to</a:t>
            </a:r>
            <a:r>
              <a:rPr lang="de-DE" sz="1200" dirty="0" smtClean="0">
                <a:latin typeface="Arial" panose="020B0604020202020204" pitchFamily="34" charset="0"/>
                <a:cs typeface="Arial" panose="020B0604020202020204" pitchFamily="34" charset="0"/>
              </a:rPr>
              <a:t> all WGs who </a:t>
            </a:r>
            <a:r>
              <a:rPr lang="de-DE" sz="1200" smtClean="0">
                <a:latin typeface="Arial" panose="020B0604020202020204" pitchFamily="34" charset="0"/>
                <a:cs typeface="Arial" panose="020B0604020202020204" pitchFamily="34" charset="0"/>
              </a:rPr>
              <a:t>are </a:t>
            </a:r>
            <a:r>
              <a:rPr lang="en-US" sz="1200" smtClean="0">
                <a:latin typeface="Arial" panose="020B0604020202020204" pitchFamily="34" charset="0"/>
                <a:cs typeface="Arial" panose="020B0604020202020204" pitchFamily="34" charset="0"/>
              </a:rPr>
              <a:t>candidate</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to</a:t>
            </a:r>
            <a:r>
              <a:rPr lang="de-DE" sz="1200" dirty="0" smtClean="0">
                <a:latin typeface="Arial" panose="020B0604020202020204" pitchFamily="34" charset="0"/>
                <a:cs typeface="Arial" panose="020B0604020202020204" pitchFamily="34" charset="0"/>
              </a:rPr>
              <a:t> use the port number allocations </a:t>
            </a:r>
            <a:r>
              <a:rPr lang="de-DE" sz="1200" smtClean="0">
                <a:latin typeface="Arial" panose="020B0604020202020204" pitchFamily="34" charset="0"/>
                <a:cs typeface="Arial" panose="020B0604020202020204" pitchFamily="34" charset="0"/>
              </a:rPr>
              <a:t>alternatives </a:t>
            </a:r>
            <a:r>
              <a:rPr lang="en-US" sz="1200" smtClean="0">
                <a:latin typeface="Arial" panose="020B0604020202020204" pitchFamily="34" charset="0"/>
                <a:cs typeface="Arial" panose="020B0604020202020204" pitchFamily="34" charset="0"/>
              </a:rPr>
              <a:t>asking</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them</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for</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feedback</a:t>
            </a:r>
            <a:r>
              <a:rPr lang="de-DE" sz="1200" dirty="0" smtClean="0">
                <a:latin typeface="Arial" panose="020B0604020202020204" pitchFamily="34" charset="0"/>
                <a:cs typeface="Arial" panose="020B0604020202020204" pitchFamily="34" charset="0"/>
              </a:rPr>
              <a:t> </a:t>
            </a:r>
            <a:r>
              <a:rPr lang="de-DE" sz="1200" smtClean="0">
                <a:latin typeface="Arial" panose="020B0604020202020204" pitchFamily="34" charset="0"/>
                <a:cs typeface="Arial" panose="020B0604020202020204" pitchFamily="34" charset="0"/>
              </a:rPr>
              <a:t>on </a:t>
            </a:r>
            <a:r>
              <a:rPr lang="en-US"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TR. </a:t>
            </a:r>
            <a:r>
              <a:rPr lang="de-DE" sz="1200" smtClean="0">
                <a:latin typeface="Arial" panose="020B0604020202020204" pitchFamily="34" charset="0"/>
                <a:cs typeface="Arial" panose="020B0604020202020204" pitchFamily="34" charset="0"/>
              </a:rPr>
              <a:t>A </a:t>
            </a:r>
            <a:r>
              <a:rPr lang="en-US" sz="1200" dirty="0" smtClean="0">
                <a:latin typeface="Arial" panose="020B0604020202020204" pitchFamily="34" charset="0"/>
                <a:cs typeface="Arial" panose="020B0604020202020204" pitchFamily="34" charset="0"/>
              </a:rPr>
              <a:t>related</a:t>
            </a:r>
            <a:r>
              <a:rPr lang="de-DE" sz="1200" dirty="0" smtClean="0">
                <a:latin typeface="Arial" panose="020B0604020202020204" pitchFamily="34" charset="0"/>
                <a:cs typeface="Arial" panose="020B0604020202020204" pitchFamily="34" charset="0"/>
              </a:rPr>
              <a:t> </a:t>
            </a:r>
            <a:r>
              <a:rPr lang="de-DE" sz="1200" smtClean="0">
                <a:latin typeface="Arial" panose="020B0604020202020204" pitchFamily="34" charset="0"/>
                <a:cs typeface="Arial" panose="020B0604020202020204" pitchFamily="34" charset="0"/>
              </a:rPr>
              <a:t>LS </a:t>
            </a:r>
            <a:r>
              <a:rPr lang="en-US" sz="1200" smtClean="0">
                <a:latin typeface="Arial" panose="020B0604020202020204" pitchFamily="34" charset="0"/>
                <a:cs typeface="Arial" panose="020B0604020202020204" pitchFamily="34" charset="0"/>
              </a:rPr>
              <a:t>is</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send</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to</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these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groups</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attaching</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the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latest</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version</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of</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TR.</a:t>
            </a: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smtClean="0">
                <a:latin typeface="Arial" panose="020B0604020202020204" pitchFamily="34" charset="0"/>
                <a:cs typeface="Arial" panose="020B0604020202020204" pitchFamily="34" charset="0"/>
              </a:rPr>
              <a:t>Complete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the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work</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and</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incorporate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feedback</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from</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other</a:t>
            </a:r>
            <a:r>
              <a:rPr lang="de-DE" sz="1200" dirty="0" smtClean="0">
                <a:latin typeface="Arial" panose="020B0604020202020204" pitchFamily="34" charset="0"/>
                <a:cs typeface="Arial" panose="020B0604020202020204" pitchFamily="34" charset="0"/>
              </a:rPr>
              <a:t> </a:t>
            </a:r>
            <a:r>
              <a:rPr lang="de-DE" sz="1200" smtClean="0">
                <a:latin typeface="Arial" panose="020B0604020202020204" pitchFamily="34" charset="0"/>
                <a:cs typeface="Arial" panose="020B0604020202020204" pitchFamily="34" charset="0"/>
              </a:rPr>
              <a:t>WGs </a:t>
            </a:r>
            <a:r>
              <a:rPr lang="en-US" sz="1200" smtClean="0">
                <a:latin typeface="Arial" panose="020B0604020202020204" pitchFamily="34" charset="0"/>
                <a:cs typeface="Arial" panose="020B0604020202020204" pitchFamily="34" charset="0"/>
              </a:rPr>
              <a:t>if</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there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is</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any</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85%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Study on restoration 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[FS_ReP_UDR]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study the </a:t>
            </a:r>
            <a:r>
              <a:rPr lang="en-GB" sz="1200" dirty="0" smtClean="0">
                <a:latin typeface="Arial" panose="020B0604020202020204" pitchFamily="34" charset="0"/>
                <a:cs typeface="Arial" panose="020B0604020202020204" pitchFamily="34" charset="0"/>
              </a:rPr>
              <a:t>issues that data stored in the UDR are not aligned  and analyse if a similar procedure like the reset procedure defined  for EPC is needed in 5GC. The analysis is documented in TR29.821</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a:t>
            </a:r>
            <a:r>
              <a:rPr lang="de-DE" sz="1600"/>
              <a:t>Highlights </a:t>
            </a:r>
            <a:r>
              <a:rPr lang="en-US" sz="1600" dirty="0" smtClean="0"/>
              <a:t>for</a:t>
            </a:r>
            <a:r>
              <a:rPr lang="de-DE" sz="1600" dirty="0" smtClean="0"/>
              <a:t> </a:t>
            </a:r>
            <a:r>
              <a:rPr lang="de-DE" sz="1600"/>
              <a:t>CT </a:t>
            </a:r>
            <a:r>
              <a:rPr lang="en-US" sz="1600" dirty="0" smtClean="0"/>
              <a:t>Plenary</a:t>
            </a:r>
            <a:r>
              <a:rPr lang="de-DE" sz="1600" dirty="0" smtClean="0"/>
              <a:t>‘ </a:t>
            </a:r>
            <a:r>
              <a:rPr lang="de-DE" sz="160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 TR is agreed to be send for information</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Description  on Key issues and Solutions are completed in the TR</a:t>
            </a:r>
          </a:p>
          <a:p>
            <a:pPr lvl="1"/>
            <a:r>
              <a:rPr lang="en-GB" sz="1200" dirty="0" smtClean="0">
                <a:latin typeface="Arial" panose="020B0604020202020204" pitchFamily="34" charset="0"/>
                <a:cs typeface="Arial" panose="020B0604020202020204" pitchFamily="34" charset="0"/>
              </a:rPr>
              <a:t>Good progress on evaluation of the solutions and conclusion part</a:t>
            </a:r>
            <a:endParaRPr lang="en-GB" sz="1200" dirty="0">
              <a:latin typeface="Arial" panose="020B0604020202020204" pitchFamily="34" charset="0"/>
              <a:cs typeface="Arial" panose="020B0604020202020204" pitchFamily="34" charset="0"/>
            </a:endParaRP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latin typeface="Arial" panose="020B0604020202020204" pitchFamily="34" charset="0"/>
                <a:cs typeface="Arial" panose="020B0604020202020204" pitchFamily="34" charset="0"/>
              </a:rPr>
              <a:t>Evaluations </a:t>
            </a:r>
            <a:r>
              <a:rPr lang="en-GB" sz="1200" dirty="0">
                <a:latin typeface="Arial" panose="020B0604020202020204" pitchFamily="34" charset="0"/>
                <a:cs typeface="Arial" panose="020B0604020202020204" pitchFamily="34" charset="0"/>
              </a:rPr>
              <a:t>of the solutions in the TR, especially on notification path;</a:t>
            </a:r>
            <a:endParaRPr lang="en-US"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Conclusion </a:t>
            </a:r>
            <a:r>
              <a:rPr lang="en-GB" sz="1200" dirty="0">
                <a:latin typeface="Arial" panose="020B0604020202020204" pitchFamily="34" charset="0"/>
                <a:cs typeface="Arial" panose="020B0604020202020204" pitchFamily="34" charset="0"/>
              </a:rPr>
              <a:t>on the Key Issues in the TR, especially on notification path;</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60%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is to specify 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t>Key </a:t>
            </a:r>
            <a:r>
              <a:rPr lang="de-DE" sz="1600"/>
              <a:t>Highlights </a:t>
            </a:r>
            <a:r>
              <a:rPr lang="en-US" sz="1600" dirty="0" smtClean="0"/>
              <a:t>for</a:t>
            </a:r>
            <a:r>
              <a:rPr lang="de-DE" sz="1600" dirty="0" smtClean="0"/>
              <a:t> </a:t>
            </a:r>
            <a:r>
              <a:rPr lang="de-DE" sz="1600"/>
              <a:t>CT </a:t>
            </a:r>
            <a:r>
              <a:rPr lang="en-US" sz="1600" dirty="0" smtClean="0"/>
              <a:t>Plenary</a:t>
            </a:r>
            <a:r>
              <a:rPr lang="de-DE" sz="1600" dirty="0" smtClean="0"/>
              <a:t>‘ </a:t>
            </a:r>
            <a:r>
              <a:rPr lang="de-DE" sz="160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t>We identified that there is currently no stage2 where  </a:t>
            </a:r>
            <a:r>
              <a:rPr lang="en-GB" sz="1200" dirty="0"/>
              <a:t>SMS-SBI services and procedures are described in </a:t>
            </a:r>
            <a:r>
              <a:rPr lang="en-GB" sz="1200" dirty="0" smtClean="0"/>
              <a:t>detail (the only description is in </a:t>
            </a:r>
            <a:r>
              <a:rPr lang="en-US" sz="1200" dirty="0" smtClean="0"/>
              <a:t>TR 29.829)</a:t>
            </a:r>
            <a:r>
              <a:rPr lang="en-GB" sz="1200" dirty="0" smtClean="0"/>
              <a:t>. CT4 proposed to do this stage 2 work and asked SA2 and CT1 to confirm.</a:t>
            </a:r>
            <a:endParaRPr lang="en-US" sz="1200" dirty="0" smtClean="0"/>
          </a:p>
          <a:p>
            <a:pPr lvl="1"/>
            <a:r>
              <a:rPr lang="en-GB" sz="1200" dirty="0" smtClean="0"/>
              <a:t>CT4 </a:t>
            </a:r>
            <a:r>
              <a:rPr lang="en-GB" sz="1200" dirty="0"/>
              <a:t>asks SA3, GSMA NG, 5GJA whether N32 can be applied as defined in TS</a:t>
            </a:r>
            <a:r>
              <a:rPr lang="en-US" sz="1200" dirty="0"/>
              <a:t> </a:t>
            </a:r>
            <a:r>
              <a:rPr lang="en-GB" sz="1200" dirty="0"/>
              <a:t>33.501 for interconnect PLMNs, or if specific additional considerations should apply.</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complete the work on the solution and on </a:t>
            </a:r>
            <a:r>
              <a:rPr lang="de-DE" sz="1200" dirty="0">
                <a:latin typeface="Arial" panose="020B0604020202020204" pitchFamily="34" charset="0"/>
                <a:cs typeface="Arial" panose="020B0604020202020204" pitchFamily="34" charset="0"/>
              </a:rPr>
              <a:t>the conclusion </a:t>
            </a:r>
            <a:r>
              <a:rPr lang="de-DE" sz="1200" dirty="0" smtClean="0">
                <a:latin typeface="Arial" panose="020B0604020202020204" pitchFamily="34" charset="0"/>
                <a:cs typeface="Arial" panose="020B0604020202020204" pitchFamily="34" charset="0"/>
              </a:rPr>
              <a:t>section and sending the TR for </a:t>
            </a:r>
            <a:r>
              <a:rPr lang="en-GB" sz="1200" dirty="0" smtClean="0">
                <a:latin typeface="Arial" panose="020B0604020202020204" pitchFamily="34" charset="0"/>
                <a:cs typeface="Arial" panose="020B0604020202020204" pitchFamily="34" charset="0"/>
              </a:rPr>
              <a:t>approval</a:t>
            </a:r>
            <a:r>
              <a:rPr lang="de-DE" sz="1200" dirty="0" smtClean="0">
                <a:latin typeface="Arial" panose="020B0604020202020204" pitchFamily="34" charset="0"/>
                <a:cs typeface="Arial" panose="020B0604020202020204" pitchFamily="34" charset="0"/>
              </a:rPr>
              <a:t> to </a:t>
            </a:r>
            <a:r>
              <a:rPr lang="en-GB" sz="1200" dirty="0" smtClean="0">
                <a:latin typeface="Arial" panose="020B0604020202020204" pitchFamily="34" charset="0"/>
                <a:cs typeface="Arial" panose="020B0604020202020204" pitchFamily="34" charset="0"/>
              </a:rPr>
              <a:t>plenary</a:t>
            </a:r>
            <a:r>
              <a:rPr lang="de-DE" sz="1200" dirty="0" smtClean="0">
                <a:latin typeface="Arial" panose="020B0604020202020204" pitchFamily="34" charset="0"/>
                <a:cs typeface="Arial" panose="020B0604020202020204" pitchFamily="34" charset="0"/>
              </a:rPr>
              <a:t>.</a:t>
            </a:r>
          </a:p>
          <a:p>
            <a:pPr lvl="1"/>
            <a:r>
              <a:rPr lang="de-DE" sz="1200" smtClean="0">
                <a:latin typeface="Arial" panose="020B0604020202020204" pitchFamily="34" charset="0"/>
                <a:cs typeface="Arial" panose="020B0604020202020204" pitchFamily="34" charset="0"/>
              </a:rPr>
              <a:t>Start </a:t>
            </a:r>
            <a:r>
              <a:rPr lang="en-US"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a:t>
            </a:r>
            <a:r>
              <a:rPr lang="de-DE" sz="1200" smtClean="0">
                <a:latin typeface="Arial" panose="020B0604020202020204" pitchFamily="34" charset="0"/>
                <a:cs typeface="Arial" panose="020B0604020202020204" pitchFamily="34" charset="0"/>
              </a:rPr>
              <a:t>2  </a:t>
            </a:r>
            <a:r>
              <a:rPr lang="en-US" sz="1200" smtClean="0">
                <a:latin typeface="Arial" panose="020B0604020202020204" pitchFamily="34" charset="0"/>
                <a:cs typeface="Arial" panose="020B0604020202020204" pitchFamily="34" charset="0"/>
              </a:rPr>
              <a:t>work</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based</a:t>
            </a:r>
            <a:r>
              <a:rPr lang="de-DE" sz="1200" dirty="0" smtClean="0">
                <a:latin typeface="Arial" panose="020B0604020202020204" pitchFamily="34" charset="0"/>
                <a:cs typeface="Arial" panose="020B0604020202020204" pitchFamily="34" charset="0"/>
              </a:rPr>
              <a:t> </a:t>
            </a:r>
            <a:r>
              <a:rPr lang="de-DE" sz="1200" smtClean="0">
                <a:latin typeface="Arial" panose="020B0604020202020204" pitchFamily="34" charset="0"/>
                <a:cs typeface="Arial" panose="020B0604020202020204" pitchFamily="34" charset="0"/>
              </a:rPr>
              <a:t>on </a:t>
            </a:r>
            <a:r>
              <a:rPr lang="en-US" sz="1200" smtClean="0">
                <a:latin typeface="Arial" panose="020B0604020202020204" pitchFamily="34" charset="0"/>
                <a:cs typeface="Arial" panose="020B0604020202020204" pitchFamily="34" charset="0"/>
              </a:rPr>
              <a:t>the</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content</a:t>
            </a:r>
            <a:r>
              <a:rPr lang="de-DE" sz="1200" smtClean="0">
                <a:latin typeface="Arial" panose="020B0604020202020204" pitchFamily="34" charset="0"/>
                <a:cs typeface="Arial" panose="020B0604020202020204" pitchFamily="34" charset="0"/>
              </a:rPr>
              <a:t> </a:t>
            </a:r>
            <a:r>
              <a:rPr lang="en-US" sz="1200" smtClean="0">
                <a:latin typeface="Arial" panose="020B0604020202020204" pitchFamily="34" charset="0"/>
                <a:cs typeface="Arial" panose="020B0604020202020204" pitchFamily="34" charset="0"/>
              </a:rPr>
              <a:t>of</a:t>
            </a:r>
            <a:r>
              <a:rPr lang="de-DE" sz="120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TR.</a:t>
            </a:r>
          </a:p>
          <a:p>
            <a:pPr lvl="1"/>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40%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a:t>
            </a:r>
            <a:r>
              <a:rPr lang="en-GB" sz="1200" dirty="0">
                <a:latin typeface="Arial" panose="020B0604020202020204" pitchFamily="34" charset="0"/>
                <a:cs typeface="Arial" panose="020B0604020202020204" pitchFamily="34" charset="0"/>
              </a:rPr>
              <a:t>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t>Key </a:t>
            </a:r>
            <a:r>
              <a:rPr lang="de-DE" sz="1600"/>
              <a:t>Highlights </a:t>
            </a:r>
            <a:r>
              <a:rPr lang="en-US" sz="1600" dirty="0" smtClean="0"/>
              <a:t>for</a:t>
            </a:r>
            <a:r>
              <a:rPr lang="de-DE" sz="1600" dirty="0" smtClean="0"/>
              <a:t> </a:t>
            </a:r>
            <a:r>
              <a:rPr lang="de-DE" sz="1600"/>
              <a:t>CT </a:t>
            </a:r>
            <a:r>
              <a:rPr lang="en-US" sz="1600" dirty="0" smtClean="0"/>
              <a:t>Plenary</a:t>
            </a:r>
            <a:r>
              <a:rPr lang="de-DE" sz="1600" dirty="0" smtClean="0"/>
              <a:t>‘ </a:t>
            </a:r>
            <a:r>
              <a:rPr lang="de-DE" sz="160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t>We discussed the support of SCP reselection and agreed, </a:t>
            </a:r>
            <a:r>
              <a:rPr lang="en-US" sz="1200" dirty="0"/>
              <a:t>CT4 specs will require that </a:t>
            </a:r>
            <a:r>
              <a:rPr lang="en-US" sz="1200" b="1" dirty="0"/>
              <a:t>Rel-17 SCPs shall support</a:t>
            </a:r>
            <a:r>
              <a:rPr lang="en-US" sz="1200" dirty="0"/>
              <a:t> the reselection of an alternative target NF</a:t>
            </a:r>
            <a:r>
              <a:rPr lang="en-US" sz="1200" dirty="0" smtClean="0"/>
              <a:t>. </a:t>
            </a:r>
            <a:r>
              <a:rPr lang="en-US" sz="1200" dirty="0"/>
              <a:t>It was  also discussed and agreed to extend the SCP error response to indicate if the SCP has attempted reselection, or not. Related CRs will be provided to next CT4 meeting</a:t>
            </a:r>
            <a:r>
              <a:rPr lang="fr-FR" sz="1200" dirty="0" smtClean="0"/>
              <a:t>.</a:t>
            </a:r>
            <a:endParaRPr lang="en-GB" sz="1200" dirty="0"/>
          </a:p>
          <a:p>
            <a:pPr lvl="1"/>
            <a:r>
              <a:rPr lang="en-GB" sz="1200" dirty="0" smtClean="0"/>
              <a:t>We clarify </a:t>
            </a:r>
            <a:r>
              <a:rPr lang="en-GB" sz="1200" dirty="0"/>
              <a:t>that the UDM sends at most 16 Subscribed S-NSSAIs to the </a:t>
            </a:r>
            <a:r>
              <a:rPr lang="en-GB" sz="1200" dirty="0" smtClean="0"/>
              <a:t>AMF reflected in normative part of the TS but not in the OpenAPI.</a:t>
            </a:r>
          </a:p>
          <a:p>
            <a:pPr lvl="1"/>
            <a:r>
              <a:rPr lang="en-GB" sz="1200" dirty="0" smtClean="0"/>
              <a:t>A new attribute is introduced  on the interface UDR-UDM so that the UDM  knows when receiving a notification from UDR to differentiate  between de-registration required and subscription withdrawn.</a:t>
            </a:r>
            <a:endParaRPr lang="en-GB" sz="1200" dirty="0"/>
          </a:p>
          <a:p>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60%</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Enhancement of Network Slicing Phase 2</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eNS_Ph2</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on enhancement of network slicing phase 2. CT4 part is introduction of a new NF and services to support storing of network slice information, managing and updating the network slice information, enforcing the network slice information for the purpose of network slice access control and managing subscription and notification related to the network slice information</a:t>
            </a:r>
          </a:p>
          <a:p>
            <a:pPr lvl="1"/>
            <a:r>
              <a:rPr lang="en-GB" sz="1200" dirty="0" smtClean="0">
                <a:latin typeface="Arial" panose="020B0604020202020204" pitchFamily="34" charset="0"/>
                <a:cs typeface="Arial" panose="020B0604020202020204" pitchFamily="34" charset="0"/>
              </a:rPr>
              <a:t>Selection  of the new NF</a:t>
            </a:r>
            <a:endParaRPr lang="en-US" sz="1200" dirty="0">
              <a:latin typeface="Arial" panose="020B0604020202020204" pitchFamily="34" charset="0"/>
              <a:cs typeface="Arial" panose="020B0604020202020204" pitchFamily="34" charset="0"/>
            </a:endParaRPr>
          </a:p>
          <a:p>
            <a:r>
              <a:rPr lang="de-DE" sz="1600" dirty="0"/>
              <a:t>Key </a:t>
            </a:r>
            <a:r>
              <a:rPr lang="de-DE" sz="1600"/>
              <a:t>Highlights </a:t>
            </a:r>
            <a:r>
              <a:rPr lang="en-US" sz="1600" dirty="0" smtClean="0"/>
              <a:t>for</a:t>
            </a:r>
            <a:r>
              <a:rPr lang="de-DE" sz="1600" dirty="0" smtClean="0"/>
              <a:t> </a:t>
            </a:r>
            <a:r>
              <a:rPr lang="de-DE" sz="1600"/>
              <a:t>CT </a:t>
            </a:r>
            <a:r>
              <a:rPr lang="en-US" sz="1600" dirty="0" smtClean="0"/>
              <a:t>Plenary</a:t>
            </a:r>
            <a:r>
              <a:rPr lang="de-DE" sz="1600" dirty="0" smtClean="0"/>
              <a:t>‘ </a:t>
            </a:r>
            <a:r>
              <a:rPr lang="de-DE" sz="160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CT4 asked </a:t>
            </a:r>
            <a:r>
              <a:rPr lang="en-GB" sz="1200" dirty="0"/>
              <a:t>SA2 why the new Nnsacf_SliceStatus service is separately defined and whether the function provided by Nnsacf_SliceStatus service can be supported by the Nnsacf_SliceEventExposure service</a:t>
            </a:r>
            <a:r>
              <a:rPr lang="en-GB" sz="1200" dirty="0" smtClean="0"/>
              <a:t>. CT3 had similar question  on </a:t>
            </a:r>
            <a:r>
              <a:rPr lang="en-GB" sz="1200" dirty="0"/>
              <a:t>Nnef_SliceStatus </a:t>
            </a:r>
            <a:r>
              <a:rPr lang="en-GB" sz="1200" dirty="0" smtClean="0"/>
              <a:t>service so a combined LS was send to SA2</a:t>
            </a:r>
          </a:p>
          <a:p>
            <a:pPr lvl="1"/>
            <a:r>
              <a:rPr lang="en-GB" sz="1200" dirty="0" smtClean="0"/>
              <a:t>NRF service is enhances to support NSAC discovery (e.g. S-NSSAIs </a:t>
            </a:r>
            <a:r>
              <a:rPr lang="en-GB" sz="1200" dirty="0"/>
              <a:t>served by the </a:t>
            </a:r>
            <a:r>
              <a:rPr lang="en-GB" sz="1200" dirty="0" smtClean="0"/>
              <a:t>NSACF, </a:t>
            </a:r>
            <a:r>
              <a:rPr lang="en-GB" sz="1200" dirty="0"/>
              <a:t>NSACF serving </a:t>
            </a:r>
            <a:r>
              <a:rPr lang="en-GB" sz="1200" dirty="0" smtClean="0"/>
              <a:t>area, capability)</a:t>
            </a:r>
          </a:p>
          <a:p>
            <a:pPr lvl="1"/>
            <a:r>
              <a:rPr lang="en-GB" sz="1200" dirty="0" smtClean="0"/>
              <a:t>Max number of UEs per  slice  and access type is introduced.</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45%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CT Aspects of 5G eEDGE</a:t>
            </a:r>
            <a:r>
              <a:rPr lang="en-GB"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eEDGE_5GC</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cover the requirements agreed under the stage 2 work item eEDGE_5GC </a:t>
            </a:r>
          </a:p>
          <a:p>
            <a:pPr lvl="1"/>
            <a:r>
              <a:rPr lang="en-GB" sz="1200" dirty="0">
                <a:latin typeface="Arial" panose="020B0604020202020204" pitchFamily="34" charset="0"/>
                <a:cs typeface="Arial" panose="020B0604020202020204" pitchFamily="34" charset="0"/>
              </a:rPr>
              <a:t>New in this meeting Nupf_Event Exposure  service by which the UPF sends notifications on the QoS monitoring results to local NEF or AF </a:t>
            </a:r>
          </a:p>
          <a:p>
            <a:r>
              <a:rPr lang="de-DE" sz="1600" dirty="0"/>
              <a:t>Key Highlights for CT Plenary‘ 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Started </a:t>
            </a:r>
            <a:r>
              <a:rPr lang="en-GB" sz="1200" dirty="0">
                <a:latin typeface="Arial" panose="020B0604020202020204" pitchFamily="34" charset="0"/>
                <a:cs typeface="Arial" panose="020B0604020202020204" pitchFamily="34" charset="0"/>
              </a:rPr>
              <a:t>work on a new TS to describe the Nupf_Event Exposure  service .</a:t>
            </a:r>
          </a:p>
          <a:p>
            <a:pPr lvl="1"/>
            <a:r>
              <a:rPr lang="en-US" sz="1200" dirty="0">
                <a:latin typeface="Arial" panose="020B0604020202020204" pitchFamily="34" charset="0"/>
                <a:cs typeface="Arial" panose="020B0604020202020204" pitchFamily="34" charset="0"/>
              </a:rPr>
              <a:t>The Data Model of the DNSContext is  enhanced in </a:t>
            </a:r>
            <a:r>
              <a:rPr lang="en-US" sz="1200" dirty="0" smtClean="0">
                <a:latin typeface="Arial" panose="020B0604020202020204" pitchFamily="34" charset="0"/>
                <a:cs typeface="Arial" panose="020B0604020202020204" pitchFamily="34" charset="0"/>
              </a:rPr>
              <a:t>TS 29.556</a:t>
            </a:r>
            <a:endParaRPr lang="en-GB"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45%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3051478"/>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5MBS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t>The objective of this work item is to specify protocol enhancements and related APIs for 5G multicast-broadcast services based on the normative stage 2 technical specifications </a:t>
            </a:r>
            <a:endParaRPr lang="en-GB" sz="1200" dirty="0">
              <a:latin typeface="Arial" panose="020B0604020202020204" pitchFamily="34" charset="0"/>
              <a:cs typeface="Arial" panose="020B0604020202020204" pitchFamily="34" charset="0"/>
            </a:endParaRPr>
          </a:p>
          <a:p>
            <a:pPr lvl="1"/>
            <a:r>
              <a:rPr lang="en-GB" sz="1200" dirty="0" smtClean="0"/>
              <a:t>For MB-SMF </a:t>
            </a:r>
            <a:r>
              <a:rPr lang="en-GB" sz="1200" dirty="0"/>
              <a:t>provided services for the new 5BMS features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Started the work </a:t>
            </a:r>
            <a:r>
              <a:rPr lang="en-GB" sz="1200" dirty="0">
                <a:latin typeface="Arial" panose="020B0604020202020204" pitchFamily="34" charset="0"/>
                <a:cs typeface="Arial" panose="020B0604020202020204" pitchFamily="34" charset="0"/>
              </a:rPr>
              <a:t>on new TS 29.532 to describe data model for the Nmbsmf Service based interfaces (we  started to </a:t>
            </a:r>
            <a:r>
              <a:rPr lang="en-GB" sz="1200" dirty="0" smtClean="0">
                <a:latin typeface="Arial" panose="020B0604020202020204" pitchFamily="34" charset="0"/>
                <a:cs typeface="Arial" panose="020B0604020202020204" pitchFamily="34" charset="0"/>
              </a:rPr>
              <a:t>introduce </a:t>
            </a:r>
            <a:r>
              <a:rPr lang="en-GB" sz="1200" dirty="0">
                <a:latin typeface="Arial" panose="020B0604020202020204" pitchFamily="34" charset="0"/>
                <a:cs typeface="Arial" panose="020B0604020202020204" pitchFamily="34" charset="0"/>
              </a:rPr>
              <a:t>Nmbsmf_TMGI service, </a:t>
            </a:r>
            <a:r>
              <a:rPr lang="en-GB" sz="1200" dirty="0" smtClean="0">
                <a:latin typeface="Arial" panose="020B0604020202020204" pitchFamily="34" charset="0"/>
                <a:cs typeface="Arial" panose="020B0604020202020204" pitchFamily="34" charset="0"/>
              </a:rPr>
              <a:t>Nmbsmf_MBSSession Service, Nmbsmf_MBSReception </a:t>
            </a:r>
            <a:r>
              <a:rPr lang="en-GB" sz="1200" dirty="0">
                <a:latin typeface="Arial" panose="020B0604020202020204" pitchFamily="34" charset="0"/>
                <a:cs typeface="Arial" panose="020B0604020202020204" pitchFamily="34" charset="0"/>
              </a:rPr>
              <a:t>Service,</a:t>
            </a: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using the last output from last SA2 meeting as basis</a:t>
            </a:r>
            <a:r>
              <a:rPr lang="en-GB"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In TS 23.003 a new clause is added to collect definitions in the area of 5GS Multicast and Broadcast service</a:t>
            </a:r>
          </a:p>
          <a:p>
            <a:pPr lvl="1"/>
            <a:r>
              <a:rPr lang="en-GB" sz="1200" dirty="0" smtClean="0">
                <a:latin typeface="Arial" panose="020B0604020202020204" pitchFamily="34" charset="0"/>
                <a:cs typeface="Arial" panose="020B0604020202020204" pitchFamily="34" charset="0"/>
              </a:rPr>
              <a:t>The NF profile in NRF (TS 29.510) is extended  by new query parameter to enable the discovery of MB-SMF(s).</a:t>
            </a:r>
            <a:endParaRPr lang="en-GB"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0" indent="0">
              <a:buNone/>
            </a:pPr>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45%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ea typeface="MS PGothic" panose="020B0600070205080204" pitchFamily="34" charset="-128"/>
                <a:cs typeface="Arial" panose="020B0604020202020204" pitchFamily="34" charset="0"/>
              </a:rPr>
              <a:t>CT4#105e were held taking the feedback  form  previous e-meetings into account</a:t>
            </a:r>
            <a:endParaRPr lang="de-DE" altLang="zh-CN" sz="1400" dirty="0">
              <a:ea typeface="MS PGothic" panose="020B0600070205080204" pitchFamily="34" charset="-128"/>
              <a:cs typeface="Arial" panose="020B0604020202020204" pitchFamily="34" charset="0"/>
            </a:endParaRPr>
          </a:p>
          <a:p>
            <a:pPr lvl="1">
              <a:lnSpc>
                <a:spcPct val="80000"/>
              </a:lnSpc>
              <a:defRPr/>
            </a:pPr>
            <a:r>
              <a:rPr lang="de-DE" altLang="zh-CN" sz="14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4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400" dirty="0">
                <a:ea typeface="MS PGothic" panose="020B0600070205080204" pitchFamily="34" charset="-128"/>
                <a:cs typeface="Arial" panose="020B0604020202020204" pitchFamily="34" charset="0"/>
              </a:rPr>
              <a:t>provision </a:t>
            </a:r>
            <a:r>
              <a:rPr lang="de-DE" altLang="zh-CN" sz="1400" dirty="0" smtClean="0">
                <a:ea typeface="MS PGothic" panose="020B0600070205080204" pitchFamily="34" charset="-128"/>
                <a:cs typeface="Arial" panose="020B0604020202020204" pitchFamily="34" charset="0"/>
              </a:rPr>
              <a:t>of final versions of contributions by Friday to  avoid  last minute comments and to avoid that delegates  have to work over the weekend.</a:t>
            </a:r>
            <a:endParaRPr lang="en-US" altLang="zh-CN" sz="1400" dirty="0">
              <a:ea typeface="MS PGothic" panose="020B0600070205080204" pitchFamily="34" charset="-128"/>
              <a:cs typeface="Arial" panose="020B0604020202020204" pitchFamily="34" charset="0"/>
            </a:endParaRPr>
          </a:p>
          <a:p>
            <a:pPr lvl="1">
              <a:lnSpc>
                <a:spcPct val="80000"/>
              </a:lnSpc>
              <a:defRPr/>
            </a:pPr>
            <a:r>
              <a:rPr lang="de-DE" sz="14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400" dirty="0" smtClean="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de-DE" sz="1400" dirty="0">
                <a:ea typeface="MS PGothic" panose="020B0600070205080204" pitchFamily="34" charset="-128"/>
                <a:cs typeface="Arial" panose="020B0604020202020204" pitchFamily="34" charset="0"/>
              </a:rPr>
              <a:t>Conference </a:t>
            </a:r>
            <a:r>
              <a:rPr lang="de-DE" sz="1400" dirty="0" smtClean="0">
                <a:ea typeface="MS PGothic" panose="020B0600070205080204" pitchFamily="34" charset="-128"/>
                <a:cs typeface="Arial" panose="020B0604020202020204" pitchFamily="34" charset="0"/>
              </a:rPr>
              <a:t>calls </a:t>
            </a:r>
            <a:r>
              <a:rPr lang="de-DE" sz="1400" dirty="0">
                <a:ea typeface="MS PGothic" panose="020B0600070205080204" pitchFamily="34" charset="-128"/>
                <a:cs typeface="Arial" panose="020B0604020202020204" pitchFamily="34" charset="0"/>
              </a:rPr>
              <a:t>time  </a:t>
            </a:r>
            <a:r>
              <a:rPr lang="en-US" sz="1400" dirty="0" smtClean="0">
                <a:ea typeface="MS PGothic" panose="020B0600070205080204" pitchFamily="34" charset="-128"/>
                <a:cs typeface="Arial" panose="020B0604020202020204" pitchFamily="34" charset="0"/>
              </a:rPr>
              <a:t>from</a:t>
            </a:r>
            <a:r>
              <a:rPr lang="de-DE" sz="1400" dirty="0" smtClean="0">
                <a:ea typeface="MS PGothic" panose="020B0600070205080204" pitchFamily="34" charset="-128"/>
                <a:cs typeface="Arial" panose="020B0604020202020204" pitchFamily="34" charset="0"/>
              </a:rPr>
              <a:t> 1</a:t>
            </a:r>
            <a:r>
              <a:rPr lang="en-US" sz="1400" dirty="0" smtClean="0">
                <a:ea typeface="MS PGothic" panose="020B0600070205080204" pitchFamily="34" charset="-128"/>
                <a:cs typeface="Arial" panose="020B0604020202020204" pitchFamily="34" charset="0"/>
              </a:rPr>
              <a:t>2</a:t>
            </a:r>
            <a:r>
              <a:rPr lang="de-DE" sz="1400" dirty="0" smtClean="0">
                <a:ea typeface="MS PGothic" panose="020B0600070205080204" pitchFamily="34" charset="-128"/>
                <a:cs typeface="Arial" panose="020B0604020202020204" pitchFamily="34" charset="0"/>
              </a:rPr>
              <a:t>:00 </a:t>
            </a:r>
            <a:r>
              <a:rPr lang="de-DE" sz="1400" smtClean="0">
                <a:ea typeface="MS PGothic" panose="020B0600070205080204" pitchFamily="34" charset="-128"/>
                <a:cs typeface="Arial" panose="020B0604020202020204" pitchFamily="34" charset="0"/>
              </a:rPr>
              <a:t>UTC </a:t>
            </a:r>
            <a:r>
              <a:rPr lang="en-US" sz="1400" dirty="0" smtClean="0">
                <a:ea typeface="MS PGothic" panose="020B0600070205080204" pitchFamily="34" charset="-128"/>
                <a:cs typeface="Arial" panose="020B0604020202020204" pitchFamily="34" charset="0"/>
              </a:rPr>
              <a:t>to</a:t>
            </a:r>
            <a:r>
              <a:rPr lang="de-DE" sz="1400" dirty="0" smtClean="0">
                <a:ea typeface="MS PGothic" panose="020B0600070205080204" pitchFamily="34" charset="-128"/>
                <a:cs typeface="Arial" panose="020B0604020202020204" pitchFamily="34" charset="0"/>
              </a:rPr>
              <a:t> 14:00 UTC were </a:t>
            </a:r>
            <a:r>
              <a:rPr lang="de-DE" sz="1400" dirty="0">
                <a:ea typeface="MS PGothic" panose="020B0600070205080204" pitchFamily="34" charset="-128"/>
                <a:cs typeface="Arial" panose="020B0604020202020204" pitchFamily="34" charset="0"/>
              </a:rPr>
              <a:t>seen as the best compromise (</a:t>
            </a:r>
            <a:r>
              <a:rPr lang="de-DE" sz="1400" dirty="0" smtClean="0">
                <a:ea typeface="MS PGothic" panose="020B0600070205080204" pitchFamily="34" charset="-128"/>
                <a:cs typeface="Arial" panose="020B0604020202020204" pitchFamily="34" charset="0"/>
              </a:rPr>
              <a:t>late </a:t>
            </a:r>
            <a:r>
              <a:rPr lang="de-DE" sz="1400" dirty="0">
                <a:ea typeface="MS PGothic" panose="020B0600070205080204" pitchFamily="34" charset="-128"/>
                <a:cs typeface="Arial" panose="020B0604020202020204" pitchFamily="34" charset="0"/>
              </a:rPr>
              <a:t>for </a:t>
            </a:r>
            <a:r>
              <a:rPr lang="de-DE" sz="1400" dirty="0" smtClean="0">
                <a:ea typeface="MS PGothic" panose="020B0600070205080204" pitchFamily="34" charset="-128"/>
                <a:cs typeface="Arial" panose="020B0604020202020204" pitchFamily="34" charset="0"/>
              </a:rPr>
              <a:t>delegates from Japan </a:t>
            </a:r>
            <a:r>
              <a:rPr lang="de-DE" sz="1400" dirty="0">
                <a:ea typeface="MS PGothic" panose="020B0600070205080204" pitchFamily="34" charset="-128"/>
                <a:cs typeface="Arial" panose="020B0604020202020204" pitchFamily="34" charset="0"/>
              </a:rPr>
              <a:t>very </a:t>
            </a:r>
            <a:r>
              <a:rPr lang="de-DE" sz="1400" dirty="0" smtClean="0">
                <a:ea typeface="MS PGothic" panose="020B0600070205080204" pitchFamily="34" charset="-128"/>
                <a:cs typeface="Arial" panose="020B0604020202020204" pitchFamily="34" charset="0"/>
              </a:rPr>
              <a:t>early </a:t>
            </a:r>
            <a:r>
              <a:rPr lang="de-DE" sz="1400" dirty="0">
                <a:ea typeface="MS PGothic" panose="020B0600070205080204" pitchFamily="34" charset="-128"/>
                <a:cs typeface="Arial" panose="020B0604020202020204" pitchFamily="34" charset="0"/>
              </a:rPr>
              <a:t>for </a:t>
            </a:r>
            <a:r>
              <a:rPr lang="de-DE" sz="1400" dirty="0" smtClean="0">
                <a:ea typeface="MS PGothic" panose="020B0600070205080204" pitchFamily="34" charset="-128"/>
                <a:cs typeface="Arial" panose="020B0604020202020204" pitchFamily="34" charset="0"/>
              </a:rPr>
              <a:t>delegates from US </a:t>
            </a:r>
            <a:r>
              <a:rPr lang="de-DE" sz="1400" dirty="0">
                <a:ea typeface="MS PGothic" panose="020B0600070205080204" pitchFamily="34" charset="-128"/>
                <a:cs typeface="Arial" panose="020B0604020202020204" pitchFamily="34" charset="0"/>
              </a:rPr>
              <a:t>pacific </a:t>
            </a:r>
            <a:r>
              <a:rPr lang="de-DE" sz="1400" dirty="0" smtClean="0">
                <a:ea typeface="MS PGothic" panose="020B0600070205080204" pitchFamily="34" charset="-128"/>
                <a:cs typeface="Arial" panose="020B0604020202020204" pitchFamily="34" charset="0"/>
              </a:rPr>
              <a:t>coast).</a:t>
            </a:r>
          </a:p>
          <a:p>
            <a:pPr lvl="1">
              <a:lnSpc>
                <a:spcPct val="80000"/>
              </a:lnSpc>
              <a:defRPr/>
            </a:pPr>
            <a:r>
              <a:rPr lang="de-DE" sz="1400" dirty="0" smtClean="0">
                <a:ea typeface="MS PGothic" panose="020B0600070205080204" pitchFamily="34" charset="-128"/>
                <a:cs typeface="Arial" panose="020B0604020202020204" pitchFamily="34" charset="0"/>
              </a:rPr>
              <a:t>Chairmans notes </a:t>
            </a:r>
            <a:r>
              <a:rPr lang="de-DE" sz="1400" smtClean="0">
                <a:ea typeface="MS PGothic" panose="020B0600070205080204" pitchFamily="34" charset="-128"/>
                <a:cs typeface="Arial" panose="020B0604020202020204" pitchFamily="34" charset="0"/>
              </a:rPr>
              <a:t>are </a:t>
            </a:r>
            <a:r>
              <a:rPr lang="en-US" sz="1400" dirty="0" smtClean="0">
                <a:ea typeface="MS PGothic" panose="020B0600070205080204" pitchFamily="34" charset="-128"/>
                <a:cs typeface="Arial" panose="020B0604020202020204" pitchFamily="34" charset="0"/>
              </a:rPr>
              <a:t>provide</a:t>
            </a:r>
            <a:r>
              <a:rPr lang="de-DE" sz="1400" dirty="0" smtClean="0">
                <a:ea typeface="MS PGothic" panose="020B0600070205080204" pitchFamily="34" charset="-128"/>
                <a:cs typeface="Arial" panose="020B0604020202020204" pitchFamily="34" charset="0"/>
              </a:rPr>
              <a:t> </a:t>
            </a:r>
            <a:r>
              <a:rPr lang="de-DE" sz="1400" smtClean="0">
                <a:ea typeface="MS PGothic" panose="020B0600070205080204" pitchFamily="34" charset="-128"/>
                <a:cs typeface="Arial" panose="020B0604020202020204" pitchFamily="34" charset="0"/>
              </a:rPr>
              <a:t>before </a:t>
            </a:r>
            <a:r>
              <a:rPr lang="en-US" sz="1400" dirty="0" smtClean="0">
                <a:ea typeface="MS PGothic" panose="020B0600070205080204" pitchFamily="34" charset="-128"/>
                <a:cs typeface="Arial" panose="020B0604020202020204" pitchFamily="34" charset="0"/>
              </a:rPr>
              <a:t>and</a:t>
            </a:r>
            <a:r>
              <a:rPr lang="de-DE" sz="1400" dirty="0" smtClean="0">
                <a:ea typeface="MS PGothic" panose="020B0600070205080204" pitchFamily="34" charset="-128"/>
                <a:cs typeface="Arial" panose="020B0604020202020204" pitchFamily="34" charset="0"/>
              </a:rPr>
              <a:t> </a:t>
            </a:r>
            <a:r>
              <a:rPr lang="de-DE" sz="1400" smtClean="0">
                <a:ea typeface="MS PGothic" panose="020B0600070205080204" pitchFamily="34" charset="-128"/>
                <a:cs typeface="Arial" panose="020B0604020202020204" pitchFamily="34" charset="0"/>
              </a:rPr>
              <a:t>after </a:t>
            </a:r>
            <a:r>
              <a:rPr lang="en-US" sz="1400" smtClean="0">
                <a:ea typeface="MS PGothic" panose="020B0600070205080204" pitchFamily="34" charset="-128"/>
                <a:cs typeface="Arial" panose="020B0604020202020204" pitchFamily="34" charset="0"/>
              </a:rPr>
              <a:t>each</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conference</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call</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and</a:t>
            </a:r>
            <a:r>
              <a:rPr lang="de-DE" sz="1400" dirty="0" smtClean="0">
                <a:ea typeface="MS PGothic" panose="020B0600070205080204" pitchFamily="34" charset="-128"/>
                <a:cs typeface="Arial" panose="020B0604020202020204" pitchFamily="34" charset="0"/>
              </a:rPr>
              <a:t> </a:t>
            </a:r>
            <a:r>
              <a:rPr lang="de-DE" sz="1400" smtClean="0">
                <a:ea typeface="MS PGothic" panose="020B0600070205080204" pitchFamily="34" charset="-128"/>
                <a:cs typeface="Arial" panose="020B0604020202020204" pitchFamily="34" charset="0"/>
              </a:rPr>
              <a:t>at </a:t>
            </a:r>
            <a:r>
              <a:rPr lang="en-US" sz="1400" dirty="0" smtClean="0">
                <a:ea typeface="MS PGothic" panose="020B0600070205080204" pitchFamily="34" charset="-128"/>
                <a:cs typeface="Arial" panose="020B0604020202020204" pitchFamily="34" charset="0"/>
              </a:rPr>
              <a:t>eve</a:t>
            </a:r>
            <a:r>
              <a:rPr lang="de-DE" sz="1400" dirty="0" smtClean="0">
                <a:ea typeface="MS PGothic" panose="020B0600070205080204" pitchFamily="34" charset="-128"/>
                <a:cs typeface="Arial" panose="020B0604020202020204" pitchFamily="34" charset="0"/>
              </a:rPr>
              <a:t> (21:00 UTC</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every</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day</a:t>
            </a:r>
            <a:r>
              <a:rPr lang="de-DE" sz="1400" dirty="0" smtClean="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Meeting participation</a:t>
            </a:r>
          </a:p>
          <a:p>
            <a:pPr lvl="1">
              <a:lnSpc>
                <a:spcPct val="80000"/>
              </a:lnSpc>
              <a:defRPr/>
            </a:pPr>
            <a:r>
              <a:rPr lang="de-DE" sz="14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4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400" dirty="0" smtClean="0">
                <a:ea typeface="MS PGothic" panose="020B0600070205080204" pitchFamily="34" charset="-128"/>
                <a:cs typeface="Arial" panose="020B0604020202020204" pitchFamily="34" charset="0"/>
              </a:rPr>
              <a:t>E-mail exchanges between small number of delegates </a:t>
            </a:r>
            <a:r>
              <a:rPr lang="de-DE" sz="1400" smtClean="0">
                <a:ea typeface="MS PGothic" panose="020B0600070205080204" pitchFamily="34" charset="-128"/>
                <a:cs typeface="Arial" panose="020B0604020202020204" pitchFamily="34" charset="0"/>
              </a:rPr>
              <a:t>on </a:t>
            </a:r>
            <a:r>
              <a:rPr lang="en-US" sz="1400" smtClean="0">
                <a:ea typeface="MS PGothic" panose="020B0600070205080204" pitchFamily="34" charset="-128"/>
                <a:cs typeface="Arial" panose="020B0604020202020204" pitchFamily="34" charset="0"/>
              </a:rPr>
              <a:t>special</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topics</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are</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increasing</a:t>
            </a:r>
          </a:p>
          <a:p>
            <a:pPr lvl="1">
              <a:lnSpc>
                <a:spcPct val="80000"/>
              </a:lnSpc>
              <a:defRPr/>
            </a:pPr>
            <a:r>
              <a:rPr lang="en-US" sz="1400" smtClean="0">
                <a:ea typeface="MS PGothic" panose="020B0600070205080204" pitchFamily="34" charset="-128"/>
                <a:cs typeface="Arial" panose="020B0604020202020204" pitchFamily="34" charset="0"/>
              </a:rPr>
              <a:t>Controversial</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topics</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are</a:t>
            </a:r>
            <a:r>
              <a:rPr lang="de-DE" sz="1400" dirty="0" smtClean="0">
                <a:ea typeface="MS PGothic" panose="020B0600070205080204" pitchFamily="34" charset="-128"/>
                <a:cs typeface="Arial" panose="020B0604020202020204" pitchFamily="34" charset="0"/>
              </a:rPr>
              <a:t> </a:t>
            </a:r>
            <a:r>
              <a:rPr lang="de-DE" sz="1400" smtClean="0">
                <a:ea typeface="MS PGothic" panose="020B0600070205080204" pitchFamily="34" charset="-128"/>
                <a:cs typeface="Arial" panose="020B0604020202020204" pitchFamily="34" charset="0"/>
              </a:rPr>
              <a:t>still </a:t>
            </a:r>
            <a:r>
              <a:rPr lang="en-US" sz="1400" smtClean="0">
                <a:ea typeface="MS PGothic" panose="020B0600070205080204" pitchFamily="34" charset="-128"/>
                <a:cs typeface="Arial" panose="020B0604020202020204" pitchFamily="34" charset="0"/>
              </a:rPr>
              <a:t>tricky</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they</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occupy</a:t>
            </a:r>
            <a:r>
              <a:rPr lang="de-DE" sz="1400" dirty="0" smtClean="0">
                <a:ea typeface="MS PGothic" panose="020B0600070205080204" pitchFamily="34" charset="-128"/>
                <a:cs typeface="Arial" panose="020B0604020202020204" pitchFamily="34" charset="0"/>
              </a:rPr>
              <a:t> </a:t>
            </a:r>
            <a:r>
              <a:rPr lang="de-DE" sz="1400" smtClean="0">
                <a:ea typeface="MS PGothic" panose="020B0600070205080204" pitchFamily="34" charset="-128"/>
                <a:cs typeface="Arial" panose="020B0604020202020204" pitchFamily="34" charset="0"/>
              </a:rPr>
              <a:t>a </a:t>
            </a:r>
            <a:r>
              <a:rPr lang="en-US" sz="1400" smtClean="0">
                <a:ea typeface="MS PGothic" panose="020B0600070205080204" pitchFamily="34" charset="-128"/>
                <a:cs typeface="Arial" panose="020B0604020202020204" pitchFamily="34" charset="0"/>
              </a:rPr>
              <a:t>lot</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of</a:t>
            </a:r>
            <a:r>
              <a:rPr lang="de-DE" sz="1400" dirty="0" smtClean="0">
                <a:ea typeface="MS PGothic" panose="020B0600070205080204" pitchFamily="34" charset="-128"/>
                <a:cs typeface="Arial" panose="020B0604020202020204" pitchFamily="34" charset="0"/>
              </a:rPr>
              <a:t> </a:t>
            </a:r>
            <a:r>
              <a:rPr lang="de-DE" sz="1400" smtClean="0">
                <a:ea typeface="MS PGothic" panose="020B0600070205080204" pitchFamily="34" charset="-128"/>
                <a:cs typeface="Arial" panose="020B0604020202020204" pitchFamily="34" charset="0"/>
              </a:rPr>
              <a:t>time </a:t>
            </a:r>
            <a:r>
              <a:rPr lang="en-US" sz="1400" smtClean="0">
                <a:ea typeface="MS PGothic" panose="020B0600070205080204" pitchFamily="34" charset="-128"/>
                <a:cs typeface="Arial" panose="020B0604020202020204" pitchFamily="34" charset="0"/>
              </a:rPr>
              <a:t>and</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emails</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until</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solved</a:t>
            </a:r>
            <a:r>
              <a:rPr lang="de-DE" sz="1400" smtClean="0">
                <a:ea typeface="MS PGothic" panose="020B0600070205080204" pitchFamily="34" charset="-128"/>
                <a:cs typeface="Arial" panose="020B0604020202020204" pitchFamily="34" charset="0"/>
              </a:rPr>
              <a:t> </a:t>
            </a:r>
            <a:r>
              <a:rPr lang="en-US" sz="1400" smtClean="0">
                <a:ea typeface="MS PGothic" panose="020B0600070205080204" pitchFamily="34" charset="-128"/>
                <a:cs typeface="Arial" panose="020B0604020202020204" pitchFamily="34" charset="0"/>
              </a:rPr>
              <a:t>or</a:t>
            </a:r>
            <a:r>
              <a:rPr lang="de-DE" sz="1400" smtClean="0">
                <a:ea typeface="MS PGothic" panose="020B0600070205080204" pitchFamily="34" charset="-128"/>
                <a:cs typeface="Arial" panose="020B0604020202020204" pitchFamily="34" charset="0"/>
              </a:rPr>
              <a:t> </a:t>
            </a:r>
            <a:r>
              <a:rPr lang="en-US" sz="1400" dirty="0" smtClean="0">
                <a:ea typeface="MS PGothic" panose="020B0600070205080204" pitchFamily="34" charset="-128"/>
                <a:cs typeface="Arial" panose="020B0604020202020204" pitchFamily="34" charset="0"/>
              </a:rPr>
              <a:t>postponed</a:t>
            </a:r>
            <a:r>
              <a:rPr lang="de-DE" sz="1400" dirty="0" smtClean="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Rel-16 and Rel-15 corrections</a:t>
            </a:r>
          </a:p>
          <a:p>
            <a:pPr lvl="1">
              <a:lnSpc>
                <a:spcPct val="80000"/>
              </a:lnSpc>
              <a:defRPr/>
            </a:pPr>
            <a:r>
              <a:rPr lang="de-DE" sz="1600" dirty="0" smtClean="0">
                <a:ea typeface="MS PGothic" panose="020B0600070205080204" pitchFamily="34" charset="-128"/>
                <a:cs typeface="Arial" panose="020B0604020202020204" pitchFamily="34" charset="0"/>
              </a:rPr>
              <a:t>All Rel-15 and Rel-16 </a:t>
            </a:r>
            <a:r>
              <a:rPr lang="de-DE" sz="1600" smtClean="0">
                <a:ea typeface="MS PGothic" panose="020B0600070205080204" pitchFamily="34" charset="-128"/>
                <a:cs typeface="Arial" panose="020B0604020202020204" pitchFamily="34" charset="0"/>
              </a:rPr>
              <a:t>corrections </a:t>
            </a:r>
            <a:r>
              <a:rPr lang="en-US" sz="1600" smtClean="0">
                <a:ea typeface="MS PGothic" panose="020B0600070205080204" pitchFamily="34" charset="-128"/>
                <a:cs typeface="Arial" panose="020B0604020202020204" pitchFamily="34" charset="0"/>
              </a:rPr>
              <a:t>are</a:t>
            </a:r>
            <a:r>
              <a:rPr lang="de-DE" sz="1600" smtClean="0">
                <a:ea typeface="MS PGothic" panose="020B0600070205080204" pitchFamily="34" charset="-128"/>
                <a:cs typeface="Arial" panose="020B0604020202020204" pitchFamily="34" charset="0"/>
              </a:rPr>
              <a:t> </a:t>
            </a:r>
            <a:r>
              <a:rPr lang="en-US" sz="1600" dirty="0" smtClean="0">
                <a:ea typeface="MS PGothic" panose="020B0600070205080204" pitchFamily="34" charset="-128"/>
                <a:cs typeface="Arial" panose="020B0604020202020204" pitchFamily="34" charset="0"/>
              </a:rPr>
              <a:t>agreed</a:t>
            </a:r>
            <a:r>
              <a:rPr lang="de-DE" sz="1600" dirty="0" smtClean="0">
                <a:ea typeface="MS PGothic" panose="020B0600070205080204" pitchFamily="34" charset="-128"/>
                <a:cs typeface="Arial" panose="020B0604020202020204" pitchFamily="34" charset="0"/>
              </a:rPr>
              <a:t> as essential corrections.</a:t>
            </a:r>
          </a:p>
          <a:p>
            <a:pPr lvl="1">
              <a:lnSpc>
                <a:spcPct val="80000"/>
              </a:lnSpc>
              <a:defRPr/>
            </a:pPr>
            <a:endParaRPr lang="de-DE" sz="1600" dirty="0" smtClean="0">
              <a:ea typeface="MS PGothic" panose="020B0600070205080204" pitchFamily="34" charset="-128"/>
              <a:cs typeface="Arial" panose="020B0604020202020204" pitchFamily="34" charset="0"/>
            </a:endParaRPr>
          </a:p>
          <a:p>
            <a:r>
              <a:rPr lang="en-US" sz="1600" dirty="0" smtClean="0">
                <a:latin typeface="Arial" panose="020B0604020202020204" pitchFamily="34" charset="0"/>
                <a:cs typeface="Arial" panose="020B0604020202020204" pitchFamily="34" charset="0"/>
              </a:rPr>
              <a:t>Rel-17</a:t>
            </a:r>
            <a:endParaRPr lang="en-US" sz="1600" dirty="0">
              <a:latin typeface="Arial" panose="020B0604020202020204" pitchFamily="34" charset="0"/>
              <a:cs typeface="Arial" panose="020B0604020202020204" pitchFamily="34" charset="0"/>
            </a:endParaRPr>
          </a:p>
          <a:p>
            <a:pPr marL="717550" lvl="1">
              <a:spcBef>
                <a:spcPts val="1000"/>
              </a:spcBef>
              <a:buBlip>
                <a:blip r:embed="rId2"/>
              </a:buBlip>
            </a:pPr>
            <a:r>
              <a:rPr lang="en-US" sz="1600" dirty="0" smtClean="0">
                <a:latin typeface="Arial" panose="020B0604020202020204" pitchFamily="34" charset="0"/>
                <a:cs typeface="Arial" panose="020B0604020202020204" pitchFamily="34" charset="0"/>
              </a:rPr>
              <a:t>The CRs were agreed using the status of stage 2 at the beginning of the CT4 meeting</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marL="717550" lvl="1">
              <a:spcBef>
                <a:spcPts val="1000"/>
              </a:spcBef>
              <a:buBlip>
                <a:blip r:embed="rId2"/>
              </a:buBlip>
            </a:pPr>
            <a:r>
              <a:rPr lang="en-US" sz="1600" dirty="0" smtClean="0">
                <a:latin typeface="Arial" panose="020B0604020202020204" pitchFamily="34" charset="0"/>
                <a:cs typeface="Arial" panose="020B0604020202020204" pitchFamily="34" charset="0"/>
              </a:rPr>
              <a:t>Overall we made good progress on Rel-17 work items</a:t>
            </a:r>
            <a:endParaRPr lang="en-US" sz="1600" dirty="0">
              <a:latin typeface="Arial" panose="020B0604020202020204" pitchFamily="34" charset="0"/>
              <a:cs typeface="Arial" panose="020B0604020202020204" pitchFamily="34" charset="0"/>
            </a:endParaRPr>
          </a:p>
          <a:p>
            <a:pPr marL="717550" lvl="1">
              <a:spcBef>
                <a:spcPts val="1000"/>
              </a:spcBef>
              <a:buBlip>
                <a:blip r:embed="rId2"/>
              </a:buBlip>
            </a:pPr>
            <a:r>
              <a:rPr lang="de-DE" sz="1600" dirty="0" smtClean="0">
                <a:latin typeface="Arial" panose="020B0604020202020204" pitchFamily="34" charset="0"/>
                <a:cs typeface="Arial" panose="020B0604020202020204" pitchFamily="34" charset="0"/>
              </a:rPr>
              <a:t>In </a:t>
            </a:r>
            <a:r>
              <a:rPr lang="de-DE" sz="1600" smtClean="0">
                <a:latin typeface="Arial" panose="020B0604020202020204" pitchFamily="34" charset="0"/>
                <a:cs typeface="Arial" panose="020B0604020202020204" pitchFamily="34" charset="0"/>
              </a:rPr>
              <a:t>parallel </a:t>
            </a:r>
            <a:r>
              <a:rPr lang="en-US" sz="1600" smtClean="0">
                <a:latin typeface="Arial" panose="020B0604020202020204" pitchFamily="34" charset="0"/>
                <a:cs typeface="Arial" panose="020B0604020202020204" pitchFamily="34" charset="0"/>
              </a:rPr>
              <a:t>to</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our</a:t>
            </a:r>
            <a:r>
              <a:rPr lang="de-DE" sz="160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meeting</a:t>
            </a:r>
            <a:r>
              <a:rPr lang="de-DE" sz="1600" dirty="0" smtClean="0">
                <a:latin typeface="Arial" panose="020B0604020202020204" pitchFamily="34" charset="0"/>
                <a:cs typeface="Arial" panose="020B0604020202020204" pitchFamily="34" charset="0"/>
              </a:rPr>
              <a:t> </a:t>
            </a:r>
            <a:r>
              <a:rPr lang="de-DE" sz="1600" smtClean="0">
                <a:latin typeface="Arial" panose="020B0604020202020204" pitchFamily="34" charset="0"/>
                <a:cs typeface="Arial" panose="020B0604020202020204" pitchFamily="34" charset="0"/>
              </a:rPr>
              <a:t>SA2 </a:t>
            </a:r>
            <a:r>
              <a:rPr lang="en-US" sz="1600" smtClean="0">
                <a:latin typeface="Arial" panose="020B0604020202020204" pitchFamily="34" charset="0"/>
                <a:cs typeface="Arial" panose="020B0604020202020204" pitchFamily="34" charset="0"/>
              </a:rPr>
              <a:t>has</a:t>
            </a:r>
            <a:r>
              <a:rPr lang="de-DE" sz="160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agreed</a:t>
            </a:r>
            <a:r>
              <a:rPr lang="de-DE" sz="1600" dirty="0" smtClean="0">
                <a:latin typeface="Arial" panose="020B0604020202020204" pitchFamily="34" charset="0"/>
                <a:cs typeface="Arial" panose="020B0604020202020204" pitchFamily="34" charset="0"/>
              </a:rPr>
              <a:t> </a:t>
            </a:r>
            <a:r>
              <a:rPr lang="de-DE" sz="1600" smtClean="0">
                <a:latin typeface="Arial" panose="020B0604020202020204" pitchFamily="34" charset="0"/>
                <a:cs typeface="Arial" panose="020B0604020202020204" pitchFamily="34" charset="0"/>
              </a:rPr>
              <a:t>a </a:t>
            </a:r>
            <a:r>
              <a:rPr lang="en-US" sz="1600" smtClean="0">
                <a:latin typeface="Arial" panose="020B0604020202020204" pitchFamily="34" charset="0"/>
                <a:cs typeface="Arial" panose="020B0604020202020204" pitchFamily="34" charset="0"/>
              </a:rPr>
              <a:t>number</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of</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updates</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to</a:t>
            </a:r>
            <a:r>
              <a:rPr lang="de-DE" sz="160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the</a:t>
            </a:r>
            <a:r>
              <a:rPr lang="de-DE" sz="1600" dirty="0" smtClean="0">
                <a:latin typeface="Arial" panose="020B0604020202020204" pitchFamily="34" charset="0"/>
                <a:cs typeface="Arial" panose="020B0604020202020204" pitchFamily="34" charset="0"/>
              </a:rPr>
              <a:t> stage2</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we</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need</a:t>
            </a:r>
            <a:r>
              <a:rPr lang="de-DE" sz="160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to</a:t>
            </a:r>
            <a:r>
              <a:rPr lang="de-DE" sz="1600" dirty="0" smtClean="0">
                <a:latin typeface="Arial" panose="020B0604020202020204" pitchFamily="34" charset="0"/>
                <a:cs typeface="Arial" panose="020B0604020202020204" pitchFamily="34" charset="0"/>
              </a:rPr>
              <a:t> </a:t>
            </a:r>
            <a:r>
              <a:rPr lang="de-DE" sz="1600" smtClean="0">
                <a:latin typeface="Arial" panose="020B0604020202020204" pitchFamily="34" charset="0"/>
                <a:cs typeface="Arial" panose="020B0604020202020204" pitchFamily="34" charset="0"/>
              </a:rPr>
              <a:t>check </a:t>
            </a:r>
            <a:r>
              <a:rPr lang="en-GB" sz="1600" smtClean="0">
                <a:latin typeface="Arial" panose="020B0604020202020204" pitchFamily="34" charset="0"/>
                <a:cs typeface="Arial" panose="020B0604020202020204" pitchFamily="34" charset="0"/>
              </a:rPr>
              <a:t>the</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updates</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and</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need</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to</a:t>
            </a:r>
            <a:r>
              <a:rPr lang="de-DE"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align</a:t>
            </a:r>
            <a:r>
              <a:rPr lang="de-DE" sz="160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our</a:t>
            </a:r>
            <a:r>
              <a:rPr lang="de-DE" sz="1600" dirty="0" smtClean="0">
                <a:latin typeface="Arial" panose="020B0604020202020204" pitchFamily="34" charset="0"/>
                <a:cs typeface="Arial" panose="020B0604020202020204" pitchFamily="34" charset="0"/>
              </a:rPr>
              <a:t> stage3. </a:t>
            </a:r>
            <a:endParaRPr lang="de-DE" sz="1600" dirty="0">
              <a:latin typeface="Arial" panose="020B0604020202020204" pitchFamily="34" charset="0"/>
              <a:cs typeface="Arial" panose="020B0604020202020204" pitchFamily="34" charset="0"/>
            </a:endParaRP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 after the meeting the CRs </a:t>
            </a:r>
            <a:r>
              <a:rPr lang="en-US" sz="2000" dirty="0"/>
              <a:t>C4-214479/C4-214478 </a:t>
            </a:r>
            <a:r>
              <a:rPr lang="en-US" sz="2000" dirty="0" smtClean="0"/>
              <a:t>(on TS 29.505) triggered a discussion how to solve the issue,  if we do not follow the guidelines  in some places within the OpenAPI part of the TS e.g. “supported-features” and “supportedFeatures”. How to solve these inconsistency needs further discussions.</a:t>
            </a:r>
            <a:br>
              <a:rPr lang="en-US" sz="2000" dirty="0" smtClean="0"/>
            </a:br>
            <a:r>
              <a:rPr lang="en-US" sz="2000" dirty="0" smtClean="0"/>
              <a:t>These two CRs should be send back to CT4 by CT plenary.</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a:t>
            </a:r>
            <a:r>
              <a:rPr lang="en-GB" altLang="ja-JP" sz="2000" dirty="0" smtClean="0">
                <a:latin typeface="Arial "/>
                <a:ea typeface="MS PGothic" pitchFamily="34" charset="-128"/>
                <a:cs typeface="Arial" pitchFamily="34" charset="0"/>
              </a:rPr>
              <a:t>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 replacing ordinary meeting:</a:t>
            </a:r>
            <a:endParaRPr lang="en-US" altLang="fr-FR" dirty="0"/>
          </a:p>
          <a:p>
            <a:pPr lvl="2"/>
            <a:r>
              <a:rPr lang="en-US" altLang="fr-FR" dirty="0" smtClean="0"/>
              <a:t>CT4#105E </a:t>
            </a:r>
            <a:r>
              <a:rPr lang="en-US" altLang="fr-FR" dirty="0"/>
              <a:t>(e</a:t>
            </a:r>
            <a:r>
              <a:rPr lang="de-DE" dirty="0"/>
              <a:t>lectronic meeting</a:t>
            </a:r>
            <a:r>
              <a:rPr lang="en-US" altLang="fr-FR" dirty="0" smtClean="0"/>
              <a:t>)</a:t>
            </a:r>
            <a:br>
              <a:rPr lang="en-US" altLang="fr-FR" dirty="0" smtClean="0"/>
            </a:br>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CT4#106E (e</a:t>
            </a:r>
            <a:r>
              <a:rPr lang="de-DE" dirty="0" smtClean="0"/>
              <a:t>lectronic meeting</a:t>
            </a:r>
            <a:r>
              <a:rPr lang="en-US" altLang="fr-FR" dirty="0" smtClean="0"/>
              <a:t>)</a:t>
            </a:r>
          </a:p>
          <a:p>
            <a:pPr lvl="2"/>
            <a:r>
              <a:rPr lang="en-US" altLang="fr-FR" dirty="0" smtClean="0"/>
              <a:t>CT4#107E </a:t>
            </a:r>
            <a:r>
              <a:rPr lang="en-US" altLang="fr-FR" dirty="0"/>
              <a:t>(</a:t>
            </a:r>
            <a:r>
              <a:rPr lang="en-US" altLang="fr-FR" dirty="0" smtClean="0"/>
              <a:t>e</a:t>
            </a:r>
            <a:r>
              <a:rPr lang="en-US" dirty="0" smtClean="0"/>
              <a:t>lectronic</a:t>
            </a:r>
            <a:r>
              <a:rPr lang="de-DE" dirty="0" smtClean="0"/>
              <a:t> </a:t>
            </a:r>
            <a:r>
              <a:rPr lang="en-GB" dirty="0" smtClean="0"/>
              <a:t>meeting</a:t>
            </a:r>
            <a:r>
              <a:rPr lang="en-US" altLang="fr-FR" dirty="0" smtClean="0"/>
              <a:t>)</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122532989"/>
              </p:ext>
            </p:extLst>
          </p:nvPr>
        </p:nvGraphicFramePr>
        <p:xfrm>
          <a:off x="782990" y="2762213"/>
          <a:ext cx="9554658" cy="3058189"/>
        </p:xfrm>
        <a:graphic>
          <a:graphicData uri="http://schemas.openxmlformats.org/drawingml/2006/table">
            <a:tbl>
              <a:tblPr/>
              <a:tblGrid>
                <a:gridCol w="1296695"/>
                <a:gridCol w="4721626"/>
                <a:gridCol w="977403"/>
                <a:gridCol w="813162"/>
                <a:gridCol w="872886"/>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C4-214591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NSACF service 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23.501-3066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C4-214711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Revert Removal of LCS Service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23.273-0183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C4-214712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Revert Removal of LCS Service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23.273-0183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NSSRG value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23.502-2883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Missing indication of UE support of NSSRG functionality in NSSF service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23.502-2888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C4-214723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Handling of UE Radio Capability for Paging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23.502-2890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C4-214724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Handling of UE Radio Capability for Paging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23.502-2891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C4-214725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Handling of UE Radio Capability for Paging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29.674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23.401-3643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869975944"/>
              </p:ext>
            </p:extLst>
          </p:nvPr>
        </p:nvGraphicFramePr>
        <p:xfrm>
          <a:off x="980106" y="2501360"/>
          <a:ext cx="9171376" cy="3242390"/>
        </p:xfrm>
        <a:graphic>
          <a:graphicData uri="http://schemas.openxmlformats.org/drawingml/2006/table">
            <a:tbl>
              <a:tblPr/>
              <a:tblGrid>
                <a:gridCol w="1244679"/>
                <a:gridCol w="4532220"/>
                <a:gridCol w="938195"/>
                <a:gridCol w="780542"/>
                <a:gridCol w="837870"/>
                <a:gridCol w="837870"/>
              </a:tblGrid>
              <a:tr h="748430">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Transport Protocol Indication for N3GPP Location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29.512-0816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Transport Protocol Indication for N3GPP Location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29.512-0817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C4-214638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Restoration of PDN connections served by a combined SGW/PGW in a Set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2029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23.007-0375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C4-214123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Spatial Validity Condition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29.571-0290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C4-214839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Get the PP data of mutiple AFs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29.505-0380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SharedDataId Resource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29.505-0386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SharedDataId Resource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29.505-0387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C4-214710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PGW IP Address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29.503-0706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Multiple QoS Class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29.572-0114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396">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C4-214825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Multiple QoS Class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0585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29.572-0114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34453" y="1822445"/>
            <a:ext cx="5257800" cy="4351338"/>
          </a:xfrm>
        </p:spPr>
        <p:txBody>
          <a:bodyPr/>
          <a:lstStyle/>
          <a:p>
            <a:r>
              <a:rPr lang="en-US" sz="2400" dirty="0"/>
              <a:t>Number of handled documents</a:t>
            </a:r>
          </a:p>
          <a:p>
            <a:pPr lvl="1"/>
            <a:r>
              <a:rPr lang="en-US" sz="1600" dirty="0" smtClean="0"/>
              <a:t>867 in CT4#105E*</a:t>
            </a:r>
          </a:p>
          <a:p>
            <a:pPr marL="457200" lvl="1" indent="0">
              <a:buNone/>
            </a:pPr>
            <a:r>
              <a:rPr lang="de-DE" sz="1200" dirty="0" smtClean="0"/>
              <a:t>*Draft revisions are not counted</a:t>
            </a:r>
            <a:endParaRPr lang="en-US" sz="1200" dirty="0" smtClean="0"/>
          </a:p>
          <a:p>
            <a:r>
              <a:rPr lang="en-US" sz="2400" dirty="0" smtClean="0"/>
              <a:t>Agreed CRs </a:t>
            </a:r>
          </a:p>
          <a:p>
            <a:pPr lvl="1"/>
            <a:r>
              <a:rPr lang="en-US" sz="1600" dirty="0" smtClean="0"/>
              <a:t>Cat B(80)/F(193)/C(3)/D(2), CT4#105E</a:t>
            </a:r>
          </a:p>
          <a:p>
            <a:r>
              <a:rPr lang="en-US" sz="2400" dirty="0" smtClean="0"/>
              <a:t>Agreed </a:t>
            </a:r>
            <a:r>
              <a:rPr lang="en-US" sz="2400" dirty="0"/>
              <a:t>pCRs</a:t>
            </a:r>
          </a:p>
          <a:p>
            <a:pPr lvl="1"/>
            <a:r>
              <a:rPr lang="en-US" sz="1600" dirty="0" smtClean="0"/>
              <a:t>76 </a:t>
            </a:r>
            <a:r>
              <a:rPr lang="de-DE" sz="1600" dirty="0" smtClean="0"/>
              <a:t>CT4#105E</a:t>
            </a:r>
            <a:endParaRPr lang="en-US" sz="1600" dirty="0"/>
          </a:p>
          <a:p>
            <a:r>
              <a:rPr lang="en-US" sz="2400" dirty="0"/>
              <a:t>Attendances</a:t>
            </a:r>
          </a:p>
          <a:p>
            <a:pPr marL="630238" lvl="2"/>
            <a:r>
              <a:rPr lang="en-US" altLang="fr-FR" sz="1600" dirty="0" smtClean="0"/>
              <a:t>CT4#105E </a:t>
            </a:r>
            <a:r>
              <a:rPr lang="en-US" altLang="fr-FR" sz="1600" dirty="0"/>
              <a:t>(</a:t>
            </a:r>
            <a:r>
              <a:rPr lang="de-DE" sz="1600" dirty="0"/>
              <a:t>E-Meeting</a:t>
            </a:r>
            <a:r>
              <a:rPr lang="en-US" altLang="fr-FR" sz="1600" dirty="0"/>
              <a:t>): </a:t>
            </a:r>
            <a:r>
              <a:rPr lang="en-US" altLang="fr-FR" sz="1600" dirty="0" smtClean="0"/>
              <a:t>121 </a:t>
            </a:r>
            <a:r>
              <a:rPr lang="en-US" altLang="fr-FR" sz="1600" dirty="0"/>
              <a:t/>
            </a:r>
            <a:br>
              <a:rPr lang="en-US" altLang="fr-FR" sz="1600" dirty="0"/>
            </a:br>
            <a:r>
              <a:rPr lang="en-US" altLang="fr-FR" sz="16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1534 emails during the meetings on CT4 meeting reflector</a:t>
            </a:r>
          </a:p>
          <a:p>
            <a:pPr lvl="1"/>
            <a:r>
              <a:rPr lang="en-US" sz="2000" smtClean="0"/>
              <a:t>During</a:t>
            </a:r>
            <a:r>
              <a:rPr lang="de-DE" sz="2000" smtClean="0"/>
              <a:t> </a:t>
            </a:r>
            <a:r>
              <a:rPr lang="en-US" sz="2000" smtClean="0"/>
              <a:t>the</a:t>
            </a:r>
            <a:r>
              <a:rPr lang="de-DE" sz="2000" smtClean="0"/>
              <a:t> </a:t>
            </a:r>
            <a:r>
              <a:rPr lang="en-US" sz="2000" dirty="0" smtClean="0"/>
              <a:t>meeting</a:t>
            </a:r>
            <a:r>
              <a:rPr lang="de-DE" sz="2000" dirty="0" smtClean="0"/>
              <a:t> on 8 </a:t>
            </a:r>
            <a:r>
              <a:rPr lang="en-US" sz="2000" dirty="0" smtClean="0"/>
              <a:t>days</a:t>
            </a:r>
            <a:r>
              <a:rPr lang="de-DE" sz="2000" dirty="0" smtClean="0"/>
              <a:t> conference calls using Microsoft Teams, 8 Conference calls in total.</a:t>
            </a:r>
          </a:p>
          <a:p>
            <a:pPr lvl="1"/>
            <a:r>
              <a:rPr lang="de-DE" sz="2000" smtClean="0"/>
              <a:t>CT4#105E </a:t>
            </a:r>
            <a:r>
              <a:rPr lang="de-DE" sz="2000" dirty="0" smtClean="0"/>
              <a:t>was 9days 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490465820"/>
              </p:ext>
            </p:extLst>
          </p:nvPr>
        </p:nvGraphicFramePr>
        <p:xfrm>
          <a:off x="215900" y="1859492"/>
          <a:ext cx="11742738" cy="4087883"/>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1929">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CP-212023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kern="1200" dirty="0" smtClean="0">
                          <a:solidFill>
                            <a:srgbClr val="000000"/>
                          </a:solidFill>
                          <a:effectLst/>
                          <a:latin typeface="Arial" panose="020B0604020202020204" pitchFamily="34" charset="0"/>
                          <a:ea typeface="Calibri" panose="020F0502020204030204" pitchFamily="34" charset="0"/>
                          <a:cs typeface="+mn-cs"/>
                        </a:rPr>
                        <a:t>Revised WID on Service-based support for SMS in 5GC</a:t>
                      </a:r>
                      <a:endParaRPr lang="en-US" sz="11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kern="1200" dirty="0" smtClean="0">
                          <a:solidFill>
                            <a:srgbClr val="000000"/>
                          </a:solidFill>
                          <a:effectLst/>
                          <a:latin typeface="Arial" panose="020B0604020202020204" pitchFamily="34" charset="0"/>
                          <a:ea typeface="Calibri" panose="020F0502020204030204" pitchFamily="34" charset="0"/>
                          <a:cs typeface="+mn-cs"/>
                        </a:rPr>
                        <a:t>China Telecomunication Corp</a:t>
                      </a:r>
                      <a:endParaRPr lang="en-US" sz="11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kern="1200" dirty="0" smtClean="0">
                          <a:solidFill>
                            <a:srgbClr val="000000"/>
                          </a:solidFill>
                          <a:effectLst/>
                          <a:latin typeface="Arial" panose="020B0604020202020204" pitchFamily="34" charset="0"/>
                          <a:ea typeface="Calibri" panose="020F0502020204030204" pitchFamily="34" charset="0"/>
                          <a:cs typeface="+mn-cs"/>
                        </a:rPr>
                        <a:t>-new TS added to cover stage 2 for SBI based SMS</a:t>
                      </a:r>
                      <a:endParaRPr lang="en-US" sz="1100" kern="1200" dirty="0">
                        <a:solidFill>
                          <a:srgbClr val="000000"/>
                        </a:solidFill>
                        <a:effectLst/>
                        <a:latin typeface="Arial" panose="020B0604020202020204" pitchFamily="34" charset="0"/>
                        <a:ea typeface="Calibri" panose="020F0502020204030204" pitchFamily="34" charset="0"/>
                        <a:cs typeface="+mn-cs"/>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44466">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CP-212022</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7000"/>
                        </a:lnSpc>
                        <a:spcBef>
                          <a:spcPts val="0"/>
                        </a:spcBef>
                        <a:spcAft>
                          <a:spcPts val="800"/>
                        </a:spcAft>
                        <a:buClrTx/>
                        <a:buSzTx/>
                        <a:buFontTx/>
                        <a:buNone/>
                        <a:tabLst/>
                        <a:defRPr/>
                      </a:pPr>
                      <a:r>
                        <a:rPr lang="en-US" sz="1100" dirty="0" smtClean="0">
                          <a:solidFill>
                            <a:srgbClr val="000000"/>
                          </a:solidFill>
                          <a:effectLst/>
                          <a:latin typeface="Arial" panose="020B0604020202020204" pitchFamily="34" charset="0"/>
                          <a:ea typeface="Calibri" panose="020F0502020204030204" pitchFamily="34" charset="0"/>
                        </a:rPr>
                        <a:t>WID revised   Rel-17 WID on CT aspects of the architectural enhancements for 5G multicast-broadcast services</a:t>
                      </a:r>
                      <a:endParaRPr lang="en-US" sz="1400" dirty="0" smtClean="0">
                        <a:effectLst/>
                        <a:latin typeface="Calibri" panose="020F0502020204030204" pitchFamily="34" charset="0"/>
                        <a:ea typeface="Calibri" panose="020F0502020204030204" pitchFamily="34" charset="0"/>
                      </a:endParaRPr>
                    </a:p>
                    <a:p>
                      <a:pPr marL="0" algn="l" defTabSz="914400" rtl="0" eaLnBrk="1" fontAlgn="t" latinLnBrk="0" hangingPunct="1">
                        <a:lnSpc>
                          <a:spcPct val="107000"/>
                        </a:lnSpc>
                        <a:spcAft>
                          <a:spcPts val="800"/>
                        </a:spcAft>
                      </a:pP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Huawei</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In CT4 area Nmb13 between MB-SMF and AF  is added.</a:t>
                      </a:r>
                    </a:p>
                    <a:p>
                      <a:r>
                        <a:rPr lang="en-US"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Nmb2 interface between MBSF and MBSTF still not clear who is doing stage 3 work SA4 or CT3 or CT4</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CP-212021</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revised   Rel-17 Revised WID on CT Aspects of 5G eEDGE</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000" dirty="0">
                          <a:solidFill>
                            <a:srgbClr val="000000"/>
                          </a:solidFill>
                          <a:effectLst/>
                          <a:latin typeface="Arial" panose="020B0604020202020204" pitchFamily="34" charset="0"/>
                          <a:ea typeface="Calibri" panose="020F0502020204030204" pitchFamily="34" charset="0"/>
                        </a:rPr>
                        <a:t>China Mobile</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GB"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following  objective is</a:t>
                      </a:r>
                      <a:r>
                        <a:rPr lang="en-GB" sz="1100" kern="12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added:</a:t>
                      </a:r>
                      <a:endParaRPr lang="en-GB"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0"/>
                        </a:spcAft>
                      </a:pPr>
                      <a:r>
                        <a:rPr lang="en-GB"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Local PSA UPF exposes Nupf_EventExposure service by which the UPF sends notification on the QoS monitoring results to local AF/EAS via local NEF or A</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CP-212024</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revised   Rel-17 Revised WID on BEPoP</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000" dirty="0">
                          <a:solidFill>
                            <a:srgbClr val="000000"/>
                          </a:solidFill>
                          <a:effectLst/>
                          <a:latin typeface="Arial" panose="020B0604020202020204" pitchFamily="34" charset="0"/>
                          <a:ea typeface="Calibri" panose="020F0502020204030204" pitchFamily="34" charset="0"/>
                        </a:rPr>
                        <a:t>China Mobile</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r>
                        <a:rPr lang="en-US" sz="1100" kern="120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Impacts on 29.244 are no more potential, completion date</a:t>
                      </a:r>
                      <a:r>
                        <a:rPr lang="en-US" sz="1100" kern="1200" baseline="0" dirty="0" smtClean="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is shifted to Mach 2022</a:t>
                      </a: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2340541561"/>
              </p:ext>
            </p:extLst>
          </p:nvPr>
        </p:nvGraphicFramePr>
        <p:xfrm>
          <a:off x="169701" y="1886870"/>
          <a:ext cx="11350643" cy="4953770"/>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38748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40002">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CP-212100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revised   Rel-17 Revised WID on CT aspects of support of enhanced Industrial IoT</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de-DE" sz="1000" kern="1200" dirty="0">
                          <a:solidFill>
                            <a:srgbClr val="000000"/>
                          </a:solidFill>
                          <a:effectLst/>
                          <a:latin typeface="Arial" panose="020B0604020202020204" pitchFamily="34" charset="0"/>
                          <a:ea typeface="Calibri" panose="020F0502020204030204" pitchFamily="34" charset="0"/>
                          <a:cs typeface="+mn-cs"/>
                        </a:rPr>
                        <a:t>Nokia, Nokia Shanghai Bell</a:t>
                      </a: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CT1 lead</a:t>
                      </a: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Impacts to the NRF NFManagement and NFDiscovery APIs to support TSCTSF registration and discovery is added.</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1141856">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CP-212099</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new    New WID on System enhancement for redundant PDU session</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de-DE" sz="1000" kern="1200" dirty="0">
                          <a:solidFill>
                            <a:srgbClr val="000000"/>
                          </a:solidFill>
                          <a:effectLst/>
                          <a:latin typeface="Arial" panose="020B0604020202020204" pitchFamily="34" charset="0"/>
                          <a:ea typeface="Calibri" panose="020F0502020204030204" pitchFamily="34" charset="0"/>
                          <a:cs typeface="+mn-cs"/>
                        </a:rPr>
                        <a:t>Nokia, Nokia Shanghai Bell</a:t>
                      </a: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CT1 lead</a:t>
                      </a: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Extension to the PDUSession API to support</a:t>
                      </a:r>
                    </a:p>
                    <a:p>
                      <a:pPr marL="0" lvl="1" indent="0" algn="l" defTabSz="914400" rtl="0" eaLnBrk="1" latinLnBrk="0" hangingPunct="1">
                        <a:lnSpc>
                          <a:spcPct val="100000"/>
                        </a:lnSpc>
                        <a:spcBef>
                          <a:spcPts val="0"/>
                        </a:spcBef>
                        <a:spcAft>
                          <a:spcPts val="0"/>
                        </a:spcAft>
                        <a:buSzTx/>
                        <a:buFont typeface="Wingdings" pitchFamily="2" charset="2"/>
                        <a:buNone/>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1) storing the PDU session pair information in SmContext, </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lvl="1" indent="0" algn="l" defTabSz="914400" rtl="0" eaLnBrk="1" latinLnBrk="0" hangingPunct="1">
                        <a:lnSpc>
                          <a:spcPct val="100000"/>
                        </a:lnSpc>
                        <a:spcBef>
                          <a:spcPct val="10000"/>
                        </a:spcBef>
                        <a:spcAft>
                          <a:spcPts val="0"/>
                        </a:spcAft>
                        <a:buSzTx/>
                        <a:buFont typeface="Wingdings" pitchFamily="2" charset="2"/>
                        <a:buNone/>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2) signalling the RSN and/or PDU Session Pair ID in Create Request</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lvl="1" indent="0" algn="l" defTabSz="914400" rtl="0" eaLnBrk="1" latinLnBrk="0" hangingPunct="1">
                        <a:lnSpc>
                          <a:spcPct val="100000"/>
                        </a:lnSpc>
                        <a:spcBef>
                          <a:spcPct val="10000"/>
                        </a:spcBef>
                        <a:spcAft>
                          <a:spcPts val="0"/>
                        </a:spcAft>
                        <a:buSzTx/>
                        <a:buFont typeface="Wingdings" pitchFamily="2" charset="2"/>
                        <a:buNone/>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3) signalling the PDU Session Pair ID in Create Response</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lvl="1" indent="0" algn="l" defTabSz="914400" rtl="0" eaLnBrk="1" latinLnBrk="0" hangingPunct="1">
                        <a:lnSpc>
                          <a:spcPct val="100000"/>
                        </a:lnSpc>
                        <a:spcBef>
                          <a:spcPct val="10000"/>
                        </a:spcBef>
                        <a:spcAft>
                          <a:spcPts val="0"/>
                        </a:spcAft>
                        <a:buSzTx/>
                        <a:buFont typeface="Wingdings" pitchFamily="2" charset="2"/>
                        <a:buNone/>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4) signalling the RSN received in Create Request in Create Response </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CP-212105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revised   Rel-17 Revised WID on CT aspects of proximity based services in 5GS</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de-DE" sz="1000" kern="1200" dirty="0">
                          <a:solidFill>
                            <a:srgbClr val="000000"/>
                          </a:solidFill>
                          <a:effectLst/>
                          <a:latin typeface="Arial" panose="020B0604020202020204" pitchFamily="34" charset="0"/>
                          <a:ea typeface="Calibri" panose="020F0502020204030204" pitchFamily="34" charset="0"/>
                          <a:cs typeface="+mn-cs"/>
                        </a:rPr>
                        <a:t>CATT</a:t>
                      </a: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CT1 lead</a:t>
                      </a: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No changes in CT4 area</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426476">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CP-212103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revised   Rel-17 CT aspects of Enhanced support of Non-Public Networks</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de-DE" sz="1000" kern="1200" dirty="0">
                          <a:solidFill>
                            <a:srgbClr val="000000"/>
                          </a:solidFill>
                          <a:effectLst/>
                          <a:latin typeface="Arial" panose="020B0604020202020204" pitchFamily="34" charset="0"/>
                          <a:ea typeface="Calibri" panose="020F0502020204030204" pitchFamily="34" charset="0"/>
                          <a:cs typeface="+mn-cs"/>
                        </a:rPr>
                        <a:t>Ericsson</a:t>
                      </a: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CT1 lead, The following objectives</a:t>
                      </a:r>
                      <a:r>
                        <a:rPr lang="en-US" sz="1000" kern="1200" baseline="0" noProof="0" dirty="0" smtClean="0">
                          <a:solidFill>
                            <a:srgbClr val="000000"/>
                          </a:solidFill>
                          <a:effectLst/>
                          <a:latin typeface="Arial" panose="020B0604020202020204" pitchFamily="34" charset="0"/>
                          <a:ea typeface="Calibri" panose="020F0502020204030204" pitchFamily="34" charset="0"/>
                          <a:cs typeface="+mn-cs"/>
                        </a:rPr>
                        <a:t> </a:t>
                      </a:r>
                      <a:r>
                        <a:rPr lang="en-US" sz="1000" kern="1200" noProof="0" dirty="0" smtClean="0">
                          <a:solidFill>
                            <a:srgbClr val="000000"/>
                          </a:solidFill>
                          <a:effectLst/>
                          <a:latin typeface="Arial" panose="020B0604020202020204" pitchFamily="34" charset="0"/>
                          <a:ea typeface="Calibri" panose="020F0502020204030204" pitchFamily="34" charset="0"/>
                          <a:cs typeface="+mn-cs"/>
                        </a:rPr>
                        <a:t>are added:</a:t>
                      </a: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potential core network stage-3 impacts for introduction of support of PWS over SNPN</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71496">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CP-212165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WID revised   Rel-17 CT aspects on Dynamic management of group-based event monitoring</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de-DE" sz="1000" kern="1200" dirty="0">
                          <a:solidFill>
                            <a:srgbClr val="000000"/>
                          </a:solidFill>
                          <a:effectLst/>
                          <a:latin typeface="Arial" panose="020B0604020202020204" pitchFamily="34" charset="0"/>
                          <a:ea typeface="Calibri" panose="020F0502020204030204" pitchFamily="34" charset="0"/>
                          <a:cs typeface="+mn-cs"/>
                        </a:rPr>
                        <a:t>Ericsson</a:t>
                      </a: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CT3 lead, the following is added:</a:t>
                      </a:r>
                    </a:p>
                    <a:p>
                      <a:pPr marL="0" lvl="1" indent="0" algn="l" defTabSz="914400" rtl="0" eaLnBrk="1" latinLnBrk="0" hangingPunct="1">
                        <a:lnSpc>
                          <a:spcPct val="100000"/>
                        </a:lnSpc>
                        <a:spcBef>
                          <a:spcPct val="10000"/>
                        </a:spcBef>
                        <a:spcAft>
                          <a:spcPts val="0"/>
                        </a:spcAft>
                        <a:buSzTx/>
                        <a:buFont typeface="Wingdings" pitchFamily="2" charset="2"/>
                        <a:buNone/>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Updates group-based Monitoring Event with partial cancellation and reporting in Nudm_EventExposure service and Namf_EventExposure service</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01622">
                <a:tc>
                  <a:txBody>
                    <a:bodyPr/>
                    <a:lstStyle/>
                    <a:p>
                      <a:pPr>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CP-212104</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Calibri" panose="020F0502020204030204" pitchFamily="34" charset="0"/>
                        </a:rPr>
                        <a:t>New WID on CT aspects of Support for Minimization of service Interruption </a:t>
                      </a: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de-DE" sz="1000" kern="1200" dirty="0">
                          <a:solidFill>
                            <a:srgbClr val="000000"/>
                          </a:solidFill>
                          <a:effectLst/>
                          <a:latin typeface="Arial" panose="020B0604020202020204" pitchFamily="34" charset="0"/>
                          <a:ea typeface="Calibri" panose="020F0502020204030204" pitchFamily="34" charset="0"/>
                          <a:cs typeface="+mn-cs"/>
                        </a:rPr>
                        <a:t>LG Electronics Inc.</a:t>
                      </a: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CT1 lead, </a:t>
                      </a:r>
                      <a:r>
                        <a:rPr lang="en-GB" sz="1000" kern="1200" dirty="0" smtClean="0">
                          <a:solidFill>
                            <a:srgbClr val="000000"/>
                          </a:solidFill>
                          <a:effectLst/>
                          <a:latin typeface="Arial" panose="020B0604020202020204" pitchFamily="34" charset="0"/>
                          <a:ea typeface="Calibri" panose="020F0502020204030204" pitchFamily="34" charset="0"/>
                          <a:cs typeface="+mn-cs"/>
                        </a:rPr>
                        <a:t>potential impacts on the procedures and parameters in order to support configuring "the list of PLMN(s) to be used in disaster condition" by HPLMN details will be determined  based on stage 2 progress.</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27161">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4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6230">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331807436"/>
              </p:ext>
            </p:extLst>
          </p:nvPr>
        </p:nvGraphicFramePr>
        <p:xfrm>
          <a:off x="1174337" y="1961808"/>
          <a:ext cx="9164372" cy="3049588"/>
        </p:xfrm>
        <a:graphic>
          <a:graphicData uri="http://schemas.openxmlformats.org/drawingml/2006/table">
            <a:tbl>
              <a:tblPr firstRow="1" firstCol="1" bandRow="1"/>
              <a:tblGrid>
                <a:gridCol w="594995"/>
                <a:gridCol w="3722370"/>
                <a:gridCol w="901700"/>
                <a:gridCol w="610235"/>
                <a:gridCol w="501015"/>
                <a:gridCol w="108002"/>
                <a:gridCol w="663575"/>
                <a:gridCol w="596265"/>
                <a:gridCol w="540385"/>
                <a:gridCol w="925830"/>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gridSpan="2">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hMerge="1">
                  <a:txBody>
                    <a:bodyPr/>
                    <a:lstStyle/>
                    <a:p>
                      <a:endParaRPr lang="en-US"/>
                    </a:p>
                  </a:txBody>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a:effectLst/>
                          <a:latin typeface="Calibri" panose="020F0502020204030204" pitchFamily="34" charset="0"/>
                          <a:ea typeface="Calibri" panose="020F0502020204030204" pitchFamily="34" charset="0"/>
                          <a:cs typeface="Times New Roman" panose="02020603050405020304" pitchFamily="18" charset="0"/>
                        </a:rPr>
                        <a:t>Status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910068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eNPN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eNPN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hMerge="1">
                  <a:txBody>
                    <a:bodyPr/>
                    <a:lstStyle/>
                    <a:p>
                      <a:endParaRPr lang="en-US"/>
                    </a:p>
                  </a:txBody>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5G_eLCS_ph2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5G_eLCS_ph2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hMerge="1">
                  <a:txBody>
                    <a:bodyPr/>
                    <a:lstStyle/>
                    <a:p>
                      <a:endParaRPr lang="en-US"/>
                    </a:p>
                  </a:txBody>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for ID_UAS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ID_UAS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hMerge="1">
                  <a:txBody>
                    <a:bodyPr/>
                    <a:lstStyle/>
                    <a:p>
                      <a:endParaRPr lang="en-US"/>
                    </a:p>
                  </a:txBody>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911031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5GC architecture for satellite networks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5GSAT_ARCH-CT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10/09/21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hMerge="1">
                  <a:txBody>
                    <a:bodyPr/>
                    <a:lstStyle/>
                    <a:p>
                      <a:endParaRPr lang="en-US"/>
                    </a:p>
                  </a:txBody>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support of enhanced Industrial IoT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IIoT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hMerge="1">
                  <a:txBody>
                    <a:bodyPr/>
                    <a:lstStyle/>
                    <a:p>
                      <a:endParaRPr lang="en-US"/>
                    </a:p>
                  </a:txBody>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the architectural enhancements for 5G multicast-broadcast services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5MBS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Sat 12/03/22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hMerge="1">
                  <a:txBody>
                    <a:bodyPr/>
                    <a:lstStyle/>
                    <a:p>
                      <a:endParaRPr lang="en-US"/>
                    </a:p>
                  </a:txBody>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CP-211093 revised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910051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5G eEDGE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eEDGE_5GC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gridSpan="2">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hMerge="1">
                  <a:txBody>
                    <a:bodyPr/>
                    <a:lstStyle/>
                    <a:p>
                      <a:endParaRPr lang="en-US"/>
                    </a:p>
                  </a:txBody>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CP-211092  revised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15238225"/>
              </p:ext>
            </p:extLst>
          </p:nvPr>
        </p:nvGraphicFramePr>
        <p:xfrm>
          <a:off x="1314429" y="1947467"/>
          <a:ext cx="9114155" cy="2870201"/>
        </p:xfrm>
        <a:graphic>
          <a:graphicData uri="http://schemas.openxmlformats.org/drawingml/2006/table">
            <a:tbl>
              <a:tblPr firstRow="1" firstCol="1" bandRow="1"/>
              <a:tblGrid>
                <a:gridCol w="594995"/>
                <a:gridCol w="3721100"/>
                <a:gridCol w="901700"/>
                <a:gridCol w="610235"/>
                <a:gridCol w="501015"/>
                <a:gridCol w="722630"/>
                <a:gridCol w="596265"/>
                <a:gridCol w="540385"/>
                <a:gridCol w="925830"/>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a:effectLst/>
                          <a:latin typeface="Calibri" panose="020F0502020204030204" pitchFamily="34" charset="0"/>
                          <a:ea typeface="Calibri" panose="020F0502020204030204" pitchFamily="34" charset="0"/>
                          <a:cs typeface="Times New Roman" panose="02020603050405020304" pitchFamily="18" charset="0"/>
                        </a:rPr>
                        <a:t>Status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920054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NBI17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NBI17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Sat 12/03/22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10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eNS_Ph2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eNS_Ph2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CP-210288 revised to CP-211091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Enabling Multi-USIM Devices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MUSIM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Start of Pause of Charging via User Plane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SPOCUP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11/06/21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900002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Restoration of PDN Connections in PGW-C/SMF Set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RPCPSET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18/12/20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10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900037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Enhancement of Inter-PLMN Roaming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EoIPR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10/09/21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16599" y="557148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007123355"/>
              </p:ext>
            </p:extLst>
          </p:nvPr>
        </p:nvGraphicFramePr>
        <p:xfrm>
          <a:off x="1188493" y="1910931"/>
          <a:ext cx="9114155" cy="3526856"/>
        </p:xfrm>
        <a:graphic>
          <a:graphicData uri="http://schemas.openxmlformats.org/drawingml/2006/table">
            <a:tbl>
              <a:tblPr firstRow="1" firstCol="1" bandRow="1"/>
              <a:tblGrid>
                <a:gridCol w="594995"/>
                <a:gridCol w="3721100"/>
                <a:gridCol w="901700"/>
                <a:gridCol w="610235"/>
                <a:gridCol w="501015"/>
                <a:gridCol w="722630"/>
                <a:gridCol w="596265"/>
                <a:gridCol w="540385"/>
                <a:gridCol w="925830"/>
              </a:tblGrid>
              <a:tr h="337685">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ATSSS_Ph2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ATSSS_Ph2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910089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eNA_Ph2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eNA_Ph2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910074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5G_ProSe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5G_ProSe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Fri 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890033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AKMA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AKMA-CT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08/09/21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984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880051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MPS2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MPS2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15/03/21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5720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890029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SMS_SBI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SMS_SBI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11/03/22</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was 08/09/21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CP-202242 revised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r>
              <a:tr h="361950">
                <a:tc>
                  <a:txBody>
                    <a:bodyPr/>
                    <a:lstStyle/>
                    <a:p>
                      <a:pPr algn="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880014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CT4 aspects of BEPoP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BEPoP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12/03/22 was  15/09/21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0"/>
                        </a:spcAft>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CP-210074 revised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76468</TotalTime>
  <Words>3014</Words>
  <Application>Microsoft Office PowerPoint</Application>
  <PresentationFormat>Widescreen</PresentationFormat>
  <Paragraphs>775</Paragraphs>
  <Slides>32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MS PGothic</vt:lpstr>
      <vt:lpstr>SimSun</vt:lpstr>
      <vt:lpstr>Arial</vt:lpstr>
      <vt:lpstr>Arial </vt:lpstr>
      <vt:lpstr>Calibri</vt:lpstr>
      <vt:lpstr>Calibri Light</vt:lpstr>
      <vt:lpstr>Times New Roman</vt:lpstr>
      <vt:lpstr>Wingdings</vt:lpstr>
      <vt:lpstr>Office Theme</vt:lpstr>
      <vt:lpstr>CT WG4 Status Report  to TSG CT#93e</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CT4 Chair</cp:lastModifiedBy>
  <cp:revision>1240</cp:revision>
  <cp:lastPrinted>2021-03-17T12:26:32Z</cp:lastPrinted>
  <dcterms:created xsi:type="dcterms:W3CDTF">2010-02-05T13:52:04Z</dcterms:created>
  <dcterms:modified xsi:type="dcterms:W3CDTF">2021-09-03T15:03:44Z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(3)+hvKbEQBJE85bsw00sk1WvLMFqtjUPu8NdgQlEEeK4HDiUdNtw6GUUEPqdIafrZ9+0R6PbXN
4tBzuYHIiM8ALnantvQbqXa/If4cJa62fG3QZ8mN0eQh2wuK7lkUuUKLDz4zZH+OKGwxkNi+
MQdXgc/+/lM1duwsYoO4Nn4fKkATqgJhZNsnGm2w4Bu1g4DxsKI4FXahU5cd4u85lRAVbpJM
+JSyCocZQO3mzUYQVg</vt:lpwstr>
  </property>
  <property fmtid="{D5CDD505-2E9C-101B-9397-08002B2CF9AE}" pid="3" name="_2015_ms_pID_7253431">
    <vt:lpwstr>rRnN5ndtYmCEDXyfIEJmzeNap7sjxuGqqw+wKtUF99twBXjZFgdnb1
D+Yyj1UD554tuS6yRapotghrnMyEmrehzHGr8HgbkLm/gk+8XqaXz2am5jEGX4eJ76fG+vDo
ptFBmyJgxGN4mil69YmACb0xzYQZaGIUB0pOTLIZCvcdvhKZtX5yYTXA1iiKzY+9UDVzJVBx
TEDTSaKahio6BGgoON6Zf43CY9zaGI4hb/HA</vt:lpwstr>
  </property>
  <property fmtid="{D5CDD505-2E9C-101B-9397-08002B2CF9AE}" pid="4" name="_2015_ms_pID_7253432">
    <vt:lpwstr>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1630681343</vt:lpwstr>
  </property>
</Properties>
</file>