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6"/>
  </p:notesMasterIdLst>
  <p:handoutMasterIdLst>
    <p:handoutMasterId r:id="rId37"/>
  </p:handoutMasterIdLst>
  <p:sldIdLst>
    <p:sldId id="341" r:id="rId2"/>
    <p:sldId id="363" r:id="rId3"/>
    <p:sldId id="428" r:id="rId4"/>
    <p:sldId id="366" r:id="rId5"/>
    <p:sldId id="405" r:id="rId6"/>
    <p:sldId id="392" r:id="rId7"/>
    <p:sldId id="406" r:id="rId8"/>
    <p:sldId id="407" r:id="rId9"/>
    <p:sldId id="414" r:id="rId10"/>
    <p:sldId id="394" r:id="rId11"/>
    <p:sldId id="408" r:id="rId12"/>
    <p:sldId id="409" r:id="rId13"/>
    <p:sldId id="415" r:id="rId14"/>
    <p:sldId id="370" r:id="rId15"/>
    <p:sldId id="399" r:id="rId16"/>
    <p:sldId id="400" r:id="rId17"/>
    <p:sldId id="401" r:id="rId18"/>
    <p:sldId id="410" r:id="rId19"/>
    <p:sldId id="402" r:id="rId20"/>
    <p:sldId id="416" r:id="rId21"/>
    <p:sldId id="417" r:id="rId22"/>
    <p:sldId id="411" r:id="rId23"/>
    <p:sldId id="418" r:id="rId24"/>
    <p:sldId id="419" r:id="rId25"/>
    <p:sldId id="420" r:id="rId26"/>
    <p:sldId id="421" r:id="rId27"/>
    <p:sldId id="373" r:id="rId28"/>
    <p:sldId id="374" r:id="rId29"/>
    <p:sldId id="375" r:id="rId30"/>
    <p:sldId id="365" r:id="rId31"/>
    <p:sldId id="376" r:id="rId32"/>
    <p:sldId id="387" r:id="rId33"/>
    <p:sldId id="422" r:id="rId34"/>
    <p:sldId id="379" r:id="rId3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65" d="100"/>
          <a:sy n="65" d="100"/>
        </p:scale>
        <p:origin x="66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93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#93e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13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– 15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September 2021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CP-212015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6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9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6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CT#93e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Outgoing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510096"/>
              </p:ext>
            </p:extLst>
          </p:nvPr>
        </p:nvGraphicFramePr>
        <p:xfrm>
          <a:off x="312097" y="2036074"/>
          <a:ext cx="10302885" cy="2903437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00780040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544971"/>
              </p:ext>
            </p:extLst>
          </p:nvPr>
        </p:nvGraphicFramePr>
        <p:xfrm>
          <a:off x="226036" y="1874629"/>
          <a:ext cx="10302885" cy="3435065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TEI17_SPSFAS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8009870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16526"/>
              </p:ext>
            </p:extLst>
          </p:nvPr>
        </p:nvGraphicFramePr>
        <p:xfrm>
          <a:off x="226036" y="1874629"/>
          <a:ext cx="10302885" cy="3508075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44487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5079324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081728"/>
              </p:ext>
            </p:extLst>
          </p:nvPr>
        </p:nvGraphicFramePr>
        <p:xfrm>
          <a:off x="312097" y="1842165"/>
          <a:ext cx="10302885" cy="3566263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Application Layer Support for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Aerial Systems (UAS)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the architectural enhancements for 5G multicast-broadcast services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5MBS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Service Enabler Architecture Layer for Verticals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Architecture enhancements for 3GPP support of advanced V2X services - Phase 2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39259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 for redundant PDU session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TEI17_SE_RPS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643140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fr-FR" sz="1400" u="non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5GMCRCH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19449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44487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22425613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24772"/>
              </p:ext>
            </p:extLst>
          </p:nvPr>
        </p:nvGraphicFramePr>
        <p:xfrm>
          <a:off x="502841" y="2292473"/>
          <a:ext cx="11186317" cy="772672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1824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CP-212164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4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no </a:t>
            </a:r>
            <a:r>
              <a:rPr lang="es-ES" dirty="0" err="1"/>
              <a:t>submitted</a:t>
            </a:r>
            <a:r>
              <a:rPr lang="es-ES" dirty="0"/>
              <a:t> pre-</a:t>
            </a:r>
            <a:r>
              <a:rPr lang="es-ES" dirty="0" err="1"/>
              <a:t>Release</a:t>
            </a:r>
            <a:r>
              <a:rPr lang="es-ES" dirty="0"/>
              <a:t> 15 </a:t>
            </a:r>
            <a:r>
              <a:rPr lang="es-ES" dirty="0" err="1"/>
              <a:t>CRs</a:t>
            </a:r>
            <a:endParaRPr lang="es-ES" dirty="0"/>
          </a:p>
          <a:p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Release</a:t>
            </a:r>
            <a:r>
              <a:rPr lang="es-ES" dirty="0"/>
              <a:t> 15, 8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agreed</a:t>
            </a:r>
            <a:endParaRPr lang="es-ES" dirty="0"/>
          </a:p>
          <a:p>
            <a:pPr lvl="1"/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only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5GS_Ph1-CT (7) &amp; NAPS-CT (1).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topics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</a:t>
            </a:r>
            <a:r>
              <a:rPr lang="es-ES" dirty="0" err="1"/>
              <a:t>overlooked</a:t>
            </a:r>
            <a:r>
              <a:rPr lang="es-ES" dirty="0"/>
              <a:t> </a:t>
            </a:r>
            <a:r>
              <a:rPr lang="es-ES" dirty="0" err="1"/>
              <a:t>issues</a:t>
            </a:r>
            <a:endParaRPr lang="es-ES" dirty="0"/>
          </a:p>
          <a:p>
            <a:pPr lvl="2"/>
            <a:r>
              <a:rPr lang="es-ES" dirty="0" err="1"/>
              <a:t>Wrong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names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data </a:t>
            </a:r>
            <a:r>
              <a:rPr lang="es-ES" dirty="0" err="1"/>
              <a:t>types</a:t>
            </a:r>
            <a:r>
              <a:rPr lang="es-ES" dirty="0"/>
              <a:t>, </a:t>
            </a:r>
            <a:r>
              <a:rPr lang="es-ES" dirty="0" err="1"/>
              <a:t>misalignment</a:t>
            </a:r>
            <a:r>
              <a:rPr lang="es-ES" dirty="0"/>
              <a:t> </a:t>
            </a:r>
            <a:r>
              <a:rPr lang="es-ES" dirty="0" err="1"/>
              <a:t>between</a:t>
            </a:r>
            <a:r>
              <a:rPr lang="es-ES" dirty="0"/>
              <a:t> </a:t>
            </a:r>
            <a:r>
              <a:rPr lang="es-ES" dirty="0" err="1"/>
              <a:t>OpenAPI</a:t>
            </a:r>
            <a:r>
              <a:rPr lang="es-ES" dirty="0"/>
              <a:t> </a:t>
            </a:r>
            <a:r>
              <a:rPr lang="es-ES" dirty="0" err="1"/>
              <a:t>specification</a:t>
            </a:r>
            <a:r>
              <a:rPr lang="es-ES" dirty="0"/>
              <a:t> and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body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TS, etc.</a:t>
            </a:r>
          </a:p>
          <a:p>
            <a:pPr lvl="2"/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applicability</a:t>
            </a:r>
            <a:r>
              <a:rPr lang="es-ES" dirty="0"/>
              <a:t> and </a:t>
            </a:r>
            <a:r>
              <a:rPr lang="es-ES" dirty="0" err="1"/>
              <a:t>conditional</a:t>
            </a:r>
            <a:r>
              <a:rPr lang="es-ES" dirty="0"/>
              <a:t> use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attributes</a:t>
            </a:r>
            <a:r>
              <a:rPr lang="es-ES" dirty="0"/>
              <a:t> </a:t>
            </a:r>
          </a:p>
          <a:p>
            <a:pPr lvl="1"/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considered</a:t>
            </a:r>
            <a:r>
              <a:rPr lang="es-ES" dirty="0"/>
              <a:t> as FASMO </a:t>
            </a:r>
            <a:r>
              <a:rPr lang="es-ES" dirty="0" err="1"/>
              <a:t>were</a:t>
            </a:r>
            <a:r>
              <a:rPr lang="es-ES" dirty="0"/>
              <a:t> moved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further</a:t>
            </a:r>
            <a:r>
              <a:rPr lang="es-ES" dirty="0"/>
              <a:t> </a:t>
            </a:r>
            <a:r>
              <a:rPr lang="es-ES" dirty="0" err="1"/>
              <a:t>releases</a:t>
            </a:r>
            <a:r>
              <a:rPr lang="es-ES" dirty="0"/>
              <a:t> </a:t>
            </a:r>
          </a:p>
          <a:p>
            <a:pPr marL="914400" lvl="2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291547" cy="4245565"/>
          </a:xfrm>
        </p:spPr>
        <p:txBody>
          <a:bodyPr/>
          <a:lstStyle/>
          <a:p>
            <a:r>
              <a:rPr lang="es-ES" dirty="0"/>
              <a:t>18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(</a:t>
            </a:r>
            <a:r>
              <a:rPr lang="es-ES" dirty="0" err="1"/>
              <a:t>cat</a:t>
            </a:r>
            <a:r>
              <a:rPr lang="es-ES" dirty="0"/>
              <a:t> F) in </a:t>
            </a:r>
            <a:r>
              <a:rPr lang="es-ES" dirty="0" err="1"/>
              <a:t>Release</a:t>
            </a:r>
            <a:r>
              <a:rPr lang="es-ES" dirty="0"/>
              <a:t> 16 </a:t>
            </a:r>
          </a:p>
          <a:p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handled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en5GPccSer, </a:t>
            </a:r>
            <a:r>
              <a:rPr lang="es-ES" dirty="0" err="1"/>
              <a:t>eNA</a:t>
            </a:r>
            <a:r>
              <a:rPr lang="es-ES" dirty="0"/>
              <a:t>, </a:t>
            </a:r>
            <a:r>
              <a:rPr lang="es-ES" dirty="0" err="1"/>
              <a:t>Vertical_LAN</a:t>
            </a:r>
            <a:r>
              <a:rPr lang="es-ES" dirty="0"/>
              <a:t>, 5WWC, 5G_eLCS, RACS, eV2XARC, 5G_URLLC, </a:t>
            </a:r>
            <a:r>
              <a:rPr lang="es-ES" dirty="0" err="1"/>
              <a:t>eNAPIs</a:t>
            </a:r>
            <a:r>
              <a:rPr lang="es-ES" dirty="0"/>
              <a:t>, </a:t>
            </a:r>
            <a:r>
              <a:rPr lang="es-ES" dirty="0" err="1"/>
              <a:t>xBDT</a:t>
            </a:r>
            <a:r>
              <a:rPr lang="es-ES" dirty="0"/>
              <a:t>, </a:t>
            </a:r>
            <a:r>
              <a:rPr lang="en-US" dirty="0"/>
              <a:t>eIMS5G_SBA and TEI16 for PC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relevant</a:t>
            </a:r>
            <a:r>
              <a:rPr lang="es-ES" dirty="0"/>
              <a:t> </a:t>
            </a:r>
            <a:r>
              <a:rPr lang="es-ES" dirty="0" err="1"/>
              <a:t>discussions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:</a:t>
            </a:r>
          </a:p>
          <a:p>
            <a:pPr lvl="2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PDU </a:t>
            </a:r>
            <a:r>
              <a:rPr lang="es-ES" dirty="0" err="1"/>
              <a:t>session</a:t>
            </a:r>
            <a:r>
              <a:rPr lang="es-ES" dirty="0"/>
              <a:t> id in N7 interface (5GPccSer WI)</a:t>
            </a:r>
          </a:p>
          <a:p>
            <a:pPr lvl="2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TCP/UDP </a:t>
            </a:r>
            <a:r>
              <a:rPr lang="es-ES" dirty="0" err="1"/>
              <a:t>ports</a:t>
            </a:r>
            <a:r>
              <a:rPr lang="es-ES" dirty="0"/>
              <a:t> as </a:t>
            </a:r>
            <a:r>
              <a:rPr lang="es-ES" dirty="0" err="1"/>
              <a:t>part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Non-3GPP </a:t>
            </a:r>
            <a:r>
              <a:rPr lang="es-ES" dirty="0" err="1"/>
              <a:t>location</a:t>
            </a:r>
            <a:r>
              <a:rPr lang="es-ES" dirty="0"/>
              <a:t> (5GPccSer WI)</a:t>
            </a:r>
          </a:p>
          <a:p>
            <a:pPr lvl="2"/>
            <a:r>
              <a:rPr lang="es-ES" dirty="0" err="1"/>
              <a:t>Correction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Policy</a:t>
            </a:r>
            <a:r>
              <a:rPr lang="es-ES" dirty="0"/>
              <a:t> </a:t>
            </a:r>
            <a:r>
              <a:rPr lang="es-ES" dirty="0" err="1"/>
              <a:t>Provisioning</a:t>
            </a:r>
            <a:r>
              <a:rPr lang="es-ES" dirty="0"/>
              <a:t> </a:t>
            </a:r>
            <a:r>
              <a:rPr lang="es-ES" dirty="0" err="1"/>
              <a:t>request</a:t>
            </a:r>
            <a:r>
              <a:rPr lang="es-ES" dirty="0"/>
              <a:t> </a:t>
            </a:r>
            <a:r>
              <a:rPr lang="es-ES" dirty="0" err="1"/>
              <a:t>procedures</a:t>
            </a:r>
            <a:r>
              <a:rPr lang="es-ES" dirty="0"/>
              <a:t> (eV2XARC WI)</a:t>
            </a:r>
          </a:p>
          <a:p>
            <a:pPr lvl="2"/>
            <a:r>
              <a:rPr lang="es-ES" dirty="0"/>
              <a:t> </a:t>
            </a:r>
            <a:r>
              <a:rPr lang="es-ES" dirty="0" err="1"/>
              <a:t>report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user </a:t>
            </a:r>
            <a:r>
              <a:rPr lang="es-ES" dirty="0" err="1"/>
              <a:t>location</a:t>
            </a:r>
            <a:r>
              <a:rPr lang="es-ES" dirty="0"/>
              <a:t>/time in N5 interface (</a:t>
            </a:r>
            <a:r>
              <a:rPr lang="en-US" dirty="0"/>
              <a:t>eIMS5G_SBA WI) and </a:t>
            </a:r>
          </a:p>
          <a:p>
            <a:pPr lvl="2"/>
            <a:r>
              <a:rPr lang="en-US" dirty="0"/>
              <a:t>applicability of User Location Info values in RADIUS interworking (TEI16 for PC).</a:t>
            </a:r>
            <a:endParaRPr lang="es-ES" dirty="0"/>
          </a:p>
          <a:p>
            <a:pPr lvl="1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wrong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URIs</a:t>
            </a:r>
            <a:r>
              <a:rPr lang="es-ES" dirty="0"/>
              <a:t>, </a:t>
            </a:r>
            <a:r>
              <a:rPr lang="es-ES" dirty="0" err="1"/>
              <a:t>attribute</a:t>
            </a:r>
            <a:r>
              <a:rPr lang="es-ES" dirty="0"/>
              <a:t> </a:t>
            </a:r>
            <a:r>
              <a:rPr lang="es-ES" dirty="0" err="1"/>
              <a:t>names</a:t>
            </a:r>
            <a:r>
              <a:rPr lang="es-ES" dirty="0"/>
              <a:t>, </a:t>
            </a:r>
            <a:r>
              <a:rPr lang="es-ES" dirty="0" err="1"/>
              <a:t>description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attributes</a:t>
            </a:r>
            <a:r>
              <a:rPr lang="es-ES" dirty="0"/>
              <a:t>, </a:t>
            </a:r>
            <a:r>
              <a:rPr lang="es-ES" dirty="0" err="1"/>
              <a:t>cardinality</a:t>
            </a:r>
            <a:r>
              <a:rPr lang="es-ES" dirty="0"/>
              <a:t>, etc.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(I)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591260" cy="4245565"/>
          </a:xfrm>
        </p:spPr>
        <p:txBody>
          <a:bodyPr/>
          <a:lstStyle/>
          <a:p>
            <a:r>
              <a:rPr lang="es-ES" sz="2000" dirty="0"/>
              <a:t>2 new 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/>
              <a:t>2 </a:t>
            </a:r>
            <a:r>
              <a:rPr lang="es-ES" sz="2000" dirty="0" err="1"/>
              <a:t>revised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, 7 </a:t>
            </a:r>
            <a:r>
              <a:rPr lang="es-ES" sz="2000" dirty="0" err="1"/>
              <a:t>revised</a:t>
            </a:r>
            <a:r>
              <a:rPr lang="es-ES" sz="2000" dirty="0"/>
              <a:t> 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 err="1"/>
              <a:t>Significant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already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/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/>
              <a:t> </a:t>
            </a:r>
            <a:r>
              <a:rPr lang="es-ES" sz="2000" dirty="0" err="1"/>
              <a:t>Dependencies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</a:t>
            </a:r>
            <a:r>
              <a:rPr lang="es-ES" sz="2000" dirty="0" err="1"/>
              <a:t>ongoing</a:t>
            </a:r>
            <a:r>
              <a:rPr lang="es-ES" sz="2000" dirty="0"/>
              <a:t> </a:t>
            </a:r>
            <a:r>
              <a:rPr lang="es-ES" sz="2000" dirty="0" err="1"/>
              <a:t>Stage</a:t>
            </a:r>
            <a:r>
              <a:rPr lang="es-ES" sz="2000" dirty="0"/>
              <a:t> 2 </a:t>
            </a:r>
            <a:r>
              <a:rPr lang="es-ES" sz="2000" dirty="0" err="1"/>
              <a:t>work</a:t>
            </a:r>
            <a:r>
              <a:rPr lang="es-ES" sz="2000" dirty="0"/>
              <a:t>: </a:t>
            </a:r>
            <a:r>
              <a:rPr lang="es-ES" sz="2000" dirty="0" err="1"/>
              <a:t>potential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be </a:t>
            </a:r>
            <a:r>
              <a:rPr lang="es-ES" sz="2000" dirty="0" err="1"/>
              <a:t>confirmed</a:t>
            </a:r>
            <a:r>
              <a:rPr lang="es-ES" sz="2000" dirty="0"/>
              <a:t> and </a:t>
            </a:r>
            <a:r>
              <a:rPr lang="es-ES" sz="2000" dirty="0" err="1"/>
              <a:t>several</a:t>
            </a:r>
            <a:r>
              <a:rPr lang="es-ES" sz="2000" dirty="0"/>
              <a:t> </a:t>
            </a:r>
            <a:r>
              <a:rPr lang="es-ES" sz="2000" dirty="0" err="1"/>
              <a:t>LSs</a:t>
            </a:r>
            <a:r>
              <a:rPr lang="es-ES" sz="2000" dirty="0"/>
              <a:t> </a:t>
            </a:r>
            <a:r>
              <a:rPr lang="es-ES" sz="2000" dirty="0" err="1"/>
              <a:t>submitted</a:t>
            </a:r>
            <a:r>
              <a:rPr lang="es-ES" sz="2000" dirty="0"/>
              <a:t>.</a:t>
            </a:r>
          </a:p>
          <a:p>
            <a:r>
              <a:rPr lang="es-ES" sz="2000" dirty="0"/>
              <a:t>A </a:t>
            </a:r>
            <a:r>
              <a:rPr lang="es-ES" sz="2000" dirty="0" err="1"/>
              <a:t>lot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expected</a:t>
            </a:r>
            <a:r>
              <a:rPr lang="es-ES" sz="2000" dirty="0"/>
              <a:t> in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upcoming</a:t>
            </a:r>
            <a:r>
              <a:rPr lang="es-ES" sz="2000" dirty="0"/>
              <a:t> meetings</a:t>
            </a:r>
          </a:p>
          <a:p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plans</a:t>
            </a:r>
            <a:r>
              <a:rPr lang="es-ES" sz="2000" dirty="0"/>
              <a:t> </a:t>
            </a:r>
            <a:r>
              <a:rPr lang="es-ES" sz="2000" dirty="0" err="1"/>
              <a:t>presented</a:t>
            </a:r>
            <a:r>
              <a:rPr lang="es-ES" sz="2000" dirty="0"/>
              <a:t> </a:t>
            </a:r>
            <a:r>
              <a:rPr lang="es-ES" sz="2000" dirty="0" err="1"/>
              <a:t>by</a:t>
            </a:r>
            <a:r>
              <a:rPr lang="es-ES" sz="2000" dirty="0"/>
              <a:t> </a:t>
            </a:r>
            <a:r>
              <a:rPr lang="es-ES" sz="2000" dirty="0" err="1"/>
              <a:t>companies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several</a:t>
            </a:r>
            <a:r>
              <a:rPr lang="es-ES" sz="2000" dirty="0"/>
              <a:t> </a:t>
            </a:r>
            <a:r>
              <a:rPr lang="es-ES" sz="2000" dirty="0" err="1"/>
              <a:t>WIs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describe </a:t>
            </a:r>
            <a:r>
              <a:rPr lang="es-ES" sz="2000" dirty="0" err="1"/>
              <a:t>impacts</a:t>
            </a:r>
            <a:r>
              <a:rPr lang="es-ES" sz="2000" dirty="0"/>
              <a:t> and </a:t>
            </a:r>
            <a:r>
              <a:rPr lang="es-ES" sz="2000" dirty="0" err="1"/>
              <a:t>plans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completion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endParaRPr lang="es-ES" sz="2000" dirty="0"/>
          </a:p>
          <a:p>
            <a:r>
              <a:rPr lang="es-ES" sz="2000" dirty="0"/>
              <a:t>189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CRs</a:t>
            </a:r>
            <a:r>
              <a:rPr lang="es-ES" sz="2000" dirty="0"/>
              <a:t>, 62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pCRs</a:t>
            </a:r>
            <a:endParaRPr lang="es-ES" sz="2000" dirty="0"/>
          </a:p>
          <a:p>
            <a:pPr marL="0" indent="0">
              <a:buNone/>
            </a:pPr>
            <a:endParaRPr lang="es-ES" sz="2000" dirty="0"/>
          </a:p>
          <a:p>
            <a:pPr lvl="1"/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05" y="269556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(II) – CT3-driven </a:t>
            </a:r>
            <a:r>
              <a:rPr lang="es-ES" dirty="0" err="1"/>
              <a:t>WIs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41424" cy="4351338"/>
          </a:xfrm>
        </p:spPr>
        <p:txBody>
          <a:bodyPr/>
          <a:lstStyle/>
          <a:p>
            <a:r>
              <a:rPr lang="es-ES" dirty="0"/>
              <a:t>MPS2 WI </a:t>
            </a:r>
            <a:r>
              <a:rPr lang="es-ES" dirty="0" err="1"/>
              <a:t>reported</a:t>
            </a:r>
            <a:r>
              <a:rPr lang="es-ES" dirty="0"/>
              <a:t> as 95% complete</a:t>
            </a:r>
          </a:p>
          <a:p>
            <a:pPr lvl="1"/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both</a:t>
            </a:r>
            <a:r>
              <a:rPr lang="es-ES" dirty="0"/>
              <a:t> EPC &amp; 5G PCC </a:t>
            </a:r>
            <a:r>
              <a:rPr lang="es-ES" dirty="0" err="1"/>
              <a:t>TSs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align</a:t>
            </a:r>
            <a:r>
              <a:rPr lang="es-ES" dirty="0"/>
              <a:t> MPS </a:t>
            </a:r>
            <a:r>
              <a:rPr lang="es-ES" dirty="0" err="1"/>
              <a:t>for</a:t>
            </a:r>
            <a:r>
              <a:rPr lang="es-ES" dirty="0"/>
              <a:t> DTS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stage</a:t>
            </a:r>
            <a:r>
              <a:rPr lang="es-ES" dirty="0"/>
              <a:t> 2.</a:t>
            </a:r>
          </a:p>
          <a:p>
            <a:r>
              <a:rPr lang="es-ES" dirty="0" err="1"/>
              <a:t>pfdManEnh</a:t>
            </a:r>
            <a:r>
              <a:rPr lang="es-ES" dirty="0"/>
              <a:t> WI </a:t>
            </a:r>
            <a:r>
              <a:rPr lang="es-ES" dirty="0" err="1"/>
              <a:t>already</a:t>
            </a:r>
            <a:r>
              <a:rPr lang="es-ES" dirty="0"/>
              <a:t>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 err="1"/>
              <a:t>Two</a:t>
            </a:r>
            <a:r>
              <a:rPr lang="es-ES" dirty="0"/>
              <a:t> CR </a:t>
            </a:r>
            <a:r>
              <a:rPr lang="es-ES" dirty="0" err="1"/>
              <a:t>agreed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r>
              <a:rPr lang="es-ES" dirty="0"/>
              <a:t>AKMA-CT WI </a:t>
            </a:r>
            <a:r>
              <a:rPr lang="es-ES" dirty="0" err="1"/>
              <a:t>reported</a:t>
            </a:r>
            <a:r>
              <a:rPr lang="es-ES" dirty="0"/>
              <a:t> as 98%</a:t>
            </a:r>
          </a:p>
          <a:p>
            <a:pPr lvl="1"/>
            <a:r>
              <a:rPr lang="es-ES" dirty="0" err="1"/>
              <a:t>Discussions</a:t>
            </a:r>
            <a:r>
              <a:rPr lang="es-ES" dirty="0"/>
              <a:t> open </a:t>
            </a:r>
            <a:r>
              <a:rPr lang="es-ES" dirty="0" err="1"/>
              <a:t>about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error cases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n-US" dirty="0"/>
              <a:t>error case in AKMA Application Key Retrieval</a:t>
            </a:r>
            <a:endParaRPr lang="es-ES" dirty="0"/>
          </a:p>
          <a:p>
            <a:r>
              <a:rPr lang="es-ES" dirty="0"/>
              <a:t>PAP_CHAP 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 err="1"/>
              <a:t>One</a:t>
            </a:r>
            <a:r>
              <a:rPr lang="es-ES" dirty="0"/>
              <a:t> CR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PAP_CHAP </a:t>
            </a:r>
            <a:r>
              <a:rPr lang="es-ES" dirty="0" err="1"/>
              <a:t>description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legacy</a:t>
            </a:r>
            <a:r>
              <a:rPr lang="es-ES" dirty="0"/>
              <a:t> DN-AAA </a:t>
            </a:r>
            <a:r>
              <a:rPr lang="es-ES" dirty="0" err="1"/>
              <a:t>was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(III)-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775661"/>
            <a:ext cx="1198732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EDGEAPP WI </a:t>
            </a:r>
            <a:r>
              <a:rPr lang="es-ES" dirty="0" err="1"/>
              <a:t>reported</a:t>
            </a:r>
            <a:r>
              <a:rPr lang="es-ES" dirty="0"/>
              <a:t> as 60%</a:t>
            </a:r>
          </a:p>
          <a:p>
            <a:pPr lvl="1">
              <a:spcAft>
                <a:spcPts val="900"/>
              </a:spcAft>
              <a:tabLst>
                <a:tab pos="1980565" algn="l"/>
              </a:tabLst>
            </a:pPr>
            <a:r>
              <a:rPr lang="en-GB" dirty="0"/>
              <a:t>Some progress on registration, service continuity and capability exposure aspects (several services for EES APIs &amp; ECS APIs)</a:t>
            </a:r>
            <a:r>
              <a:rPr lang="en-GB" sz="2000" dirty="0"/>
              <a:t>.</a:t>
            </a:r>
          </a:p>
          <a:p>
            <a:pPr lvl="1">
              <a:spcAft>
                <a:spcPts val="900"/>
              </a:spcAft>
              <a:tabLst>
                <a:tab pos="1980565" algn="l"/>
              </a:tabLst>
            </a:pPr>
            <a:r>
              <a:rPr lang="en-GB" dirty="0"/>
              <a:t>TS 29.558 sent to the CT Plenary for Information.</a:t>
            </a:r>
            <a:endParaRPr lang="es-ES" dirty="0"/>
          </a:p>
          <a:p>
            <a:r>
              <a:rPr lang="es-ES" dirty="0"/>
              <a:t>TEI17_DCAMP WI </a:t>
            </a:r>
            <a:r>
              <a:rPr lang="es-ES" dirty="0" err="1"/>
              <a:t>reported</a:t>
            </a:r>
            <a:r>
              <a:rPr lang="es-ES" dirty="0"/>
              <a:t> as 50%</a:t>
            </a:r>
          </a:p>
          <a:p>
            <a:pPr lvl="1"/>
            <a:r>
              <a:rPr lang="es-ES" dirty="0" err="1"/>
              <a:t>Significant</a:t>
            </a:r>
            <a:r>
              <a:rPr lang="es-ES" dirty="0"/>
              <a:t>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going</a:t>
            </a:r>
            <a:r>
              <a:rPr lang="es-ES" dirty="0"/>
              <a:t> </a:t>
            </a:r>
            <a:r>
              <a:rPr lang="es-ES" dirty="0" err="1"/>
              <a:t>beyond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planned</a:t>
            </a:r>
            <a:r>
              <a:rPr lang="es-ES" dirty="0"/>
              <a:t> </a:t>
            </a:r>
            <a:r>
              <a:rPr lang="es-ES" dirty="0" err="1"/>
              <a:t>work</a:t>
            </a:r>
            <a:r>
              <a:rPr lang="es-ES" dirty="0"/>
              <a:t> plan.</a:t>
            </a:r>
          </a:p>
          <a:p>
            <a:pPr lvl="1"/>
            <a:r>
              <a:rPr lang="es-ES" dirty="0"/>
              <a:t>New TS 29.534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track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Impacts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Npcf</a:t>
            </a:r>
            <a:r>
              <a:rPr lang="es-ES" dirty="0"/>
              <a:t>, </a:t>
            </a:r>
            <a:r>
              <a:rPr lang="es-ES" dirty="0" err="1"/>
              <a:t>Nbsf</a:t>
            </a:r>
            <a:r>
              <a:rPr lang="es-ES" dirty="0"/>
              <a:t>, </a:t>
            </a:r>
            <a:r>
              <a:rPr lang="es-ES" dirty="0" err="1"/>
              <a:t>Nnef</a:t>
            </a:r>
            <a:r>
              <a:rPr lang="es-ES" dirty="0"/>
              <a:t> &amp; </a:t>
            </a:r>
            <a:r>
              <a:rPr lang="es-ES" dirty="0" err="1"/>
              <a:t>Nudr</a:t>
            </a:r>
            <a:r>
              <a:rPr lang="es-ES" dirty="0"/>
              <a:t> </a:t>
            </a:r>
            <a:r>
              <a:rPr lang="es-ES" dirty="0" err="1"/>
              <a:t>services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. </a:t>
            </a:r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impacts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/new </a:t>
            </a:r>
            <a:r>
              <a:rPr lang="es-ES" dirty="0" err="1"/>
              <a:t>flows</a:t>
            </a:r>
            <a:r>
              <a:rPr lang="es-ES" dirty="0"/>
              <a:t> in TS 29.513.</a:t>
            </a:r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(III)-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TEI17_NIESGU 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CRs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r>
              <a:rPr lang="es-ES" dirty="0"/>
              <a:t>TEI17_GEM 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Updates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n-US" dirty="0"/>
              <a:t>GEM partial cancellation.</a:t>
            </a:r>
          </a:p>
          <a:p>
            <a:r>
              <a:rPr lang="en-GB" dirty="0"/>
              <a:t>eNA_Ph2 WI reported as 30%</a:t>
            </a:r>
          </a:p>
          <a:p>
            <a:pPr lvl="1"/>
            <a:r>
              <a:rPr lang="en-GB" dirty="0"/>
              <a:t>Smooth progress for the 4 new TSs (DCCF services, ADRF services, MFAF services, network data analytics signalling flows).</a:t>
            </a:r>
          </a:p>
          <a:p>
            <a:pPr lvl="1"/>
            <a:r>
              <a:rPr lang="en-US" dirty="0"/>
              <a:t>Progress on the impacts for </a:t>
            </a:r>
            <a:r>
              <a:rPr lang="en-US" dirty="0" err="1"/>
              <a:t>Naf</a:t>
            </a:r>
            <a:r>
              <a:rPr lang="en-US" dirty="0"/>
              <a:t> &amp; </a:t>
            </a:r>
            <a:r>
              <a:rPr lang="en-US" dirty="0" err="1"/>
              <a:t>Nnef</a:t>
            </a:r>
            <a:r>
              <a:rPr lang="en-US" dirty="0"/>
              <a:t> services (e.g. collective </a:t>
            </a:r>
            <a:r>
              <a:rPr lang="en-US" dirty="0" err="1"/>
              <a:t>behaviour</a:t>
            </a:r>
            <a:r>
              <a:rPr lang="en-US" dirty="0"/>
              <a:t> analytics, performance data event) and </a:t>
            </a:r>
            <a:r>
              <a:rPr lang="en-US" dirty="0" err="1"/>
              <a:t>Nwdaf</a:t>
            </a:r>
            <a:r>
              <a:rPr lang="en-US" dirty="0"/>
              <a:t> services (e.g. User data congestion analytics, aggregation support).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690639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(IV)-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NBI17 WI </a:t>
            </a:r>
            <a:r>
              <a:rPr lang="es-ES" dirty="0" err="1"/>
              <a:t>reported</a:t>
            </a:r>
            <a:r>
              <a:rPr lang="es-ES" dirty="0"/>
              <a:t> as 65% </a:t>
            </a:r>
          </a:p>
          <a:p>
            <a:pPr lvl="1"/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root</a:t>
            </a:r>
            <a:r>
              <a:rPr lang="es-ES" dirty="0"/>
              <a:t> </a:t>
            </a:r>
            <a:r>
              <a:rPr lang="es-ES" dirty="0" err="1"/>
              <a:t>structure</a:t>
            </a:r>
            <a:r>
              <a:rPr lang="es-ES" dirty="0"/>
              <a:t> </a:t>
            </a:r>
            <a:r>
              <a:rPr lang="es-ES" dirty="0" err="1"/>
              <a:t>updated</a:t>
            </a:r>
            <a:r>
              <a:rPr lang="es-ES" dirty="0"/>
              <a:t> in NB </a:t>
            </a:r>
            <a:r>
              <a:rPr lang="es-ES" dirty="0" err="1"/>
              <a:t>APIs</a:t>
            </a:r>
            <a:r>
              <a:rPr lang="es-ES" dirty="0"/>
              <a:t> as per </a:t>
            </a:r>
            <a:r>
              <a:rPr lang="es-ES" dirty="0" err="1"/>
              <a:t>discussions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CT4 </a:t>
            </a:r>
          </a:p>
          <a:p>
            <a:pPr lvl="1"/>
            <a:r>
              <a:rPr lang="es-ES" dirty="0" err="1"/>
              <a:t>Optional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load/</a:t>
            </a:r>
            <a:r>
              <a:rPr lang="es-ES" dirty="0" err="1"/>
              <a:t>overload</a:t>
            </a:r>
            <a:r>
              <a:rPr lang="es-ES" dirty="0"/>
              <a:t> control in NB </a:t>
            </a:r>
            <a:r>
              <a:rPr lang="es-ES" dirty="0" err="1"/>
              <a:t>APIs</a:t>
            </a:r>
            <a:endParaRPr lang="es-ES" dirty="0"/>
          </a:p>
          <a:p>
            <a:pPr lvl="1"/>
            <a:r>
              <a:rPr lang="es-ES" dirty="0" err="1"/>
              <a:t>Other</a:t>
            </a:r>
            <a:r>
              <a:rPr lang="es-ES" dirty="0"/>
              <a:t> </a:t>
            </a:r>
            <a:r>
              <a:rPr lang="es-ES" dirty="0" err="1"/>
              <a:t>miscellaneous</a:t>
            </a:r>
            <a:r>
              <a:rPr lang="es-ES" dirty="0"/>
              <a:t> </a:t>
            </a:r>
            <a:r>
              <a:rPr lang="es-ES" dirty="0" err="1"/>
              <a:t>corrections</a:t>
            </a:r>
            <a:r>
              <a:rPr lang="es-ES" dirty="0"/>
              <a:t> (</a:t>
            </a:r>
            <a:r>
              <a:rPr lang="es-ES" dirty="0" err="1"/>
              <a:t>e.g</a:t>
            </a:r>
            <a:r>
              <a:rPr lang="es-ES" dirty="0"/>
              <a:t>. </a:t>
            </a:r>
            <a:r>
              <a:rPr lang="es-ES" dirty="0" err="1"/>
              <a:t>missing</a:t>
            </a:r>
            <a:r>
              <a:rPr lang="es-ES" dirty="0"/>
              <a:t> 204 No Content, </a:t>
            </a:r>
            <a:r>
              <a:rPr lang="es-ES" dirty="0" err="1"/>
              <a:t>removing</a:t>
            </a:r>
            <a:r>
              <a:rPr lang="es-ES" dirty="0"/>
              <a:t> </a:t>
            </a:r>
            <a:r>
              <a:rPr lang="es-ES" dirty="0" err="1"/>
              <a:t>unbreakable</a:t>
            </a:r>
            <a:r>
              <a:rPr lang="es-ES" dirty="0"/>
              <a:t> </a:t>
            </a:r>
            <a:r>
              <a:rPr lang="es-ES" dirty="0" err="1"/>
              <a:t>spaces</a:t>
            </a:r>
            <a:r>
              <a:rPr lang="es-ES" dirty="0"/>
              <a:t>, etc.)</a:t>
            </a:r>
          </a:p>
          <a:p>
            <a:r>
              <a:rPr lang="es-ES" dirty="0"/>
              <a:t>en5GPccSer17 WI </a:t>
            </a:r>
            <a:r>
              <a:rPr lang="es-ES" dirty="0" err="1"/>
              <a:t>reported</a:t>
            </a:r>
            <a:r>
              <a:rPr lang="es-ES" dirty="0"/>
              <a:t> as 35 % </a:t>
            </a:r>
          </a:p>
          <a:p>
            <a:pPr lvl="1"/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alignment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EPC </a:t>
            </a:r>
            <a:r>
              <a:rPr lang="es-ES" dirty="0" err="1"/>
              <a:t>functionality</a:t>
            </a:r>
            <a:r>
              <a:rPr lang="es-ES" dirty="0"/>
              <a:t> (UE </a:t>
            </a:r>
            <a:r>
              <a:rPr lang="es-ES" dirty="0" err="1"/>
              <a:t>initiated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modification</a:t>
            </a:r>
            <a:r>
              <a:rPr lang="es-ES" dirty="0"/>
              <a:t> </a:t>
            </a:r>
            <a:r>
              <a:rPr lang="es-ES" dirty="0" err="1"/>
              <a:t>procedure</a:t>
            </a:r>
            <a:r>
              <a:rPr lang="es-ES" dirty="0"/>
              <a:t>, PCC rule </a:t>
            </a:r>
            <a:r>
              <a:rPr lang="es-ES" dirty="0" err="1"/>
              <a:t>authorization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preliminary</a:t>
            </a:r>
            <a:r>
              <a:rPr lang="es-ES" dirty="0"/>
              <a:t> Service </a:t>
            </a:r>
            <a:r>
              <a:rPr lang="es-ES" dirty="0" err="1"/>
              <a:t>info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5G </a:t>
            </a:r>
            <a:r>
              <a:rPr lang="es-ES" dirty="0" err="1"/>
              <a:t>level</a:t>
            </a:r>
            <a:r>
              <a:rPr lang="es-ES" dirty="0"/>
              <a:t> UE </a:t>
            </a:r>
            <a:r>
              <a:rPr lang="es-ES" dirty="0" err="1"/>
              <a:t>identities</a:t>
            </a:r>
            <a:r>
              <a:rPr lang="es-ES" dirty="0"/>
              <a:t> in </a:t>
            </a:r>
            <a:r>
              <a:rPr lang="es-ES" dirty="0" err="1"/>
              <a:t>Rx</a:t>
            </a:r>
            <a:endParaRPr lang="en-US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27169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(IV)-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SBIProtoc17 WI </a:t>
            </a:r>
            <a:r>
              <a:rPr lang="es-ES" dirty="0" err="1"/>
              <a:t>reported</a:t>
            </a:r>
            <a:r>
              <a:rPr lang="es-ES" dirty="0"/>
              <a:t> as 75%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URI </a:t>
            </a:r>
            <a:r>
              <a:rPr lang="es-ES" dirty="0" err="1"/>
              <a:t>structure</a:t>
            </a:r>
            <a:r>
              <a:rPr lang="es-ES" dirty="0"/>
              <a:t> as </a:t>
            </a:r>
            <a:r>
              <a:rPr lang="es-ES" dirty="0" err="1"/>
              <a:t>discussed</a:t>
            </a:r>
            <a:r>
              <a:rPr lang="es-ES" dirty="0"/>
              <a:t> and </a:t>
            </a:r>
            <a:r>
              <a:rPr lang="es-ES" dirty="0" err="1"/>
              <a:t>agreed</a:t>
            </a:r>
            <a:r>
              <a:rPr lang="es-ES" dirty="0"/>
              <a:t> in CT4.</a:t>
            </a:r>
          </a:p>
          <a:p>
            <a:pPr lvl="1"/>
            <a:r>
              <a:rPr lang="es-ES" dirty="0"/>
              <a:t> </a:t>
            </a:r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  <a:p>
            <a:r>
              <a:rPr lang="es-ES" dirty="0"/>
              <a:t>IMSProtoc17 WI </a:t>
            </a:r>
            <a:r>
              <a:rPr lang="es-ES" dirty="0" err="1"/>
              <a:t>reported</a:t>
            </a:r>
            <a:r>
              <a:rPr lang="es-ES" dirty="0"/>
              <a:t> as 70%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TEI17_SPSFAS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submitted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CT3 meeting.</a:t>
            </a:r>
          </a:p>
          <a:p>
            <a:r>
              <a:rPr lang="es-ES" dirty="0"/>
              <a:t>ATSSS_Ph2 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Minor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complete/</a:t>
            </a:r>
            <a:r>
              <a:rPr lang="es-ES" dirty="0" err="1"/>
              <a:t>correct</a:t>
            </a:r>
            <a:r>
              <a:rPr lang="es-ES" dirty="0"/>
              <a:t> TS 29.512.</a:t>
            </a:r>
          </a:p>
          <a:p>
            <a:r>
              <a:rPr lang="es-ES" dirty="0" err="1"/>
              <a:t>IIoT</a:t>
            </a:r>
            <a:r>
              <a:rPr lang="es-ES" dirty="0"/>
              <a:t> WI </a:t>
            </a:r>
            <a:r>
              <a:rPr lang="es-ES" dirty="0" err="1"/>
              <a:t>reported</a:t>
            </a:r>
            <a:r>
              <a:rPr lang="es-ES" dirty="0"/>
              <a:t> as 65%</a:t>
            </a:r>
          </a:p>
          <a:p>
            <a:pPr lvl="1"/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focused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TSCTSF </a:t>
            </a:r>
            <a:r>
              <a:rPr lang="es-ES" dirty="0" err="1"/>
              <a:t>support</a:t>
            </a:r>
            <a:r>
              <a:rPr lang="es-ES" dirty="0"/>
              <a:t> in </a:t>
            </a:r>
            <a:r>
              <a:rPr lang="es-ES" dirty="0" err="1"/>
              <a:t>existing</a:t>
            </a:r>
            <a:r>
              <a:rPr lang="es-ES" dirty="0"/>
              <a:t> </a:t>
            </a:r>
            <a:r>
              <a:rPr lang="es-ES" dirty="0" err="1"/>
              <a:t>TSs</a:t>
            </a:r>
            <a:r>
              <a:rPr lang="es-ES" dirty="0"/>
              <a:t> and in </a:t>
            </a:r>
            <a:r>
              <a:rPr lang="es-ES" dirty="0" err="1"/>
              <a:t>the</a:t>
            </a:r>
            <a:r>
              <a:rPr lang="es-ES" dirty="0"/>
              <a:t> new </a:t>
            </a:r>
            <a:r>
              <a:rPr lang="es-ES" dirty="0" err="1"/>
              <a:t>dedicated</a:t>
            </a:r>
            <a:r>
              <a:rPr lang="es-ES" dirty="0"/>
              <a:t> TS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definition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Ntsctsf</a:t>
            </a:r>
            <a:r>
              <a:rPr lang="es-ES" dirty="0"/>
              <a:t> Service.</a:t>
            </a:r>
          </a:p>
        </p:txBody>
      </p:sp>
    </p:spTree>
    <p:extLst>
      <p:ext uri="{BB962C8B-B14F-4D97-AF65-F5344CB8AC3E}">
        <p14:creationId xmlns:p14="http://schemas.microsoft.com/office/powerpoint/2010/main" val="163462034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eNS_Ph2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40%</a:t>
            </a:r>
          </a:p>
          <a:p>
            <a:pPr lvl="1"/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focused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UE-</a:t>
            </a:r>
            <a:r>
              <a:rPr lang="es-ES" dirty="0" err="1"/>
              <a:t>Slice</a:t>
            </a:r>
            <a:r>
              <a:rPr lang="es-ES" dirty="0"/>
              <a:t>-MBR &amp; </a:t>
            </a:r>
            <a:r>
              <a:rPr lang="es-ES" dirty="0" err="1"/>
              <a:t>Slice</a:t>
            </a:r>
            <a:r>
              <a:rPr lang="es-ES" dirty="0"/>
              <a:t>-MBR. LS </a:t>
            </a:r>
            <a:r>
              <a:rPr lang="es-ES" dirty="0" err="1"/>
              <a:t>to</a:t>
            </a:r>
            <a:r>
              <a:rPr lang="es-ES" dirty="0"/>
              <a:t> SA2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Nnef_SliceStatus</a:t>
            </a:r>
            <a:r>
              <a:rPr lang="es-ES" dirty="0"/>
              <a:t>.</a:t>
            </a:r>
          </a:p>
          <a:p>
            <a:r>
              <a:rPr lang="en-GB" dirty="0"/>
              <a:t>eEDGE_5GC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65%</a:t>
            </a:r>
          </a:p>
          <a:p>
            <a:pPr lvl="1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Uplink</a:t>
            </a:r>
            <a:r>
              <a:rPr lang="es-ES" dirty="0"/>
              <a:t> </a:t>
            </a:r>
            <a:r>
              <a:rPr lang="es-ES" dirty="0" err="1"/>
              <a:t>buffering</a:t>
            </a:r>
            <a:r>
              <a:rPr lang="es-ES" dirty="0"/>
              <a:t> </a:t>
            </a:r>
            <a:r>
              <a:rPr lang="es-ES" dirty="0" err="1"/>
              <a:t>indication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application</a:t>
            </a:r>
            <a:r>
              <a:rPr lang="es-ES" dirty="0"/>
              <a:t> </a:t>
            </a:r>
            <a:r>
              <a:rPr lang="es-ES" dirty="0" err="1"/>
              <a:t>relocation</a:t>
            </a:r>
            <a:endParaRPr lang="es-ES" dirty="0"/>
          </a:p>
          <a:p>
            <a:pPr lvl="1"/>
            <a:r>
              <a:rPr lang="es-ES" dirty="0" err="1"/>
              <a:t>Completion</a:t>
            </a:r>
            <a:r>
              <a:rPr lang="es-ES" dirty="0"/>
              <a:t> and </a:t>
            </a:r>
            <a:r>
              <a:rPr lang="es-ES" dirty="0" err="1"/>
              <a:t>correction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ECS </a:t>
            </a:r>
            <a:r>
              <a:rPr lang="es-ES" dirty="0" err="1"/>
              <a:t>Address</a:t>
            </a:r>
            <a:r>
              <a:rPr lang="es-ES" dirty="0"/>
              <a:t> </a:t>
            </a:r>
            <a:r>
              <a:rPr lang="es-ES" dirty="0" err="1"/>
              <a:t>Provisioning</a:t>
            </a:r>
            <a:r>
              <a:rPr lang="es-ES" dirty="0"/>
              <a:t>.</a:t>
            </a:r>
          </a:p>
          <a:p>
            <a:pPr lvl="1"/>
            <a:r>
              <a:rPr lang="en-US" dirty="0"/>
              <a:t>Support of duplicated notifications (PCF &amp; AF) from the SMF.</a:t>
            </a:r>
          </a:p>
          <a:p>
            <a:r>
              <a:rPr lang="en-GB" dirty="0" err="1"/>
              <a:t>BEPoP</a:t>
            </a:r>
            <a:r>
              <a:rPr lang="en-GB" dirty="0"/>
              <a:t> WI reported as </a:t>
            </a:r>
            <a:r>
              <a:rPr lang="es-ES" dirty="0"/>
              <a:t>60%</a:t>
            </a:r>
          </a:p>
          <a:p>
            <a:pPr lvl="1"/>
            <a:r>
              <a:rPr lang="en-US" dirty="0"/>
              <a:t>Completion and correction of L2TP procedures.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519310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(VII)-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5GSAT_ARCH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n-US" dirty="0"/>
              <a:t>Satellite backhaul procedures in TS 29.512 and 5GI values in TS 29.513</a:t>
            </a:r>
            <a:r>
              <a:rPr lang="es-ES" dirty="0"/>
              <a:t>.</a:t>
            </a:r>
          </a:p>
          <a:p>
            <a:r>
              <a:rPr lang="en-GB" dirty="0"/>
              <a:t>TEI17_SAPES WI reported as </a:t>
            </a:r>
            <a:r>
              <a:rPr lang="es-ES" dirty="0"/>
              <a:t>100%</a:t>
            </a:r>
          </a:p>
          <a:p>
            <a:pPr lvl="1"/>
            <a:r>
              <a:rPr lang="en-GB" dirty="0"/>
              <a:t>Support of IBCF RPH signing for MPS</a:t>
            </a:r>
          </a:p>
          <a:p>
            <a:r>
              <a:rPr lang="en-US" dirty="0"/>
              <a:t>UASAPP WI reported as 30%</a:t>
            </a:r>
          </a:p>
          <a:p>
            <a:pPr lvl="1"/>
            <a:r>
              <a:rPr lang="en-US" dirty="0"/>
              <a:t>TS 29.257 smoothly progressing.</a:t>
            </a:r>
          </a:p>
          <a:p>
            <a:pPr lvl="1"/>
            <a:r>
              <a:rPr lang="en-US" dirty="0"/>
              <a:t>Introduction of UAE_C2Operation </a:t>
            </a:r>
            <a:r>
              <a:rPr lang="en-US" dirty="0" err="1"/>
              <a:t>ModeManagement</a:t>
            </a:r>
            <a:r>
              <a:rPr lang="en-US" dirty="0"/>
              <a:t> API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52337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(VIII)-CT3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/>
              <a:t>eSEAL</a:t>
            </a:r>
            <a:r>
              <a:rPr lang="es-ES" dirty="0"/>
              <a:t> WI </a:t>
            </a:r>
            <a:r>
              <a:rPr lang="es-ES" dirty="0" err="1"/>
              <a:t>reported</a:t>
            </a:r>
            <a:r>
              <a:rPr lang="es-ES" dirty="0"/>
              <a:t> as 10%</a:t>
            </a:r>
          </a:p>
          <a:p>
            <a:pPr lvl="1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SEAL </a:t>
            </a:r>
            <a:r>
              <a:rPr lang="es-ES" dirty="0" err="1"/>
              <a:t>groups</a:t>
            </a:r>
            <a:r>
              <a:rPr lang="es-ES" dirty="0"/>
              <a:t>.</a:t>
            </a:r>
          </a:p>
          <a:p>
            <a:r>
              <a:rPr lang="es-ES" dirty="0"/>
              <a:t>Quite a </a:t>
            </a:r>
            <a:r>
              <a:rPr lang="es-ES" dirty="0" err="1"/>
              <a:t>few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enhance</a:t>
            </a:r>
            <a:r>
              <a:rPr lang="es-ES" dirty="0"/>
              <a:t> </a:t>
            </a:r>
            <a:r>
              <a:rPr lang="es-ES" dirty="0" err="1"/>
              <a:t>functionality</a:t>
            </a:r>
            <a:r>
              <a:rPr lang="es-ES" dirty="0"/>
              <a:t> &amp; </a:t>
            </a:r>
            <a:r>
              <a:rPr lang="es-ES" dirty="0" err="1"/>
              <a:t>descriptions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different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(TEI17 + WI </a:t>
            </a:r>
            <a:r>
              <a:rPr lang="es-ES" dirty="0" err="1"/>
              <a:t>code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).</a:t>
            </a:r>
          </a:p>
          <a:p>
            <a:r>
              <a:rPr lang="es-ES" dirty="0" err="1"/>
              <a:t>Remaining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  <a:r>
              <a:rPr lang="es-ES" dirty="0" err="1"/>
              <a:t>had</a:t>
            </a:r>
            <a:r>
              <a:rPr lang="es-ES" dirty="0"/>
              <a:t> no </a:t>
            </a:r>
            <a:r>
              <a:rPr lang="es-ES" dirty="0" err="1"/>
              <a:t>progress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585673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15" y="1755864"/>
            <a:ext cx="11587393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election process took place with the following outcome:</a:t>
            </a:r>
          </a:p>
          <a:p>
            <a:pPr lvl="1"/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Chair position: 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</a:rPr>
              <a:t>Dr. Yali Yan		              </a:t>
            </a:r>
            <a:r>
              <a:rPr lang="en-US" sz="1400" dirty="0" err="1">
                <a:latin typeface="Calibri" panose="020F0502020204030204" pitchFamily="34" charset="0"/>
              </a:rPr>
              <a:t>HuaWei</a:t>
            </a:r>
            <a:r>
              <a:rPr lang="en-US" sz="1400" dirty="0">
                <a:latin typeface="Calibri" panose="020F0502020204030204" pitchFamily="34" charset="0"/>
              </a:rPr>
              <a:t> Technologies Co., Ltd / CCSA.</a:t>
            </a:r>
            <a:endParaRPr lang="es-ES" sz="1400" dirty="0">
              <a:latin typeface="Calibri" panose="020F0502020204030204" pitchFamily="34" charset="0"/>
            </a:endParaRPr>
          </a:p>
          <a:p>
            <a:pPr lvl="1"/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Vice Chair positions</a:t>
            </a:r>
            <a:endParaRPr lang="es-E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Mr. Narendranath Durga Tangudu                 Samsung Electronics Co. Ltd. / TTA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Mrs. Susana Fernandez                                    Ericsson GmbH,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</a:rPr>
              <a:t>Eurolab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 / ETSI</a:t>
            </a:r>
            <a:endParaRPr lang="en-US" altLang="zh-CN" sz="16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 quite a few new/revised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Starting or progressing work for the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for Release 16 &amp; Release 15.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a strong dependency with the stage 2 progress: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4 LSs to SA2 and 1 LS to SA4 sent.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pre-Release 17 contributions is being reduced.</a:t>
            </a:r>
          </a:p>
          <a:p>
            <a:pPr>
              <a:lnSpc>
                <a:spcPct val="80000"/>
              </a:lnSpc>
              <a:defRPr/>
            </a:pPr>
            <a:r>
              <a:rPr lang="en-GB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estimated to be completed on time.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plans estimations for existing Work Items do not show any risk.</a:t>
            </a:r>
            <a:endParaRPr lang="en-GB" sz="9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600" dirty="0"/>
              <a:t>E-meeting 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dirty="0"/>
              <a:t>Still the process is quite time consuming and reaching agreements is more difficult than in f2f 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762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Outgoing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Outgoing 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Achraf Khsiba for his big effort and good work in his first CT3 meeting, working hard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  <a:p>
            <a:r>
              <a:rPr lang="en-US" altLang="en-US" sz="2400" b="1" dirty="0">
                <a:ea typeface="MS PGothic" panose="020B0600070205080204" pitchFamily="34" charset="-128"/>
              </a:rPr>
              <a:t>The Outgoing Chair wants to congratulate the new CT3 Officials (welcome Yali &amp; </a:t>
            </a:r>
            <a:r>
              <a:rPr lang="en-US" altLang="en-US" sz="2400" b="1" dirty="0" err="1">
                <a:ea typeface="MS PGothic" panose="020B0600070205080204" pitchFamily="34" charset="-128"/>
              </a:rPr>
              <a:t>Naren</a:t>
            </a:r>
            <a:r>
              <a:rPr lang="en-US" altLang="en-US" sz="2400" b="1" dirty="0">
                <a:ea typeface="MS PGothic" panose="020B0600070205080204" pitchFamily="34" charset="-128"/>
              </a:rPr>
              <a:t>!) </a:t>
            </a:r>
            <a:endParaRPr lang="en-US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712000"/>
              </p:ext>
            </p:extLst>
          </p:nvPr>
        </p:nvGraphicFramePr>
        <p:xfrm>
          <a:off x="493813" y="1818398"/>
          <a:ext cx="10515601" cy="41117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session policy data extension for UE-Slice-MBR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 CR #0148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Multiple QoS Class in deferred location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29.572 CR#0114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IBCF RPH signing for MPS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619232"/>
              </p:ext>
            </p:extLst>
          </p:nvPr>
        </p:nvGraphicFramePr>
        <p:xfrm>
          <a:off x="508561" y="2305095"/>
          <a:ext cx="10515601" cy="31973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</a:t>
            </a:r>
          </a:p>
        </p:txBody>
      </p:sp>
    </p:spTree>
    <p:extLst>
      <p:ext uri="{BB962C8B-B14F-4D97-AF65-F5344CB8AC3E}">
        <p14:creationId xmlns:p14="http://schemas.microsoft.com/office/powerpoint/2010/main" val="23803422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</a:t>
            </a:r>
            <a:r>
              <a:rPr lang="fi-FI" altLang="en-US" sz="1400" dirty="0">
                <a:latin typeface="Arial" pitchFamily="34" charset="0"/>
              </a:rPr>
              <a:t>Outgoing </a:t>
            </a:r>
            <a:r>
              <a:rPr lang="fi-FI" altLang="en-US" sz="1400" dirty="0">
                <a:latin typeface="Arial" pitchFamily="34" charset="0"/>
                <a:cs typeface="Arial" pitchFamily="34" charset="0"/>
              </a:rPr>
              <a:t>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42507" y="2247863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Ordinary (complete Agenda):</a:t>
            </a:r>
          </a:p>
          <a:p>
            <a:pPr lvl="2"/>
            <a:r>
              <a:rPr lang="en-US" altLang="fr-FR" dirty="0"/>
              <a:t>CT3#117E (August 18</a:t>
            </a:r>
            <a:r>
              <a:rPr lang="en-US" altLang="fr-FR" baseline="30000" dirty="0"/>
              <a:t>th</a:t>
            </a:r>
            <a:r>
              <a:rPr lang="en-US" altLang="fr-FR" dirty="0"/>
              <a:t> – 27</a:t>
            </a:r>
            <a:r>
              <a:rPr lang="en-US" altLang="fr-FR" baseline="30000" dirty="0"/>
              <a:t>th</a:t>
            </a:r>
            <a:r>
              <a:rPr lang="en-US" altLang="fr-FR" dirty="0"/>
              <a:t>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461570" y="2247863"/>
            <a:ext cx="5107578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Ordinary (Agenda TBA):</a:t>
            </a:r>
          </a:p>
          <a:p>
            <a:pPr lvl="2"/>
            <a:r>
              <a:rPr lang="en-US" altLang="fr-FR" dirty="0"/>
              <a:t>CT3#118E (October 11</a:t>
            </a:r>
            <a:r>
              <a:rPr lang="en-US" altLang="fr-FR" baseline="30000" dirty="0"/>
              <a:t>th</a:t>
            </a:r>
            <a:r>
              <a:rPr lang="en-US" altLang="fr-FR" dirty="0"/>
              <a:t>- 15</a:t>
            </a:r>
            <a:r>
              <a:rPr lang="en-US" altLang="fr-FR" baseline="30000" dirty="0"/>
              <a:t>th</a:t>
            </a:r>
            <a:r>
              <a:rPr lang="en-US" altLang="fr-FR" dirty="0"/>
              <a:t>)</a:t>
            </a:r>
          </a:p>
          <a:p>
            <a:pPr lvl="2"/>
            <a:r>
              <a:rPr lang="en-US" altLang="fr-FR" dirty="0"/>
              <a:t>CT3#119E (November 11</a:t>
            </a:r>
            <a:r>
              <a:rPr lang="en-US" altLang="fr-FR" baseline="30000" dirty="0"/>
              <a:t>th</a:t>
            </a:r>
            <a:r>
              <a:rPr lang="en-US" altLang="fr-FR" dirty="0"/>
              <a:t>- 19</a:t>
            </a:r>
            <a:r>
              <a:rPr lang="en-US" altLang="fr-FR" baseline="30000" dirty="0"/>
              <a:t>th</a:t>
            </a:r>
            <a:r>
              <a:rPr lang="en-US" altLang="fr-FR" dirty="0"/>
              <a:t>) 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779543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CT3#117e: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621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79/0/106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62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176 registered/ 176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89295"/>
              </p:ext>
            </p:extLst>
          </p:nvPr>
        </p:nvGraphicFramePr>
        <p:xfrm>
          <a:off x="328743" y="1954160"/>
          <a:ext cx="11396225" cy="2544098"/>
        </p:xfrm>
        <a:graphic>
          <a:graphicData uri="http://schemas.openxmlformats.org/drawingml/2006/table">
            <a:tbl>
              <a:tblPr firstRow="1" firstCol="1" bandRow="1"/>
              <a:tblGrid>
                <a:gridCol w="1408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1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7798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74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940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(rev)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change of AM policies as specified by Stage 2. Revised to add Huawei as supporting company.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11872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CP-212165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(rev)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management of group-based event monitoring as specified by Stage 2. Revised to add 5GS scope based on the Stage 2 revised WID SP-210364.  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045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57976"/>
              </p:ext>
            </p:extLst>
          </p:nvPr>
        </p:nvGraphicFramePr>
        <p:xfrm>
          <a:off x="198119" y="1829799"/>
          <a:ext cx="11155681" cy="3477441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AKMA-CT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  <a:tr h="6653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198119" y="5410497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23385"/>
              </p:ext>
            </p:extLst>
          </p:nvPr>
        </p:nvGraphicFramePr>
        <p:xfrm>
          <a:off x="198119" y="1829799"/>
          <a:ext cx="11155681" cy="2984248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1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TEI17_DCAMP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85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54952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976" y="248127"/>
            <a:ext cx="10515600" cy="1325563"/>
          </a:xfrm>
        </p:spPr>
        <p:txBody>
          <a:bodyPr/>
          <a:lstStyle/>
          <a:p>
            <a:r>
              <a:rPr lang="en-US" dirty="0"/>
              <a:t>Work Plan – CT3 Driven – Release 17 (iii)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298527"/>
              </p:ext>
            </p:extLst>
          </p:nvPr>
        </p:nvGraphicFramePr>
        <p:xfrm>
          <a:off x="198119" y="1829799"/>
          <a:ext cx="11155681" cy="1642793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2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of 3GPP Northbound Interfaces and Application Layer APIs</a:t>
                      </a:r>
                      <a:endParaRPr lang="fr-FR" sz="1600" i="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5G PCC related services in Rel-17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en5GPccSer17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54405505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45734</TotalTime>
  <Words>2868</Words>
  <Application>Microsoft Office PowerPoint</Application>
  <PresentationFormat>Widescreen</PresentationFormat>
  <Paragraphs>626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CT#93e</vt:lpstr>
      <vt:lpstr>TSG CT3 Officials in CT3#117e meeting </vt:lpstr>
      <vt:lpstr>New TSG CT3 Officials </vt:lpstr>
      <vt:lpstr>Meeting Calendar</vt:lpstr>
      <vt:lpstr>TSG WG CT3 Statistics</vt:lpstr>
      <vt:lpstr>New/Revised agreed  Study/Work Items led by CT3</vt:lpstr>
      <vt:lpstr>Work Plan – CT3 Driven – Release 17 (i) </vt:lpstr>
      <vt:lpstr>Work Plan – CT3 Driven – Release 17 (ii) </vt:lpstr>
      <vt:lpstr>Work Plan – CT3 Driven – Release 17 (iii) </vt:lpstr>
      <vt:lpstr>Work Plan – Non-CT3 Driven – Rel-17 (i)</vt:lpstr>
      <vt:lpstr>Work Plan – Non-CT3 Driven – Rel-17 (ii)</vt:lpstr>
      <vt:lpstr>Work Plan – Non-CT3 Driven – Rel-17 (ii)</vt:lpstr>
      <vt:lpstr>Work Plan – Non-CT3 Driven – Rel-17 (iii)</vt:lpstr>
      <vt:lpstr>TS/TR sent to CT plenary</vt:lpstr>
      <vt:lpstr>Pre-Release 16 Status</vt:lpstr>
      <vt:lpstr>Release 16 Status</vt:lpstr>
      <vt:lpstr>Release 17 Status (I) - General</vt:lpstr>
      <vt:lpstr>Release 17 Status (II) – CT3-driven WIs</vt:lpstr>
      <vt:lpstr>Release 17 Status (III)- CT3 Owned WIs </vt:lpstr>
      <vt:lpstr>Release 17 Status (III)- CT3 Owned WIs </vt:lpstr>
      <vt:lpstr>Release 17 Status (IV)- CT3 Owned WIs </vt:lpstr>
      <vt:lpstr>Release 17 Status (IV)- CT3 Non-driven WIs </vt:lpstr>
      <vt:lpstr>Release 17 Status (V)- CT3 Non-driven WIs </vt:lpstr>
      <vt:lpstr>Release 17 Status (VI)- CT3 Non-driven WIs </vt:lpstr>
      <vt:lpstr>Release 17 Status (VII)- CT3 Non-driven WIs </vt:lpstr>
      <vt:lpstr>Release 17 Status (VIII)-CT3 Non-driven WIs 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(I) </vt:lpstr>
      <vt:lpstr>CRs for conditional approval (II)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2257</cp:revision>
  <dcterms:created xsi:type="dcterms:W3CDTF">2010-02-05T13:52:04Z</dcterms:created>
  <dcterms:modified xsi:type="dcterms:W3CDTF">2021-09-03T07:16:38Z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