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  <p:sldMasterId id="2147485168" r:id="rId2"/>
  </p:sldMasterIdLst>
  <p:notesMasterIdLst>
    <p:notesMasterId r:id="rId30"/>
  </p:notesMasterIdLst>
  <p:handoutMasterIdLst>
    <p:handoutMasterId r:id="rId31"/>
  </p:handoutMasterIdLst>
  <p:sldIdLst>
    <p:sldId id="341" r:id="rId3"/>
    <p:sldId id="363" r:id="rId4"/>
    <p:sldId id="366" r:id="rId5"/>
    <p:sldId id="377" r:id="rId6"/>
    <p:sldId id="368" r:id="rId7"/>
    <p:sldId id="408" r:id="rId8"/>
    <p:sldId id="409" r:id="rId9"/>
    <p:sldId id="411" r:id="rId10"/>
    <p:sldId id="419" r:id="rId11"/>
    <p:sldId id="420" r:id="rId12"/>
    <p:sldId id="428" r:id="rId13"/>
    <p:sldId id="370" r:id="rId14"/>
    <p:sldId id="407" r:id="rId15"/>
    <p:sldId id="371" r:id="rId16"/>
    <p:sldId id="414" r:id="rId17"/>
    <p:sldId id="410" r:id="rId18"/>
    <p:sldId id="418" r:id="rId19"/>
    <p:sldId id="429" r:id="rId20"/>
    <p:sldId id="416" r:id="rId21"/>
    <p:sldId id="375" r:id="rId22"/>
    <p:sldId id="400" r:id="rId23"/>
    <p:sldId id="403" r:id="rId24"/>
    <p:sldId id="405" r:id="rId25"/>
    <p:sldId id="365" r:id="rId26"/>
    <p:sldId id="376" r:id="rId27"/>
    <p:sldId id="385" r:id="rId28"/>
    <p:sldId id="398" r:id="rId2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8EB35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68" autoAdjust="0"/>
    <p:restoredTop sz="99112" autoAdjust="0"/>
  </p:normalViewPr>
  <p:slideViewPr>
    <p:cSldViewPr snapToGrid="0">
      <p:cViewPr varScale="1">
        <p:scale>
          <a:sx n="62" d="100"/>
          <a:sy n="62" d="100"/>
        </p:scale>
        <p:origin x="852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6" d="100"/>
          <a:sy n="46" d="100"/>
        </p:scale>
        <p:origin x="2788" y="40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ems1ce9\Desktop\stat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ems1ce9\Desktop\stat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e-DE"/>
              <a:t>Number of tdocs in CT1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noTDOC!$C$3</c:f>
              <c:strCache>
                <c:ptCount val="1"/>
                <c:pt idx="0">
                  <c:v>begin of meeting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noTDOC!$B$4:$B$30</c:f>
              <c:strCache>
                <c:ptCount val="26"/>
                <c:pt idx="0">
                  <c:v>Jan 2018</c:v>
                </c:pt>
                <c:pt idx="1">
                  <c:v>Feb 2018</c:v>
                </c:pt>
                <c:pt idx="2">
                  <c:v>Apr 2018</c:v>
                </c:pt>
                <c:pt idx="3">
                  <c:v>May 2018</c:v>
                </c:pt>
                <c:pt idx="4">
                  <c:v>Jul 2018</c:v>
                </c:pt>
                <c:pt idx="5">
                  <c:v>Aug 2018</c:v>
                </c:pt>
                <c:pt idx="6">
                  <c:v>Oct 2018</c:v>
                </c:pt>
                <c:pt idx="7">
                  <c:v>Nov 2018</c:v>
                </c:pt>
                <c:pt idx="8">
                  <c:v>Jan 2019</c:v>
                </c:pt>
                <c:pt idx="9">
                  <c:v>Feb 2019</c:v>
                </c:pt>
                <c:pt idx="10">
                  <c:v>Apr 2019</c:v>
                </c:pt>
                <c:pt idx="11">
                  <c:v>May 2019</c:v>
                </c:pt>
                <c:pt idx="12">
                  <c:v>Aug 2019</c:v>
                </c:pt>
                <c:pt idx="13">
                  <c:v>Oct 2019</c:v>
                </c:pt>
                <c:pt idx="14">
                  <c:v>Nov 2019</c:v>
                </c:pt>
                <c:pt idx="15">
                  <c:v>Feb 2020 e</c:v>
                </c:pt>
                <c:pt idx="16">
                  <c:v>April 2020 e</c:v>
                </c:pt>
                <c:pt idx="17">
                  <c:v>June 2020 e</c:v>
                </c:pt>
                <c:pt idx="18">
                  <c:v>Aug 2020 e</c:v>
                </c:pt>
                <c:pt idx="19">
                  <c:v>Oct 2020 e</c:v>
                </c:pt>
                <c:pt idx="20">
                  <c:v>Nov 2020 e</c:v>
                </c:pt>
                <c:pt idx="21">
                  <c:v>Jan 2021 e</c:v>
                </c:pt>
                <c:pt idx="22">
                  <c:v>Feb 2021 e</c:v>
                </c:pt>
                <c:pt idx="23">
                  <c:v>April 2021 e</c:v>
                </c:pt>
                <c:pt idx="24">
                  <c:v>May 2021 e</c:v>
                </c:pt>
                <c:pt idx="25">
                  <c:v>Aug 2021 e</c:v>
                </c:pt>
              </c:strCache>
            </c:strRef>
          </c:cat>
          <c:val>
            <c:numRef>
              <c:f>noTDOC!$C$4:$C$30</c:f>
              <c:numCache>
                <c:formatCode>General</c:formatCode>
                <c:ptCount val="26"/>
                <c:pt idx="0">
                  <c:v>377</c:v>
                </c:pt>
                <c:pt idx="1">
                  <c:v>400</c:v>
                </c:pt>
                <c:pt idx="2">
                  <c:v>422</c:v>
                </c:pt>
                <c:pt idx="3">
                  <c:v>472</c:v>
                </c:pt>
                <c:pt idx="4">
                  <c:v>531</c:v>
                </c:pt>
                <c:pt idx="5">
                  <c:v>404</c:v>
                </c:pt>
                <c:pt idx="6">
                  <c:v>548</c:v>
                </c:pt>
                <c:pt idx="7">
                  <c:v>479</c:v>
                </c:pt>
                <c:pt idx="8">
                  <c:v>350</c:v>
                </c:pt>
                <c:pt idx="9">
                  <c:v>376</c:v>
                </c:pt>
                <c:pt idx="10">
                  <c:v>438</c:v>
                </c:pt>
                <c:pt idx="11">
                  <c:v>450</c:v>
                </c:pt>
                <c:pt idx="12">
                  <c:v>720</c:v>
                </c:pt>
                <c:pt idx="13">
                  <c:v>535</c:v>
                </c:pt>
                <c:pt idx="14">
                  <c:v>525</c:v>
                </c:pt>
                <c:pt idx="15">
                  <c:v>571</c:v>
                </c:pt>
                <c:pt idx="16">
                  <c:v>562</c:v>
                </c:pt>
                <c:pt idx="17">
                  <c:v>765</c:v>
                </c:pt>
                <c:pt idx="18">
                  <c:v>632</c:v>
                </c:pt>
                <c:pt idx="19">
                  <c:v>614</c:v>
                </c:pt>
                <c:pt idx="20">
                  <c:v>448</c:v>
                </c:pt>
                <c:pt idx="21">
                  <c:v>270</c:v>
                </c:pt>
                <c:pt idx="22">
                  <c:v>650</c:v>
                </c:pt>
                <c:pt idx="23">
                  <c:v>377</c:v>
                </c:pt>
                <c:pt idx="24">
                  <c:v>658</c:v>
                </c:pt>
                <c:pt idx="25">
                  <c:v>765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91B-4F60-8089-E43FC92F5747}"/>
            </c:ext>
          </c:extLst>
        </c:ser>
        <c:ser>
          <c:idx val="1"/>
          <c:order val="1"/>
          <c:tx>
            <c:strRef>
              <c:f>noTDOC!$D$3</c:f>
              <c:strCache>
                <c:ptCount val="1"/>
                <c:pt idx="0">
                  <c:v>end of meeting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noTDOC!$B$4:$B$30</c:f>
              <c:strCache>
                <c:ptCount val="26"/>
                <c:pt idx="0">
                  <c:v>Jan 2018</c:v>
                </c:pt>
                <c:pt idx="1">
                  <c:v>Feb 2018</c:v>
                </c:pt>
                <c:pt idx="2">
                  <c:v>Apr 2018</c:v>
                </c:pt>
                <c:pt idx="3">
                  <c:v>May 2018</c:v>
                </c:pt>
                <c:pt idx="4">
                  <c:v>Jul 2018</c:v>
                </c:pt>
                <c:pt idx="5">
                  <c:v>Aug 2018</c:v>
                </c:pt>
                <c:pt idx="6">
                  <c:v>Oct 2018</c:v>
                </c:pt>
                <c:pt idx="7">
                  <c:v>Nov 2018</c:v>
                </c:pt>
                <c:pt idx="8">
                  <c:v>Jan 2019</c:v>
                </c:pt>
                <c:pt idx="9">
                  <c:v>Feb 2019</c:v>
                </c:pt>
                <c:pt idx="10">
                  <c:v>Apr 2019</c:v>
                </c:pt>
                <c:pt idx="11">
                  <c:v>May 2019</c:v>
                </c:pt>
                <c:pt idx="12">
                  <c:v>Aug 2019</c:v>
                </c:pt>
                <c:pt idx="13">
                  <c:v>Oct 2019</c:v>
                </c:pt>
                <c:pt idx="14">
                  <c:v>Nov 2019</c:v>
                </c:pt>
                <c:pt idx="15">
                  <c:v>Feb 2020 e</c:v>
                </c:pt>
                <c:pt idx="16">
                  <c:v>April 2020 e</c:v>
                </c:pt>
                <c:pt idx="17">
                  <c:v>June 2020 e</c:v>
                </c:pt>
                <c:pt idx="18">
                  <c:v>Aug 2020 e</c:v>
                </c:pt>
                <c:pt idx="19">
                  <c:v>Oct 2020 e</c:v>
                </c:pt>
                <c:pt idx="20">
                  <c:v>Nov 2020 e</c:v>
                </c:pt>
                <c:pt idx="21">
                  <c:v>Jan 2021 e</c:v>
                </c:pt>
                <c:pt idx="22">
                  <c:v>Feb 2021 e</c:v>
                </c:pt>
                <c:pt idx="23">
                  <c:v>April 2021 e</c:v>
                </c:pt>
                <c:pt idx="24">
                  <c:v>May 2021 e</c:v>
                </c:pt>
                <c:pt idx="25">
                  <c:v>Aug 2021 e</c:v>
                </c:pt>
              </c:strCache>
            </c:strRef>
          </c:cat>
          <c:val>
            <c:numRef>
              <c:f>noTDOC!$D$4:$D$30</c:f>
              <c:numCache>
                <c:formatCode>General</c:formatCode>
                <c:ptCount val="26"/>
                <c:pt idx="0">
                  <c:v>710</c:v>
                </c:pt>
                <c:pt idx="1">
                  <c:v>725</c:v>
                </c:pt>
                <c:pt idx="2">
                  <c:v>801</c:v>
                </c:pt>
                <c:pt idx="3">
                  <c:v>812</c:v>
                </c:pt>
                <c:pt idx="4">
                  <c:v>884</c:v>
                </c:pt>
                <c:pt idx="5">
                  <c:v>771</c:v>
                </c:pt>
                <c:pt idx="6">
                  <c:v>969</c:v>
                </c:pt>
                <c:pt idx="7">
                  <c:v>895</c:v>
                </c:pt>
                <c:pt idx="8">
                  <c:v>643</c:v>
                </c:pt>
                <c:pt idx="9">
                  <c:v>703</c:v>
                </c:pt>
                <c:pt idx="10">
                  <c:v>750</c:v>
                </c:pt>
                <c:pt idx="11">
                  <c:v>839</c:v>
                </c:pt>
                <c:pt idx="12">
                  <c:v>1135</c:v>
                </c:pt>
                <c:pt idx="13">
                  <c:v>920</c:v>
                </c:pt>
                <c:pt idx="14">
                  <c:v>940</c:v>
                </c:pt>
                <c:pt idx="15">
                  <c:v>840</c:v>
                </c:pt>
                <c:pt idx="16">
                  <c:v>895</c:v>
                </c:pt>
                <c:pt idx="17">
                  <c:v>1168</c:v>
                </c:pt>
                <c:pt idx="18">
                  <c:v>1006</c:v>
                </c:pt>
                <c:pt idx="19">
                  <c:v>961</c:v>
                </c:pt>
                <c:pt idx="20">
                  <c:v>770</c:v>
                </c:pt>
                <c:pt idx="21">
                  <c:v>441</c:v>
                </c:pt>
                <c:pt idx="22">
                  <c:v>991</c:v>
                </c:pt>
                <c:pt idx="23">
                  <c:v>583</c:v>
                </c:pt>
                <c:pt idx="24">
                  <c:v>1169</c:v>
                </c:pt>
                <c:pt idx="25">
                  <c:v>1190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91B-4F60-8089-E43FC92F57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800624832"/>
        <c:axId val="800625160"/>
      </c:lineChart>
      <c:catAx>
        <c:axId val="8006248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800625160"/>
        <c:crosses val="autoZero"/>
        <c:auto val="1"/>
        <c:lblAlgn val="ctr"/>
        <c:lblOffset val="100"/>
        <c:noMultiLvlLbl val="0"/>
      </c:catAx>
      <c:valAx>
        <c:axId val="800625160"/>
        <c:scaling>
          <c:orientation val="minMax"/>
          <c:min val="2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8006248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solidFill>
      <a:schemeClr val="bg1"/>
    </a:solidFill>
    <a:ln w="6350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e-DE"/>
              <a:t>CT1</a:t>
            </a:r>
            <a:r>
              <a:rPr lang="de-DE" baseline="0"/>
              <a:t> - agreed CR/pCR</a:t>
            </a:r>
            <a:endParaRPr lang="de-DE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CRs!$C$4</c:f>
              <c:strCache>
                <c:ptCount val="1"/>
                <c:pt idx="0">
                  <c:v>agreedCR</c:v>
                </c:pt>
              </c:strCache>
            </c:strRef>
          </c:tx>
          <c:spPr>
            <a:solidFill>
              <a:schemeClr val="accent1">
                <a:shade val="76000"/>
              </a:schemeClr>
            </a:solidFill>
            <a:ln>
              <a:noFill/>
            </a:ln>
            <a:effectLst/>
          </c:spPr>
          <c:invertIfNegative val="0"/>
          <c:cat>
            <c:strRef>
              <c:f>CRs!$D$3:$Q$3</c:f>
              <c:strCache>
                <c:ptCount val="14"/>
                <c:pt idx="0">
                  <c:v>Aug_2019</c:v>
                </c:pt>
                <c:pt idx="1">
                  <c:v>Oct_2019</c:v>
                </c:pt>
                <c:pt idx="2">
                  <c:v>Nov_2019</c:v>
                </c:pt>
                <c:pt idx="3">
                  <c:v>Feb-e_2020</c:v>
                </c:pt>
                <c:pt idx="4">
                  <c:v>April-e_2020</c:v>
                </c:pt>
                <c:pt idx="5">
                  <c:v>June-e_2020</c:v>
                </c:pt>
                <c:pt idx="6">
                  <c:v>August-e_2020</c:v>
                </c:pt>
                <c:pt idx="7">
                  <c:v>October-e_2020</c:v>
                </c:pt>
                <c:pt idx="8">
                  <c:v>November-e_2020</c:v>
                </c:pt>
                <c:pt idx="9">
                  <c:v>January-e_2021</c:v>
                </c:pt>
                <c:pt idx="10">
                  <c:v>February-e_2021</c:v>
                </c:pt>
                <c:pt idx="11">
                  <c:v>April-e_2021</c:v>
                </c:pt>
                <c:pt idx="12">
                  <c:v>May-e_2021</c:v>
                </c:pt>
                <c:pt idx="13">
                  <c:v>August-e_2021</c:v>
                </c:pt>
              </c:strCache>
            </c:strRef>
          </c:cat>
          <c:val>
            <c:numRef>
              <c:f>CRs!$D$4:$Q$4</c:f>
              <c:numCache>
                <c:formatCode>General</c:formatCode>
                <c:ptCount val="14"/>
                <c:pt idx="0">
                  <c:v>244</c:v>
                </c:pt>
                <c:pt idx="1">
                  <c:v>207</c:v>
                </c:pt>
                <c:pt idx="2">
                  <c:v>213</c:v>
                </c:pt>
                <c:pt idx="3">
                  <c:v>194</c:v>
                </c:pt>
                <c:pt idx="4">
                  <c:v>304</c:v>
                </c:pt>
                <c:pt idx="5">
                  <c:v>394</c:v>
                </c:pt>
                <c:pt idx="6">
                  <c:v>325</c:v>
                </c:pt>
                <c:pt idx="7">
                  <c:v>259</c:v>
                </c:pt>
                <c:pt idx="8">
                  <c:v>198</c:v>
                </c:pt>
                <c:pt idx="9">
                  <c:v>30</c:v>
                </c:pt>
                <c:pt idx="10">
                  <c:v>237</c:v>
                </c:pt>
                <c:pt idx="11">
                  <c:v>84</c:v>
                </c:pt>
                <c:pt idx="12">
                  <c:v>262</c:v>
                </c:pt>
                <c:pt idx="13">
                  <c:v>318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7E5-468D-B08A-84B5C0C57EA7}"/>
            </c:ext>
          </c:extLst>
        </c:ser>
        <c:ser>
          <c:idx val="1"/>
          <c:order val="1"/>
          <c:tx>
            <c:strRef>
              <c:f>CRs!$C$5</c:f>
              <c:strCache>
                <c:ptCount val="1"/>
                <c:pt idx="0">
                  <c:v>agreedpCR</c:v>
                </c:pt>
              </c:strCache>
            </c:strRef>
          </c:tx>
          <c:spPr>
            <a:solidFill>
              <a:schemeClr val="accent1">
                <a:tint val="77000"/>
              </a:schemeClr>
            </a:solidFill>
            <a:ln>
              <a:noFill/>
            </a:ln>
            <a:effectLst/>
          </c:spPr>
          <c:invertIfNegative val="0"/>
          <c:cat>
            <c:strRef>
              <c:f>CRs!$D$3:$Q$3</c:f>
              <c:strCache>
                <c:ptCount val="14"/>
                <c:pt idx="0">
                  <c:v>Aug_2019</c:v>
                </c:pt>
                <c:pt idx="1">
                  <c:v>Oct_2019</c:v>
                </c:pt>
                <c:pt idx="2">
                  <c:v>Nov_2019</c:v>
                </c:pt>
                <c:pt idx="3">
                  <c:v>Feb-e_2020</c:v>
                </c:pt>
                <c:pt idx="4">
                  <c:v>April-e_2020</c:v>
                </c:pt>
                <c:pt idx="5">
                  <c:v>June-e_2020</c:v>
                </c:pt>
                <c:pt idx="6">
                  <c:v>August-e_2020</c:v>
                </c:pt>
                <c:pt idx="7">
                  <c:v>October-e_2020</c:v>
                </c:pt>
                <c:pt idx="8">
                  <c:v>November-e_2020</c:v>
                </c:pt>
                <c:pt idx="9">
                  <c:v>January-e_2021</c:v>
                </c:pt>
                <c:pt idx="10">
                  <c:v>February-e_2021</c:v>
                </c:pt>
                <c:pt idx="11">
                  <c:v>April-e_2021</c:v>
                </c:pt>
                <c:pt idx="12">
                  <c:v>May-e_2021</c:v>
                </c:pt>
                <c:pt idx="13">
                  <c:v>August-e_2021</c:v>
                </c:pt>
              </c:strCache>
            </c:strRef>
          </c:cat>
          <c:val>
            <c:numRef>
              <c:f>CRs!$D$5:$Q$5</c:f>
              <c:numCache>
                <c:formatCode>General</c:formatCode>
                <c:ptCount val="14"/>
                <c:pt idx="0">
                  <c:v>92</c:v>
                </c:pt>
                <c:pt idx="1">
                  <c:v>95</c:v>
                </c:pt>
                <c:pt idx="2">
                  <c:v>59</c:v>
                </c:pt>
                <c:pt idx="3">
                  <c:v>107</c:v>
                </c:pt>
                <c:pt idx="4">
                  <c:v>42</c:v>
                </c:pt>
                <c:pt idx="5">
                  <c:v>36</c:v>
                </c:pt>
                <c:pt idx="6">
                  <c:v>1</c:v>
                </c:pt>
                <c:pt idx="7">
                  <c:v>14</c:v>
                </c:pt>
                <c:pt idx="8">
                  <c:v>13</c:v>
                </c:pt>
                <c:pt idx="9">
                  <c:v>75</c:v>
                </c:pt>
                <c:pt idx="10">
                  <c:v>63</c:v>
                </c:pt>
                <c:pt idx="11">
                  <c:v>74</c:v>
                </c:pt>
                <c:pt idx="12">
                  <c:v>69</c:v>
                </c:pt>
                <c:pt idx="13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7E5-468D-B08A-84B5C0C57E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07297040"/>
        <c:axId val="707299008"/>
      </c:barChart>
      <c:catAx>
        <c:axId val="707297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707299008"/>
        <c:crosses val="autoZero"/>
        <c:auto val="1"/>
        <c:lblAlgn val="ctr"/>
        <c:lblOffset val="100"/>
        <c:noMultiLvlLbl val="0"/>
      </c:catAx>
      <c:valAx>
        <c:axId val="707299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7072970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D3C4E5-0FCF-414C-8BB4-A370B86C4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03.09.2021</a:t>
            </a:fld>
            <a:endParaRPr lang="de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BB5BF1-079A-48E1-9A72-654439752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4108C4-57B5-4CFB-9586-E377762C5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8662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E32621-1763-4C52-A4A1-8AE25E7C0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53006B-09A2-4112-AE34-E0B5A59FF4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FB54E9-664C-4452-88E3-77657E2B96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0BB4B1-D782-4482-94BF-B0D1DFE045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03.09.2021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FD09DB-E216-4249-957A-2A00F6EAB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33F304-5289-48A3-AA62-F8AF771ED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26183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603B31-F394-46FE-AC70-394218319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4E1585-E114-475F-9073-D59525BB21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613A46-D472-4A41-8A0D-87D4013551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555441-973F-4DBB-8226-75267DF994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03.09.2021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FAB53C-D530-4A27-952A-C0FD6BCD0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6663D8-7A79-4507-9FEE-D830B21C0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41511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F6F038-4B1D-41A8-9239-8643EB508C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7549C1-0C70-4DB4-813E-9B2DDA212B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DC61D-277A-4E77-803C-FC3E26E89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03.09.2021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85027A-7BFE-49E1-8C10-150BDA86C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789002-5AE0-4E79-8F01-E290C5D72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967083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1BBE784-6153-46A9-83D3-5D8DA41C95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0A47D2-5766-4DEE-80E9-C7DBF2E8D6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AE1F70-F02C-4F5F-AAC6-36084D089A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03.09.2021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53741B-E810-41A0-ABF2-14E3E02FA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6D53A4-03C8-4A50-BF26-1FDFE8955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7702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E9D77-DABF-4279-93C5-FC05DAF958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8842EA7-46CD-4FF8-B6BE-54CCCC06DC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F846B1-817F-48F8-9C1C-1E84DEFD1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03.09.2021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6A05E-20F6-479A-8877-C4D3E1CFC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06E928-5680-477D-B337-77DA66A3B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812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5CAAFA-D5D7-4DA6-AA3F-64B7CBC88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0F6BC7-1092-4B34-99B4-DCDF64C506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D3BC4A-D4E4-4110-8A8B-A013D1097A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03.09.2021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48A7E1-5D32-44CA-A457-6BC34A43E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951C4D-5F41-4364-854F-FD08CAAAA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5423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CD429-103D-420C-A6EB-8ACE8B140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1CC62F-0AA6-44B4-BAAF-20E3EC49F8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6DC919-275A-4B1B-842A-5741935D2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03.09.2021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627350-FFEE-4599-A4DC-A825116EF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02F3B0-2460-40E5-A108-62D474C08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1786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5B722-01F0-426D-BA89-4B74D8D4C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6F737-30AA-4331-A40E-70200AF6F9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2E7D82-A4BD-409C-AF1E-285430E9C6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B0C43B-4B88-4E38-9463-55C731D04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03.09.2021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7ED391-75F0-418B-8B3F-AF76853727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624399-E5C0-44EB-8E84-04E4535448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012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D4D92-DE59-4B2C-A2DB-D7881A632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A870FC-63D7-416C-A76D-CD4A7D9AE5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62FC5E-837D-4301-9C77-DE62E0D153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66AD6F0-7A88-44A5-903F-955455EDD8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FBB926-C48A-4832-BD5A-AF6354E837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BF2E792-519B-494A-8B3C-A34B70E0B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03.09.2021</a:t>
            </a:fld>
            <a:endParaRPr lang="de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6913967-92F8-468C-A68F-2F4C16B5A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3B8B10-7D7D-4819-9FBB-016EEE2E1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14646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3766B-EAA4-4AD0-8720-8126425268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B250E32-6C86-437A-A183-136C88E77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03.09.2021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044655-9172-4583-88AF-A703ABC48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A149C9-8FF1-408D-8FFB-F5DAB0CC9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39967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1633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CT#93-e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Online – 13–15 September 2021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CP-212013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ED0C6A-C5CE-414C-9D0E-926612222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598BFB-41B6-4A45-9B91-708A4AB326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285BBD-4277-4496-9E57-FBFB67F233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CBE11-6943-4A1D-B305-F1188E847ADD}" type="datetimeFigureOut">
              <a:rPr lang="de-DE" smtClean="0"/>
              <a:t>03.09.2021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401688-4DC2-4BCF-A27F-1E1FCD5FFA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0D0E65-F68E-49A0-A553-E84B29D24A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8154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9" r:id="rId1"/>
    <p:sldLayoutId id="2147485170" r:id="rId2"/>
    <p:sldLayoutId id="2147485171" r:id="rId3"/>
    <p:sldLayoutId id="2147485172" r:id="rId4"/>
    <p:sldLayoutId id="2147485173" r:id="rId5"/>
    <p:sldLayoutId id="2147485174" r:id="rId6"/>
    <p:sldLayoutId id="2147485175" r:id="rId7"/>
    <p:sldLayoutId id="2147485176" r:id="rId8"/>
    <p:sldLayoutId id="2147485177" r:id="rId9"/>
    <p:sldLayoutId id="2147485178" r:id="rId10"/>
    <p:sldLayoutId id="21474851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93e/Docs/CP-212104.zip" TargetMode="External"/><Relationship Id="rId2" Type="http://schemas.openxmlformats.org/officeDocument/2006/relationships/hyperlink" Target="https://www.3gpp.org/ftp/tsg_ct/TSG_CT/TSGC_93e/Docs/CP-212099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tsg_ct/TSG_CT/TSGC_93e/Docs/CP-212106.zip" TargetMode="External"/><Relationship Id="rId4" Type="http://schemas.openxmlformats.org/officeDocument/2006/relationships/hyperlink" Target="https://www.3gpp.org/ftp/tsg_ct/TSG_CT/TSGC_93e/Docs/CP-212101.zip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WG1 Status Report </a:t>
            </a:r>
            <a:br>
              <a:rPr lang="en-US" altLang="en-US" dirty="0"/>
            </a:br>
            <a:r>
              <a:rPr lang="en-US" altLang="en-US" dirty="0"/>
              <a:t>to TSG CT#93e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Peter Leis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CT1 Chair, Nokia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3602624"/>
              </p:ext>
            </p:extLst>
          </p:nvPr>
        </p:nvGraphicFramePr>
        <p:xfrm>
          <a:off x="784312" y="2126071"/>
          <a:ext cx="10188488" cy="3110321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631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eNS_Ph2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eNS_Ph2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45%</a:t>
                      </a:r>
                      <a:b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30%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CP-211091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5G_eLCS_ph2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5G_eLCS_ph2</a:t>
                      </a:r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CP-210075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539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5G </a:t>
                      </a:r>
                      <a:r>
                        <a:rPr lang="en-US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eEDGE</a:t>
                      </a: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eEDGE_5GC</a:t>
                      </a:r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65%</a:t>
                      </a:r>
                      <a:b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CP-210284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CT1 Aspects of Application Layer Support for </a:t>
                      </a:r>
                      <a:r>
                        <a:rPr lang="en-US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Uncrewed</a:t>
                      </a: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Aerial Systems (UAS)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UASAPP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40%</a:t>
                      </a:r>
                      <a:b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CP-211111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8446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</a:t>
                      </a: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of eV2XARC_Ph2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eV2XARC_Ph2</a:t>
                      </a:r>
                    </a:p>
                    <a:p>
                      <a:pPr algn="l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2021</a:t>
                      </a:r>
                    </a:p>
                  </a:txBody>
                  <a:tcPr marL="0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45%</a:t>
                      </a:r>
                      <a:b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CP-211116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of the architectural enhancements for 5G multicast-broadcast services </a:t>
                      </a:r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5MBS</a:t>
                      </a:r>
                    </a:p>
                    <a:p>
                      <a:pPr algn="l" fontAlgn="b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45%</a:t>
                      </a:r>
                      <a:b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CP-211093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CT1 aspects of MCOver5GS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MCOver5GS</a:t>
                      </a:r>
                    </a:p>
                    <a:p>
                      <a:pPr algn="l" fontAlgn="b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CP-211118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3965256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5" y="511684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below</a:t>
            </a:r>
            <a:r>
              <a:rPr lang="fi-FI" altLang="de-DE" sz="1000" dirty="0">
                <a:latin typeface="Arial" panose="020B0604020202020204" pitchFamily="34" charset="0"/>
              </a:rPr>
              <a:t> 70%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1534125435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7590448"/>
              </p:ext>
            </p:extLst>
          </p:nvPr>
        </p:nvGraphicFramePr>
        <p:xfrm>
          <a:off x="784312" y="2126071"/>
          <a:ext cx="10188488" cy="2836013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631"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   CT1 </a:t>
                      </a:r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asp</a:t>
                      </a:r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ects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of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NBI17 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NBI17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CP-211197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CT1 aspects of </a:t>
                      </a:r>
                      <a:r>
                        <a:rPr lang="en-US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eSEAL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highlight>
                          <a:srgbClr val="00FFFF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eSEAL</a:t>
                      </a:r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  <a:b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CP-211117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539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CT1 aspects of Support of different slices over different Non 3GPP access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TEI17_N3SLICE 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June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b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endParaRPr lang="de-DE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CP-211089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1200" b="0" i="0" u="none" strike="noStrike" kern="1200" dirty="0">
                        <a:solidFill>
                          <a:schemeClr val="tx1"/>
                        </a:solidFill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8446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12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1200" b="0" i="1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3965256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5" y="511684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below</a:t>
            </a:r>
            <a:r>
              <a:rPr lang="fi-FI" altLang="de-DE" sz="1000" dirty="0">
                <a:latin typeface="Arial" panose="020B0604020202020204" pitchFamily="34" charset="0"/>
              </a:rPr>
              <a:t> 70%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3567889552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9349304"/>
              </p:ext>
            </p:extLst>
          </p:nvPr>
        </p:nvGraphicFramePr>
        <p:xfrm>
          <a:off x="838200" y="2056493"/>
          <a:ext cx="10411095" cy="2382542"/>
        </p:xfrm>
        <a:graphic>
          <a:graphicData uri="http://schemas.openxmlformats.org/drawingml/2006/table">
            <a:tbl>
              <a:tblPr firstRow="1" firstCol="1" bandRow="1"/>
              <a:tblGrid>
                <a:gridCol w="10326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84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0163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CP-212110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24.821 -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PLMN selection for satellite access	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2.0.0</a:t>
                      </a: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Qualcomm</a:t>
                      </a: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fr-FR" sz="12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approval</a:t>
                      </a: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CP-212109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23.700-10 - Study on enhanced IP Multimedia Subsystem (IMS) to 5GC integration Phase 2; CT WG1 aspects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1.0.0</a:t>
                      </a: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Huawei</a:t>
                      </a: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fr-FR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information</a:t>
                      </a: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7745890"/>
                  </a:ext>
                </a:extLst>
              </a:tr>
              <a:tr h="391817">
                <a:tc>
                  <a:txBody>
                    <a:bodyPr/>
                    <a:lstStyle/>
                    <a:p>
                      <a:pPr algn="l" fontAlgn="t"/>
                      <a:endParaRPr lang="de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450819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algn="l" fontAlgn="t"/>
                      <a:endParaRPr lang="de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200" u="none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66675" marR="66675" marT="38100" marB="2857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6784220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6287125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1668024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TS/TR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Status of older releases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Rel-13: 1 CAT F CRs for Mission Critical work items agreed</a:t>
            </a:r>
          </a:p>
          <a:p>
            <a:r>
              <a:rPr lang="en-US" sz="2400" dirty="0"/>
              <a:t>Rel-14: 3 CAT F CRs for Mission Critical work items agreed</a:t>
            </a:r>
          </a:p>
          <a:p>
            <a:r>
              <a:rPr lang="en-US" sz="2400" dirty="0"/>
              <a:t>Rel-15: 2 CAT F CRs for Mission Critical work items agreed</a:t>
            </a:r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83364298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</a:t>
            </a:r>
            <a:r>
              <a:rPr lang="en-US" dirty="0">
                <a:highlight>
                  <a:srgbClr val="FFFFFF"/>
                </a:highlight>
              </a:rPr>
              <a:t>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>
                <a:cs typeface="Arial" panose="020B0604020202020204" pitchFamily="34" charset="0"/>
              </a:rPr>
              <a:t> All Rel-16 work items are complete. </a:t>
            </a:r>
          </a:p>
          <a:p>
            <a:r>
              <a:rPr lang="en-US" sz="2400" dirty="0">
                <a:cs typeface="Arial" panose="020B0604020202020204" pitchFamily="34" charset="0"/>
              </a:rPr>
              <a:t>20 CAT F CRs against Rel-16 agreed , fixing FASMO and </a:t>
            </a:r>
            <a:r>
              <a:rPr lang="en-US" altLang="de-DE" sz="2400" dirty="0">
                <a:cs typeface="Arial" panose="020B0604020202020204" pitchFamily="34" charset="0"/>
              </a:rPr>
              <a:t>aligning with stage-2</a:t>
            </a:r>
          </a:p>
          <a:p>
            <a:r>
              <a:rPr lang="en-US" altLang="de-DE" sz="2400" dirty="0">
                <a:cs typeface="Arial" panose="020B0604020202020204" pitchFamily="34" charset="0"/>
              </a:rPr>
              <a:t>See next slide for info on non backward compatible CRs</a:t>
            </a:r>
          </a:p>
          <a:p>
            <a:pPr marL="0" indent="0">
              <a:buNone/>
            </a:pPr>
            <a:endParaRPr lang="en-US" sz="2400" dirty="0">
              <a:cs typeface="Arial" panose="020B0604020202020204" pitchFamily="34" charset="0"/>
            </a:endParaRPr>
          </a:p>
          <a:p>
            <a:endParaRPr lang="en-US" altLang="de-DE" sz="2400" dirty="0"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24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9723059"/>
              </p:ext>
            </p:extLst>
          </p:nvPr>
        </p:nvGraphicFramePr>
        <p:xfrm>
          <a:off x="209550" y="2282825"/>
          <a:ext cx="11742738" cy="3975765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C1-214776</a:t>
                      </a:r>
                      <a:endParaRPr lang="fr-FR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PFI numbering in 27.007 and in 24.008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Comment: CR is backwards compatible with 27.007 v16.7.0 (2020-12), but is </a:t>
                      </a:r>
                      <a:b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 backwards compatible with 27.007 v16.8.0 (2021-04) and </a:t>
                      </a:r>
                      <a:b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 backwards compatible with 27.007 v16.9.0 (2021-07)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OPPO, Apple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27.007 (Rel-16)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/>
                        <a:t>RAN5</a:t>
                      </a:r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9159441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  <a:r>
              <a:rPr lang="en-US" dirty="0">
                <a:highlight>
                  <a:srgbClr val="FFFFFF"/>
                </a:highlight>
              </a:rPr>
              <a:t> -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sz="2400" dirty="0"/>
              <a:t>303 </a:t>
            </a:r>
            <a:r>
              <a:rPr lang="es-ES" sz="2400" dirty="0" err="1"/>
              <a:t>CRs</a:t>
            </a:r>
            <a:r>
              <a:rPr lang="es-ES" sz="2400" dirty="0"/>
              <a:t> </a:t>
            </a:r>
            <a:r>
              <a:rPr lang="es-ES" sz="2400" dirty="0" err="1"/>
              <a:t>were</a:t>
            </a:r>
            <a:r>
              <a:rPr lang="es-ES" sz="2400" dirty="0"/>
              <a:t> </a:t>
            </a:r>
            <a:r>
              <a:rPr lang="es-ES" sz="2400" dirty="0" err="1"/>
              <a:t>agreed</a:t>
            </a:r>
            <a:r>
              <a:rPr lang="es-ES" sz="2400" dirty="0"/>
              <a:t> for </a:t>
            </a:r>
            <a:r>
              <a:rPr lang="es-ES" sz="2400" dirty="0" err="1"/>
              <a:t>Release</a:t>
            </a:r>
            <a:r>
              <a:rPr lang="es-ES" sz="2400" dirty="0"/>
              <a:t> 17</a:t>
            </a:r>
          </a:p>
          <a:p>
            <a:r>
              <a:rPr lang="en-US" sz="2400" dirty="0"/>
              <a:t>60 </a:t>
            </a:r>
            <a:r>
              <a:rPr lang="en-US" sz="2400" dirty="0" err="1"/>
              <a:t>pCRs</a:t>
            </a:r>
            <a:r>
              <a:rPr lang="en-US" sz="2400" dirty="0"/>
              <a:t> were agreed for Release 17</a:t>
            </a:r>
          </a:p>
          <a:p>
            <a:r>
              <a:rPr lang="en-GB" sz="2400" dirty="0"/>
              <a:t> </a:t>
            </a:r>
            <a:r>
              <a:rPr lang="en-US" sz="2400" dirty="0"/>
              <a:t>4 new work items under CT1 lead were agreed</a:t>
            </a:r>
          </a:p>
          <a:p>
            <a:pPr marL="0" indent="0">
              <a:buNone/>
            </a:pPr>
            <a:endParaRPr lang="en-US" sz="24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860305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  <a:r>
              <a:rPr lang="en-US" dirty="0">
                <a:highlight>
                  <a:srgbClr val="FFFFFF"/>
                </a:highlight>
              </a:rPr>
              <a:t> - Studies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 Study on enhanced IMS to 5GC Integration Phase 2</a:t>
            </a:r>
          </a:p>
          <a:p>
            <a:pPr lvl="1"/>
            <a:r>
              <a:rPr lang="en-US" sz="1600" dirty="0"/>
              <a:t>CT wide study with TR in CT1, CT3, CT4</a:t>
            </a:r>
          </a:p>
          <a:p>
            <a:pPr lvl="1"/>
            <a:r>
              <a:rPr lang="en-US" sz="1600" dirty="0"/>
              <a:t>CT1 aspects progressed in Q3</a:t>
            </a:r>
          </a:p>
          <a:p>
            <a:pPr lvl="1"/>
            <a:r>
              <a:rPr lang="en-US" sz="1600" dirty="0"/>
              <a:t>CT1 study now is 60% complete, TR 23.700-10 comes to CT#93e for information </a:t>
            </a:r>
          </a:p>
          <a:p>
            <a:r>
              <a:rPr lang="en-US" sz="2000" dirty="0"/>
              <a:t>CT aspects of 5GC architecture for satellite networks  </a:t>
            </a:r>
          </a:p>
          <a:p>
            <a:pPr lvl="1"/>
            <a:r>
              <a:rPr lang="en-US" sz="1600" dirty="0"/>
              <a:t>CT1 has study phase, documented in TR 24.821</a:t>
            </a:r>
          </a:p>
          <a:p>
            <a:pPr lvl="1"/>
            <a:r>
              <a:rPr lang="en-US" sz="1600" dirty="0"/>
              <a:t>study phase is 100% complete</a:t>
            </a:r>
          </a:p>
          <a:p>
            <a:pPr lvl="1"/>
            <a:r>
              <a:rPr lang="en-US" sz="1600" dirty="0"/>
              <a:t>TR 24.821 comes to CT#93e for approval</a:t>
            </a:r>
          </a:p>
          <a:p>
            <a:r>
              <a:rPr lang="en-US" sz="2000" dirty="0"/>
              <a:t>Study on the support for minimization of service interruption</a:t>
            </a:r>
          </a:p>
          <a:p>
            <a:pPr lvl="1"/>
            <a:r>
              <a:rPr lang="en-US" sz="1600" dirty="0"/>
              <a:t>The study is 100% complete</a:t>
            </a:r>
          </a:p>
          <a:p>
            <a:pPr lvl="1"/>
            <a:r>
              <a:rPr lang="en-US" sz="1600" dirty="0"/>
              <a:t>The subsequent CT wide work item has been agreed in CT1#131e</a:t>
            </a:r>
          </a:p>
          <a:p>
            <a:pPr lvl="1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174648113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  <a:endParaRPr lang="en-US" dirty="0">
              <a:highlight>
                <a:srgbClr val="FFFFFF"/>
              </a:highlight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CT1 aspects for Enabling Edge Applications</a:t>
            </a:r>
            <a:endParaRPr lang="de-DE" sz="2000" dirty="0"/>
          </a:p>
          <a:p>
            <a:pPr lvl="1"/>
            <a:r>
              <a:rPr lang="en-GB" sz="1600" dirty="0"/>
              <a:t>Two potential candidate stage-3 solutions have been discussed for EDGE-4, discussion started beginning of the year</a:t>
            </a:r>
            <a:endParaRPr lang="de-DE" sz="1600" dirty="0"/>
          </a:p>
          <a:p>
            <a:pPr lvl="1"/>
            <a:r>
              <a:rPr lang="en-GB" sz="1600" dirty="0"/>
              <a:t>TS 24.558 contains an Annex B that is supposed to contain potential candidates for EDGE-4</a:t>
            </a:r>
            <a:endParaRPr lang="de-DE" sz="1600" dirty="0"/>
          </a:p>
          <a:p>
            <a:pPr lvl="1"/>
            <a:r>
              <a:rPr lang="en-GB" sz="1600" dirty="0"/>
              <a:t>Potential candidates are </a:t>
            </a:r>
            <a:endParaRPr lang="de-DE" sz="1600" dirty="0"/>
          </a:p>
          <a:p>
            <a:pPr lvl="2"/>
            <a:r>
              <a:rPr lang="en-GB" sz="1600" dirty="0"/>
              <a:t>API based solution </a:t>
            </a:r>
            <a:endParaRPr lang="de-DE" sz="1600" dirty="0"/>
          </a:p>
          <a:p>
            <a:pPr lvl="2"/>
            <a:r>
              <a:rPr lang="en-GB" sz="1600" dirty="0"/>
              <a:t>NAS based solution</a:t>
            </a:r>
            <a:endParaRPr lang="de-DE" sz="1600" dirty="0"/>
          </a:p>
          <a:p>
            <a:pPr lvl="1"/>
            <a:r>
              <a:rPr lang="en-GB" sz="1600" dirty="0"/>
              <a:t>Very limited progress for </a:t>
            </a:r>
            <a:r>
              <a:rPr lang="en-GB" sz="1600" dirty="0" err="1"/>
              <a:t>pCRs</a:t>
            </a:r>
            <a:r>
              <a:rPr lang="en-GB" sz="1600" dirty="0"/>
              <a:t> on EDGE-4 due to lack of consensus</a:t>
            </a:r>
          </a:p>
          <a:p>
            <a:pPr lvl="1"/>
            <a:r>
              <a:rPr lang="en-GB" sz="1600" dirty="0"/>
              <a:t>A technical vote is planned to decide on </a:t>
            </a:r>
            <a:r>
              <a:rPr lang="en-GB" sz="1600"/>
              <a:t>stage-3 for </a:t>
            </a:r>
            <a:r>
              <a:rPr lang="en-GB" sz="1600" dirty="0"/>
              <a:t>EDGE-4</a:t>
            </a:r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301972167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</a:t>
            </a:r>
            <a:r>
              <a:rPr lang="en-US" dirty="0">
                <a:highlight>
                  <a:srgbClr val="FFFFFF"/>
                </a:highlight>
              </a:rPr>
              <a:t>Information</a:t>
            </a:r>
            <a:r>
              <a:rPr lang="en-US" dirty="0"/>
              <a:t>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CT1 had elections one Vice Chair position</a:t>
            </a:r>
          </a:p>
          <a:p>
            <a:pPr lvl="1"/>
            <a:r>
              <a:rPr lang="en-US" dirty="0"/>
              <a:t>Lena Chaponniere (</a:t>
            </a:r>
            <a:r>
              <a:rPr lang="de-DE" dirty="0"/>
              <a:t>Qualcomm Incorporated / ATIS</a:t>
            </a:r>
            <a:r>
              <a:rPr lang="en-US" dirty="0"/>
              <a:t>) was re-elected Vice Chair (2nd term) of CT WG1 by acclamation</a:t>
            </a:r>
            <a:endParaRPr lang="en-US" sz="2000" dirty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432465520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37864" y="204841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Peter Leis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peter.leis@nokia.com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204841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Lena Chaponniere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</a:t>
            </a:r>
            <a:r>
              <a:rPr lang="fr-FR" altLang="en-US" sz="1400" dirty="0" err="1"/>
              <a:t>ViceChair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ATIS</a:t>
            </a:r>
            <a:br>
              <a:rPr lang="fr-FR" altLang="en-US" sz="1400" dirty="0"/>
            </a:br>
            <a:r>
              <a:rPr lang="en-US" altLang="en-US" sz="1400" dirty="0"/>
              <a:t>lguellec@QTI.QUALCOMM.COM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552345" y="3535289"/>
            <a:ext cx="3417244" cy="133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Jörgen</a:t>
            </a:r>
            <a:r>
              <a:rPr lang="fr-FR" altLang="en-US" sz="1400" dirty="0"/>
              <a:t> Axell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</a:t>
            </a:r>
            <a:r>
              <a:rPr lang="fr-FR" altLang="en-US" sz="1400" dirty="0" err="1"/>
              <a:t>ViceChair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jorgen.axell@ericsson.com</a:t>
            </a:r>
            <a:endParaRPr lang="fr-FR" altLang="en-US" sz="14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DF97E6B-DDB8-4C46-9F27-A6CCE883E7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2034641"/>
            <a:ext cx="857036" cy="11673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97AB2F7-E326-4837-B8ED-56680EDBB2C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1" y="3476970"/>
            <a:ext cx="977394" cy="110375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BDDA321-F9F6-496C-B1F3-ECACBA6D5266}"/>
              </a:ext>
            </a:extLst>
          </p:cNvPr>
          <p:cNvSpPr/>
          <p:nvPr/>
        </p:nvSpPr>
        <p:spPr>
          <a:xfrm>
            <a:off x="7367169" y="3838575"/>
            <a:ext cx="185176" cy="2162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7C2380-484A-4473-BE4D-E826FBDF9C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2034641"/>
            <a:ext cx="1013717" cy="101371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11B1D4A-27B5-4489-ABD4-64527BCE164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662" y="3488247"/>
            <a:ext cx="832119" cy="1248959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D6F120F3-1407-42DE-ADEF-86B11B1B3CFF}"/>
              </a:ext>
            </a:extLst>
          </p:cNvPr>
          <p:cNvSpPr txBox="1">
            <a:spLocks/>
          </p:cNvSpPr>
          <p:nvPr/>
        </p:nvSpPr>
        <p:spPr bwMode="auto">
          <a:xfrm>
            <a:off x="2158409" y="358042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Andrijana  Brekalo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 err="1"/>
              <a:t>Secretary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400" dirty="0"/>
              <a:t>Andrijana.Brekalo@etsi.org</a:t>
            </a:r>
            <a:endParaRPr lang="en-US" altLang="en-US" sz="1800" dirty="0"/>
          </a:p>
        </p:txBody>
      </p:sp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de-DE" sz="2000" dirty="0"/>
              <a:t>n/a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8E9C8-C5FD-4EB0-B855-4BFF40410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Experience</a:t>
            </a:r>
            <a:r>
              <a:rPr lang="en-GB" dirty="0">
                <a:highlight>
                  <a:srgbClr val="FFFFFF"/>
                </a:highlight>
              </a:rPr>
              <a:t> with e-meeting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D65EBC-5EF6-444F-9CD6-5A81BF3280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2400" dirty="0"/>
              <a:t>High </a:t>
            </a:r>
            <a:r>
              <a:rPr lang="en-GB" sz="2400" dirty="0"/>
              <a:t>number of emails resulted in a very busy meeting:</a:t>
            </a:r>
          </a:p>
          <a:p>
            <a:pPr lvl="1"/>
            <a:r>
              <a:rPr lang="en-GB" sz="2000" dirty="0"/>
              <a:t>CT1#131-e roughly 4800 emails</a:t>
            </a:r>
          </a:p>
          <a:p>
            <a:r>
              <a:rPr lang="en-GB" sz="2400" dirty="0"/>
              <a:t> Conference calls </a:t>
            </a:r>
          </a:p>
          <a:p>
            <a:pPr lvl="1"/>
            <a:r>
              <a:rPr lang="en-GB" sz="2000" dirty="0"/>
              <a:t>Used </a:t>
            </a:r>
            <a:r>
              <a:rPr lang="en-GB" sz="2000" dirty="0" err="1"/>
              <a:t>GoTo</a:t>
            </a:r>
            <a:r>
              <a:rPr lang="en-GB" sz="2000" dirty="0"/>
              <a:t> Meeting, duration 3 hours</a:t>
            </a:r>
          </a:p>
          <a:p>
            <a:pPr lvl="1"/>
            <a:r>
              <a:rPr lang="en-GB" sz="2000" dirty="0"/>
              <a:t>Useful to find way forward </a:t>
            </a:r>
          </a:p>
          <a:p>
            <a:r>
              <a:rPr lang="en-GB" sz="2400" dirty="0"/>
              <a:t>Decision making over email not always </a:t>
            </a:r>
            <a:r>
              <a:rPr lang="de-DE" sz="2400" dirty="0"/>
              <a:t>easy</a:t>
            </a:r>
          </a:p>
          <a:p>
            <a:pPr lvl="1"/>
            <a:r>
              <a:rPr lang="en-GB" sz="2000" dirty="0"/>
              <a:t>sometimes slow (different </a:t>
            </a:r>
            <a:r>
              <a:rPr lang="en-GB" sz="2000" dirty="0" err="1"/>
              <a:t>timezones</a:t>
            </a:r>
            <a:r>
              <a:rPr lang="en-GB" sz="2000" dirty="0"/>
              <a:t>), no f2f offline discussion</a:t>
            </a:r>
          </a:p>
          <a:p>
            <a:pPr lvl="1"/>
            <a:r>
              <a:rPr lang="en-US" sz="2000" dirty="0"/>
              <a:t>as a consequence, complex topics are more easily shifted out of the meeting</a:t>
            </a: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2366120575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8E9C8-C5FD-4EB0-B855-4BFF40410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Some</a:t>
            </a:r>
            <a:r>
              <a:rPr lang="de-DE" dirty="0"/>
              <a:t> </a:t>
            </a:r>
            <a:r>
              <a:rPr lang="de-DE" dirty="0" err="1">
                <a:highlight>
                  <a:srgbClr val="FFFFFF"/>
                </a:highlight>
              </a:rPr>
              <a:t>stats</a:t>
            </a:r>
            <a:r>
              <a:rPr lang="de-DE" dirty="0"/>
              <a:t>, </a:t>
            </a:r>
            <a:r>
              <a:rPr lang="de-DE" dirty="0" err="1"/>
              <a:t>number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tdocs</a:t>
            </a:r>
            <a:endParaRPr lang="de-D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E59746E-D796-43C0-B9BC-7C18091FABB5}"/>
              </a:ext>
            </a:extLst>
          </p:cNvPr>
          <p:cNvSpPr txBox="1">
            <a:spLocks/>
          </p:cNvSpPr>
          <p:nvPr/>
        </p:nvSpPr>
        <p:spPr bwMode="auto">
          <a:xfrm>
            <a:off x="8942661" y="3429000"/>
            <a:ext cx="2600325" cy="2601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GB" sz="1600" dirty="0"/>
              <a:t>January 2020 meetings not show</a:t>
            </a:r>
            <a:r>
              <a:rPr lang="de-DE" sz="1600" dirty="0"/>
              <a:t>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sz="1600" dirty="0"/>
              <a:t>E-m</a:t>
            </a:r>
            <a:r>
              <a:rPr lang="en-GB" sz="1600" dirty="0" err="1"/>
              <a:t>eetings</a:t>
            </a:r>
            <a:r>
              <a:rPr lang="en-GB" sz="1600" dirty="0"/>
              <a:t> in February 2020 and April 2020 had limited scope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600" dirty="0"/>
              <a:t>E-meeting in November 2020 only 6 days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600" dirty="0"/>
              <a:t>January/ April 2021 </a:t>
            </a:r>
            <a:r>
              <a:rPr lang="de-DE" sz="1600" dirty="0" err="1"/>
              <a:t>with</a:t>
            </a:r>
            <a:r>
              <a:rPr lang="de-DE" sz="1600" dirty="0"/>
              <a:t> limited </a:t>
            </a:r>
            <a:r>
              <a:rPr lang="de-DE" sz="1600" dirty="0" err="1"/>
              <a:t>scope</a:t>
            </a:r>
            <a:endParaRPr lang="de-DE" sz="1600" dirty="0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8D424D9E-6511-40DA-ACB9-4B136C82B91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04470890"/>
              </p:ext>
            </p:extLst>
          </p:nvPr>
        </p:nvGraphicFramePr>
        <p:xfrm>
          <a:off x="267128" y="1952624"/>
          <a:ext cx="8114872" cy="42324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29795099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8E9C8-C5FD-4EB0-B855-4BFF40410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Some</a:t>
            </a:r>
            <a:r>
              <a:rPr lang="de-DE" dirty="0"/>
              <a:t> </a:t>
            </a:r>
            <a:r>
              <a:rPr lang="de-DE" dirty="0" err="1"/>
              <a:t>stats</a:t>
            </a:r>
            <a:r>
              <a:rPr lang="de-DE" dirty="0"/>
              <a:t>, </a:t>
            </a:r>
            <a:r>
              <a:rPr lang="de-DE" dirty="0" err="1"/>
              <a:t>agreed</a:t>
            </a:r>
            <a:r>
              <a:rPr lang="de-DE" dirty="0"/>
              <a:t> CRs/</a:t>
            </a:r>
            <a:r>
              <a:rPr lang="de-DE" dirty="0" err="1"/>
              <a:t>pCRs</a:t>
            </a:r>
            <a:endParaRPr lang="de-DE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DEDA0A1-7B78-4E72-9469-0595F17D68E7}"/>
              </a:ext>
            </a:extLst>
          </p:cNvPr>
          <p:cNvSpPr txBox="1">
            <a:spLocks/>
          </p:cNvSpPr>
          <p:nvPr/>
        </p:nvSpPr>
        <p:spPr bwMode="auto">
          <a:xfrm>
            <a:off x="8753475" y="2832168"/>
            <a:ext cx="2600325" cy="337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de-DE" sz="2000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627830A-2E0C-4870-98F2-A1F2CB4715C3}"/>
              </a:ext>
            </a:extLst>
          </p:cNvPr>
          <p:cNvSpPr txBox="1">
            <a:spLocks/>
          </p:cNvSpPr>
          <p:nvPr/>
        </p:nvSpPr>
        <p:spPr bwMode="auto">
          <a:xfrm>
            <a:off x="8753475" y="3584448"/>
            <a:ext cx="2600325" cy="257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GB" sz="1600"/>
              <a:t>January 2020 meetings not show</a:t>
            </a:r>
            <a:r>
              <a:rPr lang="de-DE" sz="1600"/>
              <a:t>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sz="1600"/>
              <a:t>E-m</a:t>
            </a:r>
            <a:r>
              <a:rPr lang="en-GB" sz="1600"/>
              <a:t>eetings in February 2020 and April 2020 had limited scope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600"/>
              <a:t>E-meeting in November 2020 only 6 days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600"/>
              <a:t>January/ April 2021 </a:t>
            </a:r>
            <a:r>
              <a:rPr lang="de-DE" sz="1600"/>
              <a:t>with limited scope</a:t>
            </a:r>
            <a:endParaRPr lang="de-DE" sz="1600" dirty="0"/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6FE72A25-FFB4-4676-8087-DD56B023B10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45998150"/>
              </p:ext>
            </p:extLst>
          </p:nvPr>
        </p:nvGraphicFramePr>
        <p:xfrm>
          <a:off x="123290" y="2057399"/>
          <a:ext cx="8258710" cy="41450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90780748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>
                <a:ea typeface="MS PGothic" panose="020B0600070205080204" pitchFamily="34" charset="-128"/>
              </a:rPr>
              <a:t>The CT1 Chair wants to thank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Lena Chaponniere for chairing the breakout stream on “Services” topics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Jörgen Axell for chairing the breakout stream on “IMS and MC” topics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</a:t>
            </a:r>
            <a:r>
              <a:rPr lang="en-US" altLang="ja-JP" sz="2600" dirty="0">
                <a:ea typeface="MS PGothic" panose="020B0600070205080204" pitchFamily="34" charset="-128"/>
              </a:rPr>
              <a:t>Andrijana Brekalo for excellent support before, during and after the meetings</a:t>
            </a:r>
          </a:p>
          <a:p>
            <a:r>
              <a:rPr lang="en-US" altLang="ja-JP" sz="2600" dirty="0">
                <a:ea typeface="MS PGothic" panose="020B0600070205080204" pitchFamily="34" charset="-128"/>
              </a:rPr>
              <a:t>Most important the CT1 delegates for their dedication and hard work during very busy and demanding electronic meetings</a:t>
            </a:r>
            <a:endParaRPr lang="en-US" altLang="en-US" sz="2600" dirty="0">
              <a:ea typeface="MS PGothic" panose="020B0600070205080204" pitchFamily="34" charset="-128"/>
            </a:endParaRPr>
          </a:p>
        </p:txBody>
      </p:sp>
    </p:spTree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6397411"/>
              </p:ext>
            </p:extLst>
          </p:nvPr>
        </p:nvGraphicFramePr>
        <p:xfrm>
          <a:off x="800100" y="2016000"/>
          <a:ext cx="10467975" cy="4021933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r>
                        <a:rPr lang="de-DE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C1-214943</a:t>
                      </a:r>
                      <a:endParaRPr lang="de-DE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Introduction of MAC address range traffic descriptor component type in ATSSS rule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24.193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0052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Core: TS 24.526 CR 0121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r>
                        <a:rPr lang="de-DE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C1-214967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N3IWF selection for emergency services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24.502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0194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Core: TS 23.003 CR0619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r>
                        <a:rPr lang="de-DE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C1-214816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Correction</a:t>
                      </a:r>
                      <a:r>
                        <a:rPr lang="de-DE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2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of</a:t>
                      </a:r>
                      <a:r>
                        <a:rPr lang="de-DE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2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timestamping</a:t>
                      </a:r>
                      <a:r>
                        <a:rPr lang="de-DE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2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the</a:t>
                      </a:r>
                      <a:r>
                        <a:rPr lang="de-DE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2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messages</a:t>
                      </a:r>
                      <a:r>
                        <a:rPr lang="de-DE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for time </a:t>
                      </a:r>
                      <a:r>
                        <a:rPr lang="de-DE" sz="12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synchronization</a:t>
                      </a:r>
                      <a:r>
                        <a:rPr lang="de-DE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and </a:t>
                      </a:r>
                      <a:r>
                        <a:rPr lang="de-DE" sz="12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delay</a:t>
                      </a:r>
                      <a:r>
                        <a:rPr lang="de-DE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2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measurements</a:t>
                      </a:r>
                      <a:endParaRPr lang="de-DE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24.535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0008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Core: TS 23.501, CR 3198</a:t>
                      </a:r>
                      <a:endParaRPr lang="de-DE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r>
                        <a:rPr lang="de-DE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53510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endParaRPr lang="de-DE" sz="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(I) </a:t>
            </a:r>
            <a:endParaRPr lang="en-US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594295528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Peter Leis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WG1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peter.leis@nokia.com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93628918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dirty="0"/>
              <a:t>CT1#131-e (electronic)</a:t>
            </a:r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215063" y="1833563"/>
            <a:ext cx="5238504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CT1#132-e</a:t>
            </a:r>
          </a:p>
          <a:p>
            <a:pPr lvl="2"/>
            <a:r>
              <a:rPr lang="en-US" altLang="fr-FR" dirty="0"/>
              <a:t>begin      October 11</a:t>
            </a:r>
            <a:r>
              <a:rPr lang="en-US" altLang="fr-FR" baseline="30000" dirty="0"/>
              <a:t>th</a:t>
            </a:r>
            <a:r>
              <a:rPr lang="en-US" altLang="fr-FR" dirty="0"/>
              <a:t> 2021</a:t>
            </a:r>
          </a:p>
          <a:p>
            <a:pPr lvl="2"/>
            <a:r>
              <a:rPr lang="en-US" altLang="fr-FR" dirty="0"/>
              <a:t>end         October 15</a:t>
            </a:r>
            <a:r>
              <a:rPr lang="en-US" altLang="fr-FR" baseline="30000" dirty="0"/>
              <a:t>th</a:t>
            </a:r>
            <a:r>
              <a:rPr lang="en-US" altLang="fr-FR" dirty="0"/>
              <a:t> 2021</a:t>
            </a:r>
          </a:p>
          <a:p>
            <a:pPr lvl="1"/>
            <a:r>
              <a:rPr lang="en-US" altLang="fr-FR" dirty="0"/>
              <a:t>CT1#133-e</a:t>
            </a:r>
          </a:p>
          <a:p>
            <a:pPr lvl="2"/>
            <a:r>
              <a:rPr lang="en-US" altLang="fr-FR" dirty="0"/>
              <a:t>begin      November 11</a:t>
            </a:r>
            <a:r>
              <a:rPr lang="en-US" altLang="fr-FR" baseline="30000" dirty="0"/>
              <a:t>th</a:t>
            </a:r>
            <a:r>
              <a:rPr lang="en-US" altLang="fr-FR" dirty="0"/>
              <a:t> 2021</a:t>
            </a:r>
          </a:p>
          <a:p>
            <a:pPr lvl="2"/>
            <a:r>
              <a:rPr lang="en-US" altLang="fr-FR" dirty="0"/>
              <a:t>end         November 19</a:t>
            </a:r>
            <a:r>
              <a:rPr lang="en-US" altLang="fr-FR" baseline="30000" dirty="0"/>
              <a:t>th</a:t>
            </a:r>
            <a:r>
              <a:rPr lang="en-US" altLang="fr-FR" dirty="0"/>
              <a:t> 2021</a:t>
            </a:r>
          </a:p>
          <a:p>
            <a:pPr marL="914400" lvl="2" indent="0">
              <a:buNone/>
            </a:pPr>
            <a:r>
              <a:rPr lang="en-US" altLang="fr-FR" dirty="0"/>
              <a:t> 	</a:t>
            </a:r>
          </a:p>
          <a:p>
            <a:pPr lvl="2"/>
            <a:endParaRPr lang="en-US" altLang="fr-FR" dirty="0"/>
          </a:p>
          <a:p>
            <a:pPr lvl="2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TSG CT WG1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825625"/>
            <a:ext cx="5392920" cy="4351338"/>
          </a:xfrm>
        </p:spPr>
        <p:txBody>
          <a:bodyPr/>
          <a:lstStyle/>
          <a:p>
            <a:r>
              <a:rPr lang="en-US" sz="2400" dirty="0"/>
              <a:t>Number of handled documents</a:t>
            </a:r>
          </a:p>
          <a:p>
            <a:pPr lvl="1"/>
            <a:r>
              <a:rPr lang="en-US" altLang="fr-FR" sz="1800" dirty="0"/>
              <a:t>CT1#131-e: 1190</a:t>
            </a:r>
          </a:p>
          <a:p>
            <a:r>
              <a:rPr lang="en-US" sz="2400" dirty="0"/>
              <a:t>Agreed CRs </a:t>
            </a:r>
          </a:p>
          <a:p>
            <a:pPr lvl="1"/>
            <a:r>
              <a:rPr lang="en-US" altLang="fr-FR" sz="1800" dirty="0"/>
              <a:t>CT1#131-e:</a:t>
            </a:r>
            <a:r>
              <a:rPr lang="en-US" sz="1800" dirty="0"/>
              <a:t> Cat B/C/F 318</a:t>
            </a:r>
          </a:p>
          <a:p>
            <a:r>
              <a:rPr lang="en-US" sz="2400" dirty="0"/>
              <a:t>Agreed </a:t>
            </a:r>
            <a:r>
              <a:rPr lang="en-US" sz="2400" dirty="0" err="1"/>
              <a:t>pCRs</a:t>
            </a:r>
            <a:endParaRPr lang="en-US" sz="2400" dirty="0"/>
          </a:p>
          <a:p>
            <a:pPr lvl="1"/>
            <a:r>
              <a:rPr lang="en-US" altLang="fr-FR" sz="1800" dirty="0"/>
              <a:t>CT1#131-e: 60</a:t>
            </a:r>
            <a:endParaRPr lang="en-US" sz="1800" dirty="0"/>
          </a:p>
          <a:p>
            <a:r>
              <a:rPr lang="en-US" sz="2400" dirty="0"/>
              <a:t>Attendances</a:t>
            </a:r>
          </a:p>
          <a:p>
            <a:pPr lvl="1"/>
            <a:r>
              <a:rPr lang="en-US" altLang="fr-FR" sz="1800" dirty="0"/>
              <a:t>CT1#131-e: 178  registered</a:t>
            </a:r>
          </a:p>
          <a:p>
            <a:pPr lvl="1"/>
            <a:endParaRPr lang="en-US" altLang="fr-FR" sz="1800" dirty="0"/>
          </a:p>
          <a:p>
            <a:pPr lvl="1"/>
            <a:endParaRPr lang="en-US" altLang="fr-FR" sz="1800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sz="2400" dirty="0"/>
              <a:t>Other information</a:t>
            </a:r>
          </a:p>
          <a:p>
            <a:pPr lvl="1"/>
            <a:r>
              <a:rPr lang="en-US" altLang="fr-FR" sz="2000" dirty="0"/>
              <a:t>CT1#131-e had full scope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agreed  </a:t>
            </a:r>
            <a:r>
              <a:rPr lang="en-US" altLang="fr-FR" dirty="0">
                <a:highlight>
                  <a:srgbClr val="FFFFFF"/>
                </a:highlight>
              </a:rPr>
              <a:t>Study</a:t>
            </a:r>
            <a:r>
              <a:rPr lang="en-US" altLang="fr-FR" dirty="0"/>
              <a:t>/Work Items led by CT1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7205614"/>
              </p:ext>
            </p:extLst>
          </p:nvPr>
        </p:nvGraphicFramePr>
        <p:xfrm>
          <a:off x="209550" y="2282825"/>
          <a:ext cx="11341319" cy="3608814"/>
        </p:xfrm>
        <a:graphic>
          <a:graphicData uri="http://schemas.openxmlformats.org/drawingml/2006/table">
            <a:tbl>
              <a:tblPr firstRow="1" firstCol="1" bandRow="1"/>
              <a:tblGrid>
                <a:gridCol w="14033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567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20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19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u="sng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FF"/>
                          </a:highlight>
                          <a:latin typeface="+mn-lt"/>
                          <a:ea typeface="+mn-ea"/>
                          <a:cs typeface="+mn-cs"/>
                          <a:hlinkClick r:id="rId2"/>
                        </a:rPr>
                        <a:t>CP-212099</a:t>
                      </a:r>
                      <a:endParaRPr lang="de-DE" sz="900" b="0" i="0" u="none" strike="noStrike" kern="1200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system enhancement for redundant PDU session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Provide specifications under remit of CT WGs for the stage 2 requirements agreed under the stage 2 work item TEI17_SE_RPS</a:t>
                      </a:r>
                      <a:endParaRPr lang="fr-FR" sz="1050" b="0" i="0" u="none" strike="noStrike" kern="1200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u="sng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FF"/>
                          </a:highlight>
                          <a:latin typeface="+mn-lt"/>
                          <a:ea typeface="+mn-ea"/>
                          <a:cs typeface="+mn-cs"/>
                          <a:hlinkClick r:id="rId3"/>
                        </a:rPr>
                        <a:t>CP-212104</a:t>
                      </a:r>
                      <a:endParaRPr lang="de-DE" sz="900" b="0" i="0" u="none" strike="noStrike" kern="1200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CT aspects of Support for Minimization of service Interruption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LG Electronics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enhance the CT specifications to specify the requirements developed by CT1 during the study phase, which are specified in TR 24.811</a:t>
                      </a:r>
                      <a:endParaRPr lang="fr-FR" sz="1050" b="0" i="0" u="none" strike="noStrike" kern="1200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u="sng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FF"/>
                          </a:highlight>
                          <a:latin typeface="+mn-lt"/>
                          <a:ea typeface="+mn-ea"/>
                          <a:cs typeface="+mn-cs"/>
                          <a:hlinkClick r:id="rId4"/>
                        </a:rPr>
                        <a:t>CP-212101</a:t>
                      </a:r>
                      <a:endParaRPr lang="de-DE" sz="900" b="0" i="0" u="none" strike="noStrike" kern="1200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IMS voice service support and network usability guarantee for UE’s E-UTRA capability disabled scenario in SA 5GS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China Telecom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Evaluating and defining the conditions in which the 5G UE can maintain or re-enable the E-UTRA  capability, if necessary, potential impact due to UE configuration</a:t>
                      </a:r>
                      <a:endParaRPr lang="fr-FR" sz="1050" b="0" i="0" u="none" strike="noStrike" kern="1200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0425026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1" u="sng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FF"/>
                          </a:highlight>
                          <a:latin typeface="+mn-lt"/>
                          <a:ea typeface="+mn-ea"/>
                          <a:cs typeface="+mn-cs"/>
                          <a:hlinkClick r:id="rId5"/>
                        </a:rPr>
                        <a:t>CP-212106</a:t>
                      </a:r>
                      <a:endParaRPr lang="de-DE" sz="900" b="0" i="0" u="none" strike="noStrike" kern="1200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CT aspects for enabling MSGin5G Service 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China Mobile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Define the protocol aspects and related APIs for enabling MSGin5G Service based upon the normative Stage 2 technical specifications developed by SA6 and SA3 </a:t>
                      </a:r>
                      <a:endParaRPr lang="fr-FR" sz="1050" b="0" i="0" u="none" strike="noStrike" kern="1200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9112842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307839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8408555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5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639288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25126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Rel-17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3931285"/>
              </p:ext>
            </p:extLst>
          </p:nvPr>
        </p:nvGraphicFramePr>
        <p:xfrm>
          <a:off x="784312" y="2126071"/>
          <a:ext cx="10188488" cy="2917057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6470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Protocol enhancements of Mission Critical Services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MCProtoc17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70%</a:t>
                      </a:r>
                      <a:b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CP-202193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Mission Critical system migration and interconnection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MCSMI_CT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2018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10%</a:t>
                      </a:r>
                      <a:b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CP-190143</a:t>
                      </a:r>
                    </a:p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/>
                          <a:ea typeface="+mn-ea"/>
                          <a:cs typeface="+mn-cs"/>
                        </a:rPr>
                        <a:t> Stage-3 of </a:t>
                      </a: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/>
                          <a:ea typeface="+mn-ea"/>
                          <a:cs typeface="+mn-cs"/>
                        </a:rPr>
                        <a:t>MuDe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MuDe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June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</a:t>
                      </a:r>
                      <a:r>
                        <a:rPr lang="de-DE" sz="1200" b="0" i="1" u="none" strike="noStrik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CP-211162</a:t>
                      </a:r>
                    </a:p>
                    <a:p>
                      <a:pPr algn="r" fontAlgn="ctr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aspects of MPS2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MPS2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  <a:b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CP-201207</a:t>
                      </a:r>
                    </a:p>
                    <a:p>
                      <a:pPr algn="r" fontAlgn="ctr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0643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Stage 3 of </a:t>
                      </a: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eCPSOR_CON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eCPSOR_CON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March.2022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  <a:b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50%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CP-210148</a:t>
                      </a:r>
                    </a:p>
                    <a:p>
                      <a:pPr algn="r" fontAlgn="ctr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/>
                          <a:cs typeface="+mn-cs"/>
                        </a:rPr>
                        <a:t>Stage-3 5GS NAS protocol development 17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5GProtoc17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70%</a:t>
                      </a:r>
                    </a:p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CP-201163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40128">
                <a:tc>
                  <a:txBody>
                    <a:bodyPr/>
                    <a:lstStyle/>
                    <a:p>
                      <a:pPr algn="l" fontAlgn="t"/>
                      <a:r>
                        <a:rPr lang="de-DE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Stage-3 SAE Protocol Development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SAES17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65%</a:t>
                      </a:r>
                      <a:b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50%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CP-201165</a:t>
                      </a:r>
                    </a:p>
                    <a:p>
                      <a:pPr marL="0" algn="r" defTabSz="914400" rtl="0" eaLnBrk="1" fontAlgn="ctr" latinLnBrk="0" hangingPunct="1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3374635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5" y="511684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below</a:t>
            </a:r>
            <a:r>
              <a:rPr lang="fi-FI" altLang="de-DE" sz="1000" dirty="0">
                <a:latin typeface="Arial" panose="020B0604020202020204" pitchFamily="34" charset="0"/>
              </a:rPr>
              <a:t> 70%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273923811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Rel-17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0851877"/>
              </p:ext>
            </p:extLst>
          </p:nvPr>
        </p:nvGraphicFramePr>
        <p:xfrm>
          <a:off x="784312" y="2126071"/>
          <a:ext cx="10188488" cy="2984409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280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3055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IMS Stage-3 IETF Protocol Alignment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IMSProtoc17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60%</a:t>
                      </a:r>
                    </a:p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40</a:t>
                      </a:r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CP-201167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/>
                          <a:cs typeface="+mn-cs"/>
                        </a:rPr>
                        <a:t> Study on enhanced IMS to 5GC Integration Phase 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FS_eIMS5G2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.020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</a:t>
                      </a:r>
                      <a:b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CP-201168</a:t>
                      </a:r>
                    </a:p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/>
                          <a:ea typeface="+mn-ea"/>
                          <a:cs typeface="+mn-cs"/>
                        </a:rPr>
                        <a:t> CT aspects of Enhancements to Mission Critical Data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eMCData3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  <a:b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CP-201177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Enhancements to LMR 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/>
                          <a:cs typeface="+mn-cs"/>
                        </a:rPr>
                        <a:t>interworking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eMCCI_CT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65%</a:t>
                      </a:r>
                      <a:b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CP-202241</a:t>
                      </a:r>
                    </a:p>
                    <a:p>
                      <a:pPr algn="r" fontAlgn="ctr"/>
                      <a:endParaRPr lang="de-DE" sz="1200" b="0" i="1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CT aspects of Enhanced Mission Critical Push-to-talk architecture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Arial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enh3MCPTT-CT</a:t>
                      </a:r>
                      <a:endParaRPr lang="de-DE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48%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CP-202188</a:t>
                      </a:r>
                    </a:p>
                    <a:p>
                      <a:pPr algn="r" fontAlgn="t"/>
                      <a:endParaRPr lang="de-DE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CT aspects of 5GC architecture for satellite networks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5GSAT_ARCH-CT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CP-210149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Enhancements to Mobile Communication System for Railways (MONASTERY) Phase 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eMONASTERY2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55%</a:t>
                      </a:r>
                      <a:b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CP-210145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3965256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5" y="511684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below</a:t>
            </a:r>
            <a:r>
              <a:rPr lang="fi-FI" altLang="de-DE" sz="1000" dirty="0">
                <a:latin typeface="Arial" panose="020B0604020202020204" pitchFamily="34" charset="0"/>
              </a:rPr>
              <a:t> 70%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1012166742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Rel-17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6945614"/>
              </p:ext>
            </p:extLst>
          </p:nvPr>
        </p:nvGraphicFramePr>
        <p:xfrm>
          <a:off x="784312" y="2126071"/>
          <a:ext cx="10188488" cy="3020423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631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CT1 aspects of PAP/CHAP protocols usage in 5GS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PAP_CHAP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CP-201167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CT1 aspects of AKMA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AKMA-CT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96%</a:t>
                      </a:r>
                      <a:b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</a:br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CP-201168</a:t>
                      </a:r>
                    </a:p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CT1 aspects of SMS_SBI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SMS_SBI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CP-201177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CT aspects for Enabling 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Edge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Applications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EDGEAPP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55%</a:t>
                      </a:r>
                      <a:b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CP-203106</a:t>
                      </a:r>
                      <a:endParaRPr lang="de-DE" sz="1200" b="0" i="1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8446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SID - Study on the CT aspects of Support for Minimization of service Interruption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FS_MINT-CT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June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b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CP-210144</a:t>
                      </a:r>
                      <a:endParaRPr lang="de-DE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Reliable Data Service Serialization Indication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RDSSI_CT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CP-203234</a:t>
                      </a:r>
                    </a:p>
                    <a:p>
                      <a:pPr algn="r" fontAlgn="b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CT aspects of Access Traffic Steering, Switch and Splitting support in the 5G system architecture; Phase 2 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ATSSS_Ph2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  <a:b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60%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CP-210136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3965256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65196" y="514649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below</a:t>
            </a:r>
            <a:r>
              <a:rPr lang="fi-FI" altLang="de-DE" sz="1000" dirty="0">
                <a:latin typeface="Arial" panose="020B0604020202020204" pitchFamily="34" charset="0"/>
              </a:rPr>
              <a:t> 70%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1440091185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4534415"/>
              </p:ext>
            </p:extLst>
          </p:nvPr>
        </p:nvGraphicFramePr>
        <p:xfrm>
          <a:off x="784312" y="2126071"/>
          <a:ext cx="10188488" cy="2908028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631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enhanced support of industrial IoT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IIoT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  <a:b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65%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CP-210279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Enabling Multi-USIM devices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MUSIM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65%</a:t>
                      </a:r>
                      <a:b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</a:br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40%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CP-210280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539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Enhanced support of Non-Public Networks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eNPN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40%</a:t>
                      </a:r>
                      <a:b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CP-210139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for Support of Unmanned Aerial Systems Connectivity, Identification, and Tracking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ID_UAS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30%</a:t>
                      </a:r>
                    </a:p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CP-210287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844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Enhancement for Proximity based Services in 5GS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5G_ProSe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</a:t>
                      </a:r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65%</a:t>
                      </a:r>
                      <a:b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CP-210292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CT aspects of Enhanced application layer support for V2X services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eV2XAPP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65%</a:t>
                      </a:r>
                      <a:b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35%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CP-210273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on support for Signed Attestation for Priority and Emergency Sessions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TEI17_SAPES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CP-210272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3965256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5" y="511684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below</a:t>
            </a:r>
            <a:r>
              <a:rPr lang="fi-FI" altLang="de-DE" sz="1000" dirty="0">
                <a:latin typeface="Arial" panose="020B0604020202020204" pitchFamily="34" charset="0"/>
              </a:rPr>
              <a:t> 70%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274432391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2124</Words>
  <Application>Microsoft Office PowerPoint</Application>
  <PresentationFormat>Widescreen</PresentationFormat>
  <Paragraphs>488</Paragraphs>
  <Slides>27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34" baseType="lpstr">
      <vt:lpstr>Arial</vt:lpstr>
      <vt:lpstr>Arial </vt:lpstr>
      <vt:lpstr>Calibri</vt:lpstr>
      <vt:lpstr>Calibri Light</vt:lpstr>
      <vt:lpstr>Times New Roman</vt:lpstr>
      <vt:lpstr>Office Theme</vt:lpstr>
      <vt:lpstr>Custom Design</vt:lpstr>
      <vt:lpstr>CT WG1 Status Report  to TSG CT#93e</vt:lpstr>
      <vt:lpstr>TSG CT WG1 Officials</vt:lpstr>
      <vt:lpstr>Meeting Calendar</vt:lpstr>
      <vt:lpstr>TSG CT WG1 Statistics</vt:lpstr>
      <vt:lpstr>New agreed  Study/Work Items led by CT1</vt:lpstr>
      <vt:lpstr>Work Plan Rel-17</vt:lpstr>
      <vt:lpstr>Work Plan Rel-17</vt:lpstr>
      <vt:lpstr>Work Plan Rel-17</vt:lpstr>
      <vt:lpstr>Work Plan Rel-17</vt:lpstr>
      <vt:lpstr>Work Plan Rel-17</vt:lpstr>
      <vt:lpstr>Work Plan Rel-17</vt:lpstr>
      <vt:lpstr>TS/TR sent to CT plenary</vt:lpstr>
      <vt:lpstr>Status of older releases</vt:lpstr>
      <vt:lpstr>Release 16 Status</vt:lpstr>
      <vt:lpstr>Backward Incompatible Changes</vt:lpstr>
      <vt:lpstr>Release 17 Status - Statistics</vt:lpstr>
      <vt:lpstr>Release 17 Status - Studies</vt:lpstr>
      <vt:lpstr>Release 17 Status</vt:lpstr>
      <vt:lpstr>For Information to CT</vt:lpstr>
      <vt:lpstr>For Action to CT</vt:lpstr>
      <vt:lpstr>Experience with e-meeting </vt:lpstr>
      <vt:lpstr>Some stats, number of tdocs</vt:lpstr>
      <vt:lpstr>Some stats, agreed CRs/pCRs</vt:lpstr>
      <vt:lpstr>Acknowledgement</vt:lpstr>
      <vt:lpstr>Annex</vt:lpstr>
      <vt:lpstr>CRs for conditional approval (I) 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Nokia User</cp:lastModifiedBy>
  <cp:revision>1054</cp:revision>
  <dcterms:created xsi:type="dcterms:W3CDTF">2010-02-05T13:52:04Z</dcterms:created>
  <dcterms:modified xsi:type="dcterms:W3CDTF">2021-09-03T13:32:40Z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1aa2129-79ec-42c0-bfac-e5b7a0374572_Enabled">
    <vt:lpwstr>true</vt:lpwstr>
  </property>
  <property fmtid="{D5CDD505-2E9C-101B-9397-08002B2CF9AE}" pid="3" name="MSIP_Label_b1aa2129-79ec-42c0-bfac-e5b7a0374572_SetDate">
    <vt:lpwstr>2021-08-30T08:50:10Z</vt:lpwstr>
  </property>
  <property fmtid="{D5CDD505-2E9C-101B-9397-08002B2CF9AE}" pid="4" name="MSIP_Label_b1aa2129-79ec-42c0-bfac-e5b7a0374572_Method">
    <vt:lpwstr>Privileged</vt:lpwstr>
  </property>
  <property fmtid="{D5CDD505-2E9C-101B-9397-08002B2CF9AE}" pid="5" name="MSIP_Label_b1aa2129-79ec-42c0-bfac-e5b7a0374572_Name">
    <vt:lpwstr>b1aa2129-79ec-42c0-bfac-e5b7a0374572</vt:lpwstr>
  </property>
  <property fmtid="{D5CDD505-2E9C-101B-9397-08002B2CF9AE}" pid="6" name="MSIP_Label_b1aa2129-79ec-42c0-bfac-e5b7a0374572_SiteId">
    <vt:lpwstr>5d471751-9675-428d-917b-70f44f9630b0</vt:lpwstr>
  </property>
  <property fmtid="{D5CDD505-2E9C-101B-9397-08002B2CF9AE}" pid="7" name="MSIP_Label_b1aa2129-79ec-42c0-bfac-e5b7a0374572_ActionId">
    <vt:lpwstr>775e7123-7e2b-484f-bfcc-c3cc27dbe04f</vt:lpwstr>
  </property>
  <property fmtid="{D5CDD505-2E9C-101B-9397-08002B2CF9AE}" pid="8" name="MSIP_Label_b1aa2129-79ec-42c0-bfac-e5b7a0374572_ContentBits">
    <vt:lpwstr>0</vt:lpwstr>
  </property>
</Properties>
</file>