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5"/>
  </p:notesMasterIdLst>
  <p:handoutMasterIdLst>
    <p:handoutMasterId r:id="rId26"/>
  </p:handoutMasterIdLst>
  <p:sldIdLst>
    <p:sldId id="341" r:id="rId2"/>
    <p:sldId id="396" r:id="rId3"/>
    <p:sldId id="412" r:id="rId4"/>
    <p:sldId id="432" r:id="rId5"/>
    <p:sldId id="380" r:id="rId6"/>
    <p:sldId id="438" r:id="rId7"/>
    <p:sldId id="435" r:id="rId8"/>
    <p:sldId id="419" r:id="rId9"/>
    <p:sldId id="417" r:id="rId10"/>
    <p:sldId id="420" r:id="rId11"/>
    <p:sldId id="411" r:id="rId12"/>
    <p:sldId id="423" r:id="rId13"/>
    <p:sldId id="398" r:id="rId14"/>
    <p:sldId id="403" r:id="rId15"/>
    <p:sldId id="405" r:id="rId16"/>
    <p:sldId id="437" r:id="rId17"/>
    <p:sldId id="407" r:id="rId18"/>
    <p:sldId id="408" r:id="rId19"/>
    <p:sldId id="441" r:id="rId20"/>
    <p:sldId id="409" r:id="rId21"/>
    <p:sldId id="429" r:id="rId22"/>
    <p:sldId id="410" r:id="rId23"/>
    <p:sldId id="379" r:id="rId2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5" autoAdjust="0"/>
    <p:restoredTop sz="99112" autoAdjust="0"/>
  </p:normalViewPr>
  <p:slideViewPr>
    <p:cSldViewPr snapToGrid="0">
      <p:cViewPr varScale="1">
        <p:scale>
          <a:sx n="114" d="100"/>
          <a:sy n="114" d="100"/>
        </p:scale>
        <p:origin x="63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SP-21xxxx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SA#93e</a:t>
            </a:r>
            <a:endParaRPr lang="sv-SE" altLang="en-US" sz="1200" b="1" dirty="0" smtClean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E-Meeting– </a:t>
            </a:r>
            <a:r>
              <a:rPr lang="sv-SE" altLang="en-US" sz="1200" b="1" dirty="0" smtClean="0">
                <a:latin typeface="Arial "/>
              </a:rPr>
              <a:t>14.-20. September</a:t>
            </a:r>
            <a:r>
              <a:rPr lang="sv-SE" altLang="en-US" sz="1200" b="1" baseline="0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2021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CT/SA#93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IETF liaison, 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IETF Action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ATSSS ph2 </a:t>
            </a:r>
          </a:p>
          <a:p>
            <a:pPr lvl="1"/>
            <a:r>
              <a:rPr lang="en-GB" dirty="0" smtClean="0"/>
              <a:t>study completed. </a:t>
            </a:r>
            <a:r>
              <a:rPr lang="en-GB" dirty="0" smtClean="0"/>
              <a:t>3GPP </a:t>
            </a:r>
            <a:r>
              <a:rPr lang="en-GB" dirty="0"/>
              <a:t>TR 23.700-93 </a:t>
            </a:r>
            <a:r>
              <a:rPr lang="en-GB" dirty="0" smtClean="0"/>
              <a:t>approved</a:t>
            </a:r>
            <a:r>
              <a:rPr lang="en-GB" dirty="0" smtClean="0"/>
              <a:t> </a:t>
            </a:r>
            <a:r>
              <a:rPr lang="en-GB" dirty="0"/>
              <a:t>at TSG#91 </a:t>
            </a:r>
            <a:endParaRPr lang="en-GB" dirty="0" smtClean="0"/>
          </a:p>
          <a:p>
            <a:pPr lvl="1"/>
            <a:r>
              <a:rPr lang="en-GB" dirty="0" smtClean="0"/>
              <a:t>Stage 2/stage 3 normative phase initiated in SA and CT</a:t>
            </a:r>
          </a:p>
          <a:p>
            <a:r>
              <a:rPr lang="en-GB" dirty="0" smtClean="0"/>
              <a:t>while </a:t>
            </a:r>
            <a:r>
              <a:rPr lang="en-GB" dirty="0" smtClean="0"/>
              <a:t>draft-</a:t>
            </a:r>
            <a:r>
              <a:rPr lang="en-GB" dirty="0" err="1" smtClean="0"/>
              <a:t>deconinck</a:t>
            </a:r>
            <a:r>
              <a:rPr lang="en-GB" dirty="0" smtClean="0"/>
              <a:t>-multipath-</a:t>
            </a:r>
            <a:r>
              <a:rPr lang="en-GB" dirty="0" err="1" smtClean="0"/>
              <a:t>quic</a:t>
            </a:r>
            <a:r>
              <a:rPr lang="en-GB" dirty="0" smtClean="0"/>
              <a:t> </a:t>
            </a:r>
            <a:r>
              <a:rPr lang="en-GB" b="1" dirty="0" smtClean="0"/>
              <a:t>still individual draft</a:t>
            </a:r>
            <a:r>
              <a:rPr lang="en-GB" dirty="0" smtClean="0"/>
              <a:t>…</a:t>
            </a:r>
          </a:p>
          <a:p>
            <a:r>
              <a:rPr lang="en-GB" dirty="0" smtClean="0"/>
              <a:t>Any action required in QUIC WG</a:t>
            </a:r>
            <a:r>
              <a:rPr lang="en-GB" dirty="0" smtClean="0"/>
              <a:t>?</a:t>
            </a:r>
          </a:p>
          <a:p>
            <a:pPr lvl="1"/>
            <a:r>
              <a:rPr lang="en-GB" dirty="0" smtClean="0"/>
              <a:t>If any, we "should not" wait for the freeze of the stage 3 to trigger it</a:t>
            </a:r>
            <a:endParaRPr lang="en-GB" dirty="0"/>
          </a:p>
          <a:p>
            <a:endParaRPr lang="en-GB" dirty="0" smtClean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6039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New </a:t>
            </a:r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RFC </a:t>
            </a:r>
            <a:r>
              <a:rPr lang="fr-FR" dirty="0" smtClean="0"/>
              <a:t>8684</a:t>
            </a:r>
            <a:endParaRPr lang="fr-FR" dirty="0" smtClean="0"/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/>
              <a:t>TCP Extensions for Multipath Operation with Multiple </a:t>
            </a:r>
            <a:r>
              <a:rPr lang="en-US" dirty="0" smtClean="0"/>
              <a:t>Addresses</a:t>
            </a:r>
          </a:p>
          <a:p>
            <a:pPr lvl="1"/>
            <a:r>
              <a:rPr lang="fr-FR" dirty="0" err="1" smtClean="0"/>
              <a:t>Was</a:t>
            </a:r>
            <a:r>
              <a:rPr lang="fr-FR" dirty="0"/>
              <a:t> </a:t>
            </a:r>
            <a:r>
              <a:rPr lang="fr-FR" dirty="0" smtClean="0"/>
              <a:t>draft-ietf-mptcp-rfc6824bis</a:t>
            </a:r>
          </a:p>
          <a:p>
            <a:pPr lvl="1"/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/>
              <a:t>step</a:t>
            </a:r>
            <a:r>
              <a:rPr lang="fr-FR" dirty="0"/>
              <a:t>: </a:t>
            </a:r>
            <a:r>
              <a:rPr lang="fr-FR" dirty="0" err="1" smtClean="0">
                <a:solidFill>
                  <a:srgbClr val="FF0000"/>
                </a:solidFill>
              </a:rPr>
              <a:t>CRs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already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provided</a:t>
            </a:r>
            <a:endParaRPr lang="fr-FR" dirty="0" smtClean="0">
              <a:solidFill>
                <a:srgbClr val="FF0000"/>
              </a:solidFill>
            </a:endParaRPr>
          </a:p>
          <a:p>
            <a:pPr lvl="1"/>
            <a:endParaRPr lang="fr-FR" dirty="0" smtClean="0"/>
          </a:p>
          <a:p>
            <a:r>
              <a:rPr lang="fr-FR" dirty="0" smtClean="0"/>
              <a:t>RFC </a:t>
            </a:r>
            <a:r>
              <a:rPr lang="fr-FR" dirty="0" smtClean="0"/>
              <a:t>8588</a:t>
            </a:r>
            <a:endParaRPr lang="en-US" dirty="0"/>
          </a:p>
          <a:p>
            <a:pPr lvl="1"/>
            <a:r>
              <a:rPr lang="en-US" dirty="0"/>
              <a:t>Title: </a:t>
            </a:r>
            <a:r>
              <a:rPr lang="en-US" dirty="0"/>
              <a:t>Personal Assertion Token (</a:t>
            </a:r>
            <a:r>
              <a:rPr lang="en-US" dirty="0" err="1"/>
              <a:t>PaSSporT</a:t>
            </a:r>
            <a:r>
              <a:rPr lang="en-US" dirty="0"/>
              <a:t>) Extension for Signature-based Handling of Asserted information using </a:t>
            </a:r>
            <a:r>
              <a:rPr lang="en-US" dirty="0" err="1"/>
              <a:t>toKENs</a:t>
            </a:r>
            <a:r>
              <a:rPr lang="en-US" dirty="0"/>
              <a:t> (SHAKEN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 smtClean="0"/>
              <a:t>Was </a:t>
            </a:r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-stir-passport-shaken</a:t>
            </a:r>
            <a:endParaRPr lang="en-US" dirty="0" smtClean="0"/>
          </a:p>
          <a:p>
            <a:pPr lvl="1"/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step</a:t>
            </a:r>
            <a:r>
              <a:rPr lang="fr-FR" dirty="0" smtClean="0"/>
              <a:t>: </a:t>
            </a:r>
            <a:r>
              <a:rPr lang="fr-FR" dirty="0" err="1" smtClean="0">
                <a:solidFill>
                  <a:srgbClr val="FF0000"/>
                </a:solidFill>
              </a:rPr>
              <a:t>CRs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>
                <a:solidFill>
                  <a:srgbClr val="FF0000"/>
                </a:solidFill>
              </a:rPr>
              <a:t>already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provided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ym typeface="Wingdings" panose="05000000000000000000" pitchFamily="2" charset="2"/>
              </a:rPr>
              <a:t>draft-ietf-emu-rfc5448bis	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Improved Extensible Authentication Protocol Method for 3GPP Mobile Network Authentication and Key Agreement (EAP-AKA')</a:t>
            </a:r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draft-ietf-emu-eap-tls13	</a:t>
            </a:r>
          </a:p>
          <a:p>
            <a:pPr lvl="1"/>
            <a:r>
              <a:rPr lang="en-US" dirty="0"/>
              <a:t>Title: Using EAP-TLS with TLS 1.3 (EAP-TLS 1.3)</a:t>
            </a:r>
          </a:p>
          <a:p>
            <a:pPr lvl="1"/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/>
              <a:t>step</a:t>
            </a:r>
            <a:r>
              <a:rPr lang="fr-FR" dirty="0"/>
              <a:t>: </a:t>
            </a:r>
            <a:r>
              <a:rPr lang="fr-FR" dirty="0" smtClean="0"/>
              <a:t>RFC publication and </a:t>
            </a:r>
            <a:r>
              <a:rPr lang="fr-FR" dirty="0" err="1" smtClean="0"/>
              <a:t>CRs</a:t>
            </a:r>
            <a:r>
              <a:rPr lang="fr-FR" dirty="0" smtClean="0"/>
              <a:t> to 33.501 </a:t>
            </a:r>
            <a:r>
              <a:rPr lang="fr-FR" dirty="0" err="1" smtClean="0"/>
              <a:t>from</a:t>
            </a:r>
            <a:r>
              <a:rPr lang="fr-FR" dirty="0" smtClean="0"/>
              <a:t> Rel-16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WG document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IANA Action</a:t>
            </a:r>
          </a:p>
          <a:p>
            <a:r>
              <a:rPr lang="en-US" dirty="0" smtClean="0"/>
              <a:t>ATSSS </a:t>
            </a:r>
          </a:p>
          <a:p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r>
              <a:rPr lang="fr-FR" dirty="0" smtClean="0"/>
              <a:t> (2)</a:t>
            </a:r>
            <a:endParaRPr lang="en-US" dirty="0" smtClean="0"/>
          </a:p>
          <a:p>
            <a:r>
              <a:rPr lang="en-US" dirty="0" smtClean="0"/>
              <a:t>RFC </a:t>
            </a:r>
            <a:r>
              <a:rPr lang="en-US" dirty="0"/>
              <a:t>Editors </a:t>
            </a:r>
            <a:r>
              <a:rPr lang="en-US" dirty="0" smtClean="0"/>
              <a:t>Queue (1)</a:t>
            </a:r>
            <a:endParaRPr lang="en-US" dirty="0"/>
          </a:p>
          <a:p>
            <a:r>
              <a:rPr lang="en-US" dirty="0" smtClean="0"/>
              <a:t>IESG </a:t>
            </a:r>
            <a:r>
              <a:rPr lang="en-US" dirty="0" smtClean="0"/>
              <a:t>review (1)</a:t>
            </a:r>
          </a:p>
          <a:p>
            <a:r>
              <a:rPr lang="fr-FR" dirty="0" smtClean="0"/>
              <a:t>Active WG document (0)</a:t>
            </a:r>
            <a:endParaRPr lang="en-US" dirty="0"/>
          </a:p>
          <a:p>
            <a:r>
              <a:rPr lang="en-US" dirty="0" smtClean="0"/>
              <a:t>Individual </a:t>
            </a:r>
            <a:r>
              <a:rPr lang="en-US" dirty="0" smtClean="0"/>
              <a:t>drafts (1)</a:t>
            </a:r>
            <a:endParaRPr lang="en-US" dirty="0"/>
          </a:p>
          <a:p>
            <a:r>
              <a:rPr lang="en-US" dirty="0" smtClean="0"/>
              <a:t>Handling of </a:t>
            </a:r>
            <a:r>
              <a:rPr lang="en-US" smtClean="0"/>
              <a:t>Expired </a:t>
            </a:r>
            <a:r>
              <a:rPr lang="en-US" smtClean="0"/>
              <a:t>drafts (1)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Individual</a:t>
            </a:r>
            <a:r>
              <a:rPr lang="fr-FR" dirty="0" smtClean="0"/>
              <a:t> </a:t>
            </a:r>
            <a:r>
              <a:rPr lang="fr-FR" dirty="0" err="1" smtClean="0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jesske</a:t>
            </a:r>
            <a:r>
              <a:rPr lang="en-US" dirty="0"/>
              <a:t>-update-p-visited-network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Revised </a:t>
            </a:r>
            <a:r>
              <a:rPr lang="en-US" dirty="0">
                <a:solidFill>
                  <a:srgbClr val="FF0000"/>
                </a:solidFill>
              </a:rPr>
              <a:t>in 2021-05-31</a:t>
            </a:r>
            <a:r>
              <a:rPr lang="en-US" dirty="0" smtClean="0"/>
              <a:t>.</a:t>
            </a:r>
          </a:p>
          <a:p>
            <a:pPr lvl="1"/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step</a:t>
            </a:r>
            <a:r>
              <a:rPr lang="fr-FR" dirty="0" smtClean="0"/>
              <a:t>: WG document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Expired</a:t>
            </a:r>
            <a:r>
              <a:rPr lang="fr-FR" dirty="0" smtClean="0"/>
              <a:t> </a:t>
            </a:r>
            <a:r>
              <a:rPr lang="fr-FR" dirty="0" err="1" smtClean="0"/>
              <a:t>Drafts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561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endParaRPr lang="en-US" dirty="0" smtClean="0"/>
          </a:p>
          <a:p>
            <a:pPr lvl="1"/>
            <a:r>
              <a:rPr lang="en-US" dirty="0" smtClean="0"/>
              <a:t>Still to be done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3418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IETF Liaison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IANA Action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	IANA </a:t>
            </a:r>
            <a:r>
              <a:rPr lang="fr-FR" dirty="0" err="1" smtClean="0"/>
              <a:t>number</a:t>
            </a:r>
            <a:r>
              <a:rPr lang="fr-FR" dirty="0" smtClean="0"/>
              <a:t> port </a:t>
            </a:r>
            <a:r>
              <a:rPr lang="fr-FR" dirty="0" err="1" smtClean="0"/>
              <a:t>Assignment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178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3GPP was tasked to work on alternative solutions to avoid the need for port assignment for (private) 3GPP interfaces</a:t>
            </a:r>
          </a:p>
          <a:p>
            <a:r>
              <a:rPr lang="en-US" dirty="0" smtClean="0"/>
              <a:t>A study has been initiated in CT4 (WID approved at CT#89-e)</a:t>
            </a:r>
          </a:p>
          <a:p>
            <a:pPr lvl="1"/>
            <a:r>
              <a:rPr lang="en-US" dirty="0"/>
              <a:t>TR </a:t>
            </a:r>
            <a:r>
              <a:rPr lang="en-US" dirty="0" smtClean="0"/>
              <a:t>29.835:</a:t>
            </a:r>
          </a:p>
          <a:p>
            <a:pPr lvl="2"/>
            <a:r>
              <a:rPr lang="en-US" dirty="0" smtClean="0"/>
              <a:t>S</a:t>
            </a:r>
            <a:r>
              <a:rPr lang="en-GB" dirty="0" err="1" smtClean="0"/>
              <a:t>tudy</a:t>
            </a:r>
            <a:r>
              <a:rPr lang="en-GB" dirty="0" smtClean="0"/>
              <a:t> </a:t>
            </a:r>
            <a:r>
              <a:rPr lang="en-GB" dirty="0"/>
              <a:t>on Port Number Allocation Alternatives for New 3GPP </a:t>
            </a:r>
            <a:r>
              <a:rPr lang="en-GB" dirty="0" smtClean="0"/>
              <a:t>Interfaces</a:t>
            </a:r>
          </a:p>
          <a:p>
            <a:pPr lvl="2"/>
            <a:r>
              <a:rPr lang="en-US" dirty="0" smtClean="0"/>
              <a:t>Approved at</a:t>
            </a:r>
            <a:r>
              <a:rPr lang="en-GB" dirty="0" smtClean="0"/>
              <a:t> </a:t>
            </a:r>
            <a:r>
              <a:rPr lang="en-GB" dirty="0" smtClean="0"/>
              <a:t>TSG#92</a:t>
            </a:r>
            <a:endParaRPr lang="en-US" dirty="0" smtClean="0"/>
          </a:p>
          <a:p>
            <a:pPr lvl="1"/>
            <a:r>
              <a:rPr lang="en-GB" dirty="0" smtClean="0"/>
              <a:t>TR 29.941:</a:t>
            </a:r>
          </a:p>
          <a:p>
            <a:pPr lvl="2"/>
            <a:r>
              <a:rPr lang="en-GB" dirty="0" smtClean="0"/>
              <a:t>captures </a:t>
            </a:r>
            <a:r>
              <a:rPr lang="en-GB" dirty="0" smtClean="0"/>
              <a:t>the conclusions of the report in </a:t>
            </a:r>
            <a:r>
              <a:rPr lang="en-US" dirty="0"/>
              <a:t>TR 29.835 </a:t>
            </a:r>
            <a:r>
              <a:rPr lang="en-US" dirty="0" smtClean="0"/>
              <a:t>and provides further </a:t>
            </a:r>
            <a:r>
              <a:rPr lang="en-US" dirty="0" smtClean="0"/>
              <a:t>guidelines to WG to be able to select </a:t>
            </a:r>
            <a:r>
              <a:rPr lang="en-US" dirty="0" smtClean="0"/>
              <a:t>the appropriate </a:t>
            </a:r>
            <a:r>
              <a:rPr lang="en-US" dirty="0" smtClean="0"/>
              <a:t>solution for a given interface</a:t>
            </a:r>
          </a:p>
          <a:p>
            <a:pPr lvl="2"/>
            <a:r>
              <a:rPr lang="fr-FR" dirty="0" smtClean="0"/>
              <a:t>LS sent to CT/RAN/SA </a:t>
            </a:r>
            <a:r>
              <a:rPr lang="fr-FR" dirty="0" err="1" smtClean="0"/>
              <a:t>WGs</a:t>
            </a:r>
            <a:r>
              <a:rPr lang="fr-FR" dirty="0" smtClean="0"/>
              <a:t> to </a:t>
            </a:r>
            <a:r>
              <a:rPr lang="fr-FR" dirty="0" err="1" smtClean="0"/>
              <a:t>collect</a:t>
            </a:r>
            <a:r>
              <a:rPr lang="fr-FR" dirty="0" smtClean="0"/>
              <a:t> </a:t>
            </a:r>
            <a:r>
              <a:rPr lang="fr-FR" dirty="0" err="1" smtClean="0"/>
              <a:t>technical</a:t>
            </a:r>
            <a:r>
              <a:rPr lang="fr-FR" dirty="0" smtClean="0"/>
              <a:t> feedback</a:t>
            </a:r>
            <a:endParaRPr lang="en-US" dirty="0" smtClean="0"/>
          </a:p>
          <a:p>
            <a:pPr lvl="2"/>
            <a:r>
              <a:rPr lang="en-GB" dirty="0" smtClean="0"/>
              <a:t>To be sent for information/approval </a:t>
            </a:r>
            <a:r>
              <a:rPr lang="en-GB" dirty="0"/>
              <a:t>at </a:t>
            </a:r>
            <a:r>
              <a:rPr lang="en-GB" dirty="0" smtClean="0"/>
              <a:t>TSG#94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	</a:t>
            </a:r>
            <a:r>
              <a:rPr lang="fr-FR" dirty="0" err="1" smtClean="0"/>
              <a:t>Tracking</a:t>
            </a:r>
            <a:r>
              <a:rPr lang="fr-FR" dirty="0" smtClean="0"/>
              <a:t> </a:t>
            </a:r>
            <a:r>
              <a:rPr lang="fr-FR" dirty="0" err="1" smtClean="0"/>
              <a:t>requests</a:t>
            </a:r>
            <a:r>
              <a:rPr lang="fr-FR" smtClean="0"/>
              <a:t> to IANA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Issue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2861"/>
            <a:ext cx="10515600" cy="4351338"/>
          </a:xfrm>
        </p:spPr>
        <p:txBody>
          <a:bodyPr/>
          <a:lstStyle/>
          <a:p>
            <a:r>
              <a:rPr lang="fr-FR" dirty="0" smtClean="0"/>
              <a:t>IANA </a:t>
            </a:r>
            <a:r>
              <a:rPr lang="fr-FR" dirty="0" err="1" smtClean="0"/>
              <a:t>assignment</a:t>
            </a:r>
            <a:r>
              <a:rPr lang="fr-FR" dirty="0" smtClean="0"/>
              <a:t> applications have not been </a:t>
            </a:r>
            <a:r>
              <a:rPr lang="fr-FR" dirty="0" err="1" smtClean="0"/>
              <a:t>submitted</a:t>
            </a:r>
            <a:r>
              <a:rPr lang="fr-FR" dirty="0" smtClean="0"/>
              <a:t> by 3GPP</a:t>
            </a:r>
          </a:p>
          <a:p>
            <a:pPr lvl="1"/>
            <a:r>
              <a:rPr lang="fr-FR" dirty="0"/>
              <a:t>Not </a:t>
            </a:r>
            <a:r>
              <a:rPr lang="fr-FR" dirty="0" err="1"/>
              <a:t>limited</a:t>
            </a:r>
            <a:r>
              <a:rPr lang="fr-FR" dirty="0"/>
              <a:t> to Media types (</a:t>
            </a:r>
            <a:r>
              <a:rPr lang="fr-FR" dirty="0" err="1"/>
              <a:t>e.g</a:t>
            </a:r>
            <a:r>
              <a:rPr lang="fr-FR" dirty="0"/>
              <a:t>. </a:t>
            </a:r>
            <a:r>
              <a:rPr lang="fr-FR" dirty="0" err="1"/>
              <a:t>applies</a:t>
            </a:r>
            <a:r>
              <a:rPr lang="fr-FR" dirty="0"/>
              <a:t> </a:t>
            </a:r>
            <a:r>
              <a:rPr lang="fr-FR" dirty="0" err="1"/>
              <a:t>also</a:t>
            </a:r>
            <a:r>
              <a:rPr lang="fr-FR" dirty="0"/>
              <a:t> to Port </a:t>
            </a:r>
            <a:r>
              <a:rPr lang="fr-FR" dirty="0" err="1"/>
              <a:t>assignment</a:t>
            </a:r>
            <a:r>
              <a:rPr lang="fr-FR" dirty="0" smtClean="0"/>
              <a:t>)</a:t>
            </a:r>
          </a:p>
          <a:p>
            <a:r>
              <a:rPr lang="fr-FR" dirty="0" smtClean="0"/>
              <a:t>No </a:t>
            </a:r>
            <a:r>
              <a:rPr lang="fr-FR" dirty="0" err="1" smtClean="0"/>
              <a:t>way</a:t>
            </a:r>
            <a:r>
              <a:rPr lang="fr-FR" dirty="0" smtClean="0"/>
              <a:t> to check if:</a:t>
            </a:r>
          </a:p>
          <a:p>
            <a:pPr lvl="1"/>
            <a:r>
              <a:rPr lang="fr-FR" dirty="0" smtClean="0"/>
              <a:t>3GPP has </a:t>
            </a:r>
            <a:r>
              <a:rPr lang="fr-FR" dirty="0" err="1" smtClean="0"/>
              <a:t>submitted</a:t>
            </a:r>
            <a:r>
              <a:rPr lang="fr-FR" dirty="0" smtClean="0"/>
              <a:t> a </a:t>
            </a:r>
            <a:r>
              <a:rPr lang="fr-FR" dirty="0" err="1" smtClean="0"/>
              <a:t>request</a:t>
            </a:r>
            <a:r>
              <a:rPr lang="fr-FR" dirty="0" smtClean="0"/>
              <a:t> to IANA</a:t>
            </a:r>
          </a:p>
          <a:p>
            <a:pPr lvl="1"/>
            <a:r>
              <a:rPr lang="fr-FR" dirty="0" smtClean="0"/>
              <a:t>IANA has </a:t>
            </a:r>
            <a:r>
              <a:rPr lang="fr-FR" dirty="0" err="1" smtClean="0"/>
              <a:t>positively</a:t>
            </a:r>
            <a:r>
              <a:rPr lang="fr-FR" dirty="0" smtClean="0"/>
              <a:t> </a:t>
            </a:r>
            <a:r>
              <a:rPr lang="fr-FR" dirty="0" err="1" smtClean="0"/>
              <a:t>answered</a:t>
            </a:r>
            <a:r>
              <a:rPr lang="fr-FR" dirty="0" smtClean="0"/>
              <a:t> to </a:t>
            </a:r>
            <a:r>
              <a:rPr lang="fr-FR" dirty="0" err="1" smtClean="0"/>
              <a:t>our</a:t>
            </a:r>
            <a:r>
              <a:rPr lang="fr-FR" dirty="0" smtClean="0"/>
              <a:t> </a:t>
            </a:r>
            <a:r>
              <a:rPr lang="fr-FR" dirty="0" err="1" smtClean="0"/>
              <a:t>request</a:t>
            </a:r>
            <a:endParaRPr lang="fr-FR" dirty="0" smtClean="0"/>
          </a:p>
          <a:p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need</a:t>
            </a:r>
            <a:r>
              <a:rPr lang="fr-FR" dirty="0" smtClean="0"/>
              <a:t> a </a:t>
            </a:r>
            <a:r>
              <a:rPr lang="fr-FR" dirty="0" err="1" smtClean="0"/>
              <a:t>specific</a:t>
            </a:r>
            <a:r>
              <a:rPr lang="fr-FR" dirty="0" smtClean="0"/>
              <a:t> </a:t>
            </a:r>
            <a:r>
              <a:rPr lang="fr-FR" dirty="0" err="1" smtClean="0"/>
              <a:t>tracking</a:t>
            </a:r>
            <a:r>
              <a:rPr lang="fr-FR" dirty="0" smtClean="0"/>
              <a:t> </a:t>
            </a:r>
            <a:r>
              <a:rPr lang="fr-FR" dirty="0" err="1" smtClean="0"/>
              <a:t>mechanism</a:t>
            </a:r>
            <a:r>
              <a:rPr lang="fr-FR" dirty="0" smtClean="0"/>
              <a:t>:</a:t>
            </a:r>
          </a:p>
          <a:p>
            <a:pPr lvl="1"/>
            <a:r>
              <a:rPr lang="fr-FR" dirty="0" err="1" smtClean="0"/>
              <a:t>Internal</a:t>
            </a:r>
            <a:r>
              <a:rPr lang="fr-FR" dirty="0" smtClean="0"/>
              <a:t> 3GPP (web-</a:t>
            </a:r>
            <a:r>
              <a:rPr lang="fr-FR" dirty="0" err="1" smtClean="0"/>
              <a:t>based</a:t>
            </a:r>
            <a:r>
              <a:rPr lang="fr-FR" dirty="0" smtClean="0"/>
              <a:t>) </a:t>
            </a:r>
            <a:r>
              <a:rPr lang="fr-FR" dirty="0" err="1" smtClean="0"/>
              <a:t>registry</a:t>
            </a:r>
            <a:r>
              <a:rPr lang="fr-FR" dirty="0" smtClean="0"/>
              <a:t>?</a:t>
            </a:r>
          </a:p>
          <a:p>
            <a:pPr lvl="1"/>
            <a:r>
              <a:rPr lang="fr-FR" dirty="0" err="1" smtClean="0"/>
              <a:t>Included</a:t>
            </a:r>
            <a:r>
              <a:rPr lang="fr-FR" dirty="0" smtClean="0"/>
              <a:t> in the </a:t>
            </a:r>
            <a:r>
              <a:rPr lang="fr-FR" dirty="0" err="1" smtClean="0"/>
              <a:t>Work</a:t>
            </a:r>
            <a:r>
              <a:rPr lang="fr-FR" dirty="0" smtClean="0"/>
              <a:t> plan as for IETF </a:t>
            </a:r>
            <a:r>
              <a:rPr lang="fr-FR" dirty="0" err="1" smtClean="0"/>
              <a:t>drafts</a:t>
            </a:r>
            <a:r>
              <a:rPr lang="fr-FR" dirty="0" smtClean="0"/>
              <a:t>?</a:t>
            </a:r>
          </a:p>
          <a:p>
            <a:pPr lvl="1"/>
            <a:r>
              <a:rPr lang="fr-FR" dirty="0" err="1" smtClean="0"/>
              <a:t>Any</a:t>
            </a:r>
            <a:r>
              <a:rPr lang="fr-FR" dirty="0" smtClean="0"/>
              <a:t> </a:t>
            </a:r>
            <a:r>
              <a:rPr lang="fr-FR" dirty="0" err="1" smtClean="0"/>
              <a:t>other</a:t>
            </a:r>
            <a:r>
              <a:rPr lang="fr-FR" dirty="0" smtClean="0"/>
              <a:t> option?</a:t>
            </a:r>
          </a:p>
          <a:p>
            <a:r>
              <a:rPr lang="fr-FR" dirty="0" smtClean="0"/>
              <a:t>Guidelines to chairs, MCC, </a:t>
            </a:r>
            <a:r>
              <a:rPr lang="fr-FR" dirty="0" err="1" smtClean="0"/>
              <a:t>delegates</a:t>
            </a:r>
            <a:r>
              <a:rPr lang="fr-FR" dirty="0" smtClean="0"/>
              <a:t>:</a:t>
            </a:r>
          </a:p>
          <a:p>
            <a:pPr lvl="1"/>
            <a:r>
              <a:rPr lang="fr-FR" dirty="0" err="1" smtClean="0"/>
              <a:t>Please</a:t>
            </a:r>
            <a:r>
              <a:rPr lang="fr-FR" dirty="0" smtClean="0"/>
              <a:t> </a:t>
            </a:r>
            <a:r>
              <a:rPr lang="fr-FR" b="1" dirty="0" smtClean="0">
                <a:solidFill>
                  <a:srgbClr val="FF0000"/>
                </a:solidFill>
              </a:rPr>
              <a:t>contact the CT chair </a:t>
            </a:r>
            <a:r>
              <a:rPr lang="fr-FR" dirty="0" err="1" smtClean="0"/>
              <a:t>before</a:t>
            </a:r>
            <a:r>
              <a:rPr lang="fr-FR" dirty="0" smtClean="0"/>
              <a:t> </a:t>
            </a:r>
            <a:r>
              <a:rPr lang="fr-FR" dirty="0" err="1" smtClean="0"/>
              <a:t>any</a:t>
            </a:r>
            <a:r>
              <a:rPr lang="fr-FR" dirty="0" smtClean="0"/>
              <a:t> IANA </a:t>
            </a:r>
            <a:r>
              <a:rPr lang="fr-FR" dirty="0" err="1" smtClean="0"/>
              <a:t>request</a:t>
            </a:r>
            <a:r>
              <a:rPr lang="fr-FR" dirty="0" smtClean="0"/>
              <a:t> application</a:t>
            </a:r>
          </a:p>
          <a:p>
            <a:pPr lvl="1"/>
            <a:endParaRPr lang="fr-FR" dirty="0" smtClean="0"/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7682932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ATSSS </a:t>
            </a:r>
            <a:r>
              <a:rPr lang="en-GB" dirty="0"/>
              <a:t>Phase 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5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QUIC with multipath extensions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5800" cy="4351338"/>
          </a:xfrm>
        </p:spPr>
        <p:txBody>
          <a:bodyPr/>
          <a:lstStyle/>
          <a:p>
            <a:r>
              <a:rPr lang="en-GB" i="1" dirty="0"/>
              <a:t>S</a:t>
            </a:r>
            <a:r>
              <a:rPr lang="en-GB" i="1" dirty="0" smtClean="0"/>
              <a:t>imultaneous</a:t>
            </a:r>
            <a:r>
              <a:rPr lang="en-GB" dirty="0" smtClean="0"/>
              <a:t> </a:t>
            </a:r>
            <a:r>
              <a:rPr lang="en-GB" dirty="0"/>
              <a:t>transmission of a data flow across 3GPP access (e.g. LTE or NR) and non-3GPP access (e.g. </a:t>
            </a:r>
            <a:r>
              <a:rPr lang="en-GB" dirty="0" err="1"/>
              <a:t>WiFi</a:t>
            </a:r>
            <a:r>
              <a:rPr lang="en-GB" dirty="0" smtClean="0"/>
              <a:t>)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For TCP : multipath </a:t>
            </a:r>
            <a:r>
              <a:rPr lang="en-GB" dirty="0"/>
              <a:t>TCP (based on RFC 8684</a:t>
            </a:r>
            <a:r>
              <a:rPr lang="en-GB" dirty="0" smtClean="0"/>
              <a:t>). Already supported</a:t>
            </a:r>
          </a:p>
          <a:p>
            <a:r>
              <a:rPr lang="en-GB" dirty="0" smtClean="0"/>
              <a:t>For non-TCP:  proposed solution </a:t>
            </a:r>
            <a:r>
              <a:rPr lang="en-GB" dirty="0"/>
              <a:t>using QUIC with multipath </a:t>
            </a:r>
            <a:r>
              <a:rPr lang="en-GB" dirty="0" smtClean="0"/>
              <a:t>extensions</a:t>
            </a:r>
          </a:p>
          <a:p>
            <a:pPr lvl="1"/>
            <a:r>
              <a:rPr lang="en-GB" dirty="0" smtClean="0"/>
              <a:t>e.g</a:t>
            </a:r>
            <a:r>
              <a:rPr lang="en-GB" dirty="0"/>
              <a:t>. such as those specified in the </a:t>
            </a:r>
            <a:r>
              <a:rPr lang="en-GB" i="1" dirty="0" smtClean="0"/>
              <a:t>draft-</a:t>
            </a:r>
            <a:r>
              <a:rPr lang="en-GB" i="1" dirty="0" err="1" smtClean="0"/>
              <a:t>deconinck</a:t>
            </a:r>
            <a:r>
              <a:rPr lang="en-GB" i="1" dirty="0" smtClean="0"/>
              <a:t>-multipath-</a:t>
            </a:r>
            <a:r>
              <a:rPr lang="en-GB" i="1" dirty="0" err="1" smtClean="0"/>
              <a:t>quic</a:t>
            </a:r>
            <a:endParaRPr lang="en-GB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56114" y="2652711"/>
            <a:ext cx="178269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010535"/>
              </p:ext>
            </p:extLst>
          </p:nvPr>
        </p:nvGraphicFramePr>
        <p:xfrm>
          <a:off x="3178628" y="2652711"/>
          <a:ext cx="6871537" cy="205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Visio" r:id="rId3" imgW="6713397" imgH="2019221" progId="Visio.Drawing.15">
                  <p:embed/>
                </p:oleObj>
              </mc:Choice>
              <mc:Fallback>
                <p:oleObj name="Visio" r:id="rId3" imgW="6713397" imgH="201922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8628" y="2652711"/>
                        <a:ext cx="6871537" cy="20589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54642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21061</TotalTime>
  <Words>472</Words>
  <Application>Microsoft Office PowerPoint</Application>
  <PresentationFormat>Grand écran</PresentationFormat>
  <Paragraphs>92</Paragraphs>
  <Slides>23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1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Visio</vt:lpstr>
      <vt:lpstr>IETF Status Report  to TSG CT/SA#93</vt:lpstr>
      <vt:lpstr>Contents</vt:lpstr>
      <vt:lpstr>IANA Action</vt:lpstr>
      <vt:lpstr>- IANA number port Assignment</vt:lpstr>
      <vt:lpstr>IANA number Assignment</vt:lpstr>
      <vt:lpstr>- Tracking requests to IANA</vt:lpstr>
      <vt:lpstr>Issue</vt:lpstr>
      <vt:lpstr>ATSSS Phase 2</vt:lpstr>
      <vt:lpstr>QUIC with multipath extensions</vt:lpstr>
      <vt:lpstr>IETF Action</vt:lpstr>
      <vt:lpstr>New Published RFCs</vt:lpstr>
      <vt:lpstr>New published RFCs</vt:lpstr>
      <vt:lpstr>Drafts in RFC Editor queue</vt:lpstr>
      <vt:lpstr>Drafts in RFC Editor queue</vt:lpstr>
      <vt:lpstr>Drafts under IESG review</vt:lpstr>
      <vt:lpstr>Drafts under IESG review</vt:lpstr>
      <vt:lpstr>Active WG document</vt:lpstr>
      <vt:lpstr>Active WG document</vt:lpstr>
      <vt:lpstr>Individual submission</vt:lpstr>
      <vt:lpstr>Individual submission</vt:lpstr>
      <vt:lpstr>Expired Drafts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758</cp:revision>
  <dcterms:created xsi:type="dcterms:W3CDTF">2010-02-05T13:52:04Z</dcterms:created>
  <dcterms:modified xsi:type="dcterms:W3CDTF">2021-09-08T15:04:26Z</dcterms:modified>
  <cp:contentStatus>Template 2017</cp:contentStatus>
</cp:coreProperties>
</file>