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29"/>
  </p:notesMasterIdLst>
  <p:handoutMasterIdLst>
    <p:handoutMasterId r:id="rId30"/>
  </p:handoutMasterIdLst>
  <p:sldIdLst>
    <p:sldId id="341" r:id="rId6"/>
    <p:sldId id="366" r:id="rId7"/>
    <p:sldId id="908" r:id="rId8"/>
    <p:sldId id="899" r:id="rId9"/>
    <p:sldId id="375" r:id="rId10"/>
    <p:sldId id="901" r:id="rId11"/>
    <p:sldId id="910" r:id="rId12"/>
    <p:sldId id="914" r:id="rId13"/>
    <p:sldId id="915" r:id="rId14"/>
    <p:sldId id="916" r:id="rId15"/>
    <p:sldId id="404" r:id="rId16"/>
    <p:sldId id="909" r:id="rId17"/>
    <p:sldId id="903" r:id="rId18"/>
    <p:sldId id="405" r:id="rId19"/>
    <p:sldId id="406" r:id="rId20"/>
    <p:sldId id="388" r:id="rId21"/>
    <p:sldId id="264" r:id="rId22"/>
    <p:sldId id="392" r:id="rId23"/>
    <p:sldId id="365" r:id="rId24"/>
    <p:sldId id="907" r:id="rId25"/>
    <p:sldId id="904" r:id="rId26"/>
    <p:sldId id="393" r:id="rId27"/>
    <p:sldId id="396" r:id="rId28"/>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5B91A"/>
    <a:srgbClr val="CCCCFF"/>
    <a:srgbClr val="CCFFCC"/>
    <a:srgbClr val="66FF66"/>
    <a:srgbClr val="EAEAEA"/>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94679" autoAdjust="0"/>
  </p:normalViewPr>
  <p:slideViewPr>
    <p:cSldViewPr snapToGrid="0">
      <p:cViewPr varScale="1">
        <p:scale>
          <a:sx n="78" d="100"/>
          <a:sy n="78" d="100"/>
        </p:scale>
        <p:origin x="166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16160</c:v>
                </c:pt>
              </c:numCache>
            </c:numRef>
          </c:val>
          <c:smooth val="0"/>
          <c:extLst>
            <c:ext xmlns:c16="http://schemas.microsoft.com/office/drawing/2014/chart" uri="{C3380CC4-5D6E-409C-BE32-E72D297353CC}">
              <c16:uniqueId val="{00000002-0E32-4CEA-8952-6DFA708B092C}"/>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'[1]CR by WG FF'!$B$78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FF'!$B$79:$B$99</c:f>
              <c:numCache>
                <c:formatCode>General</c:formatCode>
                <c:ptCount val="2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numCache>
            </c:numRef>
          </c:val>
          <c:smooth val="0"/>
          <c:extLst>
            <c:ext xmlns:c16="http://schemas.microsoft.com/office/drawing/2014/chart" uri="{C3380CC4-5D6E-409C-BE32-E72D297353CC}">
              <c16:uniqueId val="{00000000-EC61-4C08-8C78-DF36C1D214B4}"/>
            </c:ext>
          </c:extLst>
        </c:ser>
        <c:ser>
          <c:idx val="1"/>
          <c:order val="1"/>
          <c:tx>
            <c:strRef>
              <c:f>'[1]CR by WG FF'!$C$78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FF'!$C$79:$C$99</c:f>
              <c:numCache>
                <c:formatCode>General</c:formatCode>
                <c:ptCount val="2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numCache>
            </c:numRef>
          </c:val>
          <c:smooth val="0"/>
          <c:extLst>
            <c:ext xmlns:c16="http://schemas.microsoft.com/office/drawing/2014/chart" uri="{C3380CC4-5D6E-409C-BE32-E72D297353CC}">
              <c16:uniqueId val="{00000001-EC61-4C08-8C78-DF36C1D214B4}"/>
            </c:ext>
          </c:extLst>
        </c:ser>
        <c:ser>
          <c:idx val="2"/>
          <c:order val="2"/>
          <c:tx>
            <c:strRef>
              <c:f>'[1]CR by WG FF'!$D$78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FF'!$D$79:$D$99</c:f>
              <c:numCache>
                <c:formatCode>General</c:formatCode>
                <c:ptCount val="2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numCache>
            </c:numRef>
          </c:val>
          <c:smooth val="0"/>
          <c:extLst>
            <c:ext xmlns:c16="http://schemas.microsoft.com/office/drawing/2014/chart" uri="{C3380CC4-5D6E-409C-BE32-E72D297353CC}">
              <c16:uniqueId val="{00000002-EC61-4C08-8C78-DF36C1D214B4}"/>
            </c:ext>
          </c:extLst>
        </c:ser>
        <c:ser>
          <c:idx val="3"/>
          <c:order val="3"/>
          <c:tx>
            <c:strRef>
              <c:f>'[1]CR by WG FF'!$E$78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FF'!$E$79:$E$99</c:f>
              <c:numCache>
                <c:formatCode>General</c:formatCode>
                <c:ptCount val="2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numCache>
            </c:numRef>
          </c:val>
          <c:smooth val="0"/>
          <c:extLst>
            <c:ext xmlns:c16="http://schemas.microsoft.com/office/drawing/2014/chart" uri="{C3380CC4-5D6E-409C-BE32-E72D297353CC}">
              <c16:uniqueId val="{00000003-EC61-4C08-8C78-DF36C1D214B4}"/>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FF'!$B$30</c:f>
              <c:strCache>
                <c:ptCount val="1"/>
                <c:pt idx="0">
                  <c:v>C1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FF'!$B$31:$B$51</c:f>
              <c:numCache>
                <c:formatCode>General</c:formatCode>
                <c:ptCount val="2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numCache>
            </c:numRef>
          </c:val>
          <c:smooth val="0"/>
          <c:extLst>
            <c:ext xmlns:c16="http://schemas.microsoft.com/office/drawing/2014/chart" uri="{C3380CC4-5D6E-409C-BE32-E72D297353CC}">
              <c16:uniqueId val="{00000000-06CE-4C33-8CDB-3346ACDBC531}"/>
            </c:ext>
          </c:extLst>
        </c:ser>
        <c:ser>
          <c:idx val="1"/>
          <c:order val="1"/>
          <c:tx>
            <c:strRef>
              <c:f>'[1]CR by WG FF'!$C$30</c:f>
              <c:strCache>
                <c:ptCount val="1"/>
                <c:pt idx="0">
                  <c:v>C3</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FF'!$C$31:$C$51</c:f>
              <c:numCache>
                <c:formatCode>General</c:formatCode>
                <c:ptCount val="2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numCache>
            </c:numRef>
          </c:val>
          <c:smooth val="0"/>
          <c:extLst>
            <c:ext xmlns:c16="http://schemas.microsoft.com/office/drawing/2014/chart" uri="{C3380CC4-5D6E-409C-BE32-E72D297353CC}">
              <c16:uniqueId val="{00000001-06CE-4C33-8CDB-3346ACDBC531}"/>
            </c:ext>
          </c:extLst>
        </c:ser>
        <c:ser>
          <c:idx val="2"/>
          <c:order val="2"/>
          <c:tx>
            <c:strRef>
              <c:f>'[1]CR by WG FF'!$D$30</c:f>
              <c:strCache>
                <c:ptCount val="1"/>
                <c:pt idx="0">
                  <c:v>C4</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FF'!$D$31:$D$51</c:f>
              <c:numCache>
                <c:formatCode>General</c:formatCode>
                <c:ptCount val="2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numCache>
            </c:numRef>
          </c:val>
          <c:smooth val="0"/>
          <c:extLst>
            <c:ext xmlns:c16="http://schemas.microsoft.com/office/drawing/2014/chart" uri="{C3380CC4-5D6E-409C-BE32-E72D297353CC}">
              <c16:uniqueId val="{00000002-06CE-4C33-8CDB-3346ACDBC531}"/>
            </c:ext>
          </c:extLst>
        </c:ser>
        <c:ser>
          <c:idx val="3"/>
          <c:order val="3"/>
          <c:tx>
            <c:strRef>
              <c:f>'[1]CR by WG FF'!$E$30</c:f>
              <c:strCache>
                <c:ptCount val="1"/>
                <c:pt idx="0">
                  <c:v>C6</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FF'!$E$31:$E$51</c:f>
              <c:numCache>
                <c:formatCode>General</c:formatCode>
                <c:ptCount val="2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numCache>
            </c:numRef>
          </c:val>
          <c:smooth val="0"/>
          <c:extLst>
            <c:ext xmlns:c16="http://schemas.microsoft.com/office/drawing/2014/chart" uri="{C3380CC4-5D6E-409C-BE32-E72D297353CC}">
              <c16:uniqueId val="{00000003-06CE-4C33-8CDB-3346ACDBC531}"/>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FF'!$G$30</c:f>
              <c:strCache>
                <c:ptCount val="1"/>
                <c:pt idx="0">
                  <c:v>R1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FF'!$G$31:$G$51</c:f>
              <c:numCache>
                <c:formatCode>General</c:formatCode>
                <c:ptCount val="2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numCache>
            </c:numRef>
          </c:val>
          <c:smooth val="0"/>
          <c:extLst>
            <c:ext xmlns:c16="http://schemas.microsoft.com/office/drawing/2014/chart" uri="{C3380CC4-5D6E-409C-BE32-E72D297353CC}">
              <c16:uniqueId val="{00000000-40A4-4D50-9460-8D94A11C75C9}"/>
            </c:ext>
          </c:extLst>
        </c:ser>
        <c:ser>
          <c:idx val="1"/>
          <c:order val="1"/>
          <c:tx>
            <c:strRef>
              <c:f>'[1]CR by WG FF'!$H$30</c:f>
              <c:strCache>
                <c:ptCount val="1"/>
                <c:pt idx="0">
                  <c:v>R2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FF'!$H$31:$H$51</c:f>
              <c:numCache>
                <c:formatCode>General</c:formatCode>
                <c:ptCount val="2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numCache>
            </c:numRef>
          </c:val>
          <c:smooth val="0"/>
          <c:extLst>
            <c:ext xmlns:c16="http://schemas.microsoft.com/office/drawing/2014/chart" uri="{C3380CC4-5D6E-409C-BE32-E72D297353CC}">
              <c16:uniqueId val="{00000001-40A4-4D50-9460-8D94A11C75C9}"/>
            </c:ext>
          </c:extLst>
        </c:ser>
        <c:ser>
          <c:idx val="2"/>
          <c:order val="2"/>
          <c:tx>
            <c:strRef>
              <c:f>'[1]CR by WG FF'!$I$30</c:f>
              <c:strCache>
                <c:ptCount val="1"/>
                <c:pt idx="0">
                  <c:v>R3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FF'!$I$31:$I$51</c:f>
              <c:numCache>
                <c:formatCode>General</c:formatCode>
                <c:ptCount val="2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numCache>
            </c:numRef>
          </c:val>
          <c:smooth val="0"/>
          <c:extLst>
            <c:ext xmlns:c16="http://schemas.microsoft.com/office/drawing/2014/chart" uri="{C3380CC4-5D6E-409C-BE32-E72D297353CC}">
              <c16:uniqueId val="{00000002-40A4-4D50-9460-8D94A11C75C9}"/>
            </c:ext>
          </c:extLst>
        </c:ser>
        <c:ser>
          <c:idx val="3"/>
          <c:order val="3"/>
          <c:tx>
            <c:strRef>
              <c:f>'[1]CR by WG FF'!$J$30</c:f>
              <c:strCache>
                <c:ptCount val="1"/>
                <c:pt idx="0">
                  <c:v>R4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FF'!$J$31:$J$51</c:f>
              <c:numCache>
                <c:formatCode>General</c:formatCode>
                <c:ptCount val="2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numCache>
            </c:numRef>
          </c:val>
          <c:smooth val="0"/>
          <c:extLst>
            <c:ext xmlns:c16="http://schemas.microsoft.com/office/drawing/2014/chart" uri="{C3380CC4-5D6E-409C-BE32-E72D297353CC}">
              <c16:uniqueId val="{00000003-40A4-4D50-9460-8D94A11C75C9}"/>
            </c:ext>
          </c:extLst>
        </c:ser>
        <c:ser>
          <c:idx val="4"/>
          <c:order val="4"/>
          <c:tx>
            <c:strRef>
              <c:f>'[1]CR by WG FF'!$K$30</c:f>
              <c:strCache>
                <c:ptCount val="1"/>
                <c:pt idx="0">
                  <c:v>R5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FF'!$K$31:$K$51</c:f>
              <c:numCache>
                <c:formatCode>General</c:formatCode>
                <c:ptCount val="2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numCache>
            </c:numRef>
          </c:val>
          <c:smooth val="0"/>
          <c:extLst>
            <c:ext xmlns:c16="http://schemas.microsoft.com/office/drawing/2014/chart" uri="{C3380CC4-5D6E-409C-BE32-E72D297353CC}">
              <c16:uniqueId val="{00000004-40A4-4D50-9460-8D94A11C75C9}"/>
            </c:ext>
          </c:extLst>
        </c:ser>
        <c:ser>
          <c:idx val="5"/>
          <c:order val="5"/>
          <c:tx>
            <c:strRef>
              <c:f>'[1]CR by WG FF'!$L$30</c:f>
              <c:strCache>
                <c:ptCount val="1"/>
                <c:pt idx="0">
                  <c:v>R6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FF'!$L$31:$L$51</c:f>
              <c:numCache>
                <c:formatCode>General</c:formatCode>
                <c:ptCount val="21"/>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pt idx="18">
                  <c:v>0</c:v>
                </c:pt>
                <c:pt idx="19">
                  <c:v>0</c:v>
                </c:pt>
                <c:pt idx="20">
                  <c:v>0</c:v>
                </c:pt>
              </c:numCache>
            </c:numRef>
          </c:val>
          <c:smooth val="0"/>
          <c:extLst>
            <c:ext xmlns:c16="http://schemas.microsoft.com/office/drawing/2014/chart" uri="{C3380CC4-5D6E-409C-BE32-E72D297353CC}">
              <c16:uniqueId val="{00000005-40A4-4D50-9460-8D94A11C75C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FF'!$O$30</c:f>
              <c:strCache>
                <c:ptCount val="1"/>
                <c:pt idx="0">
                  <c:v>S1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FF'!$O$31:$O$51</c:f>
              <c:numCache>
                <c:formatCode>General</c:formatCode>
                <c:ptCount val="2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numCache>
            </c:numRef>
          </c:val>
          <c:smooth val="0"/>
          <c:extLst>
            <c:ext xmlns:c16="http://schemas.microsoft.com/office/drawing/2014/chart" uri="{C3380CC4-5D6E-409C-BE32-E72D297353CC}">
              <c16:uniqueId val="{00000000-4AD8-4E3D-9A42-394095250793}"/>
            </c:ext>
          </c:extLst>
        </c:ser>
        <c:ser>
          <c:idx val="1"/>
          <c:order val="1"/>
          <c:tx>
            <c:strRef>
              <c:f>'[1]CR by WG FF'!$P$30</c:f>
              <c:strCache>
                <c:ptCount val="1"/>
                <c:pt idx="0">
                  <c:v>S2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FF'!$P$31:$P$51</c:f>
              <c:numCache>
                <c:formatCode>General</c:formatCode>
                <c:ptCount val="2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numCache>
            </c:numRef>
          </c:val>
          <c:smooth val="0"/>
          <c:extLst>
            <c:ext xmlns:c16="http://schemas.microsoft.com/office/drawing/2014/chart" uri="{C3380CC4-5D6E-409C-BE32-E72D297353CC}">
              <c16:uniqueId val="{00000001-4AD8-4E3D-9A42-394095250793}"/>
            </c:ext>
          </c:extLst>
        </c:ser>
        <c:ser>
          <c:idx val="2"/>
          <c:order val="2"/>
          <c:tx>
            <c:strRef>
              <c:f>'[1]CR by WG FF'!$Q$30</c:f>
              <c:strCache>
                <c:ptCount val="1"/>
                <c:pt idx="0">
                  <c:v>S3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FF'!$Q$31:$Q$51</c:f>
              <c:numCache>
                <c:formatCode>General</c:formatCode>
                <c:ptCount val="2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numCache>
            </c:numRef>
          </c:val>
          <c:smooth val="0"/>
          <c:extLst>
            <c:ext xmlns:c16="http://schemas.microsoft.com/office/drawing/2014/chart" uri="{C3380CC4-5D6E-409C-BE32-E72D297353CC}">
              <c16:uniqueId val="{00000002-4AD8-4E3D-9A42-394095250793}"/>
            </c:ext>
          </c:extLst>
        </c:ser>
        <c:ser>
          <c:idx val="3"/>
          <c:order val="3"/>
          <c:tx>
            <c:strRef>
              <c:f>'[1]CR by WG FF'!$R$30</c:f>
              <c:strCache>
                <c:ptCount val="1"/>
                <c:pt idx="0">
                  <c:v>S4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FF'!$R$31:$R$51</c:f>
              <c:numCache>
                <c:formatCode>General</c:formatCode>
                <c:ptCount val="2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numCache>
            </c:numRef>
          </c:val>
          <c:smooth val="0"/>
          <c:extLst>
            <c:ext xmlns:c16="http://schemas.microsoft.com/office/drawing/2014/chart" uri="{C3380CC4-5D6E-409C-BE32-E72D297353CC}">
              <c16:uniqueId val="{00000003-4AD8-4E3D-9A42-394095250793}"/>
            </c:ext>
          </c:extLst>
        </c:ser>
        <c:ser>
          <c:idx val="4"/>
          <c:order val="4"/>
          <c:tx>
            <c:strRef>
              <c:f>'[1]CR by WG FF'!$S$30</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FF'!$S$31:$S$51</c:f>
              <c:numCache>
                <c:formatCode>General</c:formatCode>
                <c:ptCount val="2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numCache>
            </c:numRef>
          </c:val>
          <c:smooth val="0"/>
          <c:extLst>
            <c:ext xmlns:c16="http://schemas.microsoft.com/office/drawing/2014/chart" uri="{C3380CC4-5D6E-409C-BE32-E72D297353CC}">
              <c16:uniqueId val="{00000004-4AD8-4E3D-9A42-394095250793}"/>
            </c:ext>
          </c:extLst>
        </c:ser>
        <c:ser>
          <c:idx val="5"/>
          <c:order val="5"/>
          <c:tx>
            <c:strRef>
              <c:f>'[1]CR by WG FF'!$T$30</c:f>
              <c:strCache>
                <c:ptCount val="1"/>
                <c:pt idx="0">
                  <c:v>S6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FF'!$T$31:$T$51</c:f>
              <c:numCache>
                <c:formatCode>General</c:formatCode>
                <c:ptCount val="2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numCache>
            </c:numRef>
          </c:val>
          <c:smooth val="0"/>
          <c:extLst>
            <c:ext xmlns:c16="http://schemas.microsoft.com/office/drawing/2014/chart" uri="{C3380CC4-5D6E-409C-BE32-E72D297353CC}">
              <c16:uniqueId val="{00000005-4AD8-4E3D-9A42-39409525079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'impacted specs per release'!$C$2</c:f>
              <c:strCache>
                <c:ptCount val="1"/>
                <c:pt idx="0">
                  <c:v>CT</c:v>
                </c:pt>
              </c:strCache>
            </c:strRef>
          </c:tx>
          <c:spPr>
            <a:solidFill>
              <a:schemeClr val="accent1"/>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release'!$C$3:$C$11</c:f>
              <c:numCache>
                <c:formatCode>General</c:formatCode>
                <c:ptCount val="9"/>
                <c:pt idx="0">
                  <c:v>0</c:v>
                </c:pt>
                <c:pt idx="1">
                  <c:v>0</c:v>
                </c:pt>
                <c:pt idx="2">
                  <c:v>0</c:v>
                </c:pt>
                <c:pt idx="3">
                  <c:v>0</c:v>
                </c:pt>
                <c:pt idx="4">
                  <c:v>4</c:v>
                </c:pt>
                <c:pt idx="5">
                  <c:v>16</c:v>
                </c:pt>
                <c:pt idx="6">
                  <c:v>65</c:v>
                </c:pt>
                <c:pt idx="7">
                  <c:v>96</c:v>
                </c:pt>
                <c:pt idx="8">
                  <c:v>0</c:v>
                </c:pt>
              </c:numCache>
            </c:numRef>
          </c:val>
          <c:extLst>
            <c:ext xmlns:c16="http://schemas.microsoft.com/office/drawing/2014/chart" uri="{C3380CC4-5D6E-409C-BE32-E72D297353CC}">
              <c16:uniqueId val="{00000000-AA03-44ED-9022-005592928888}"/>
            </c:ext>
          </c:extLst>
        </c:ser>
        <c:ser>
          <c:idx val="1"/>
          <c:order val="1"/>
          <c:tx>
            <c:strRef>
              <c:f>'impacted specs per release'!$D$2</c:f>
              <c:strCache>
                <c:ptCount val="1"/>
                <c:pt idx="0">
                  <c:v>SA</c:v>
                </c:pt>
              </c:strCache>
            </c:strRef>
          </c:tx>
          <c:spPr>
            <a:solidFill>
              <a:schemeClr val="accent2"/>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release'!$D$3:$D$11</c:f>
              <c:numCache>
                <c:formatCode>General</c:formatCode>
                <c:ptCount val="9"/>
                <c:pt idx="0">
                  <c:v>0</c:v>
                </c:pt>
                <c:pt idx="1">
                  <c:v>1</c:v>
                </c:pt>
                <c:pt idx="2">
                  <c:v>0</c:v>
                </c:pt>
                <c:pt idx="3">
                  <c:v>1</c:v>
                </c:pt>
                <c:pt idx="4">
                  <c:v>1</c:v>
                </c:pt>
                <c:pt idx="5">
                  <c:v>5</c:v>
                </c:pt>
                <c:pt idx="6">
                  <c:v>42</c:v>
                </c:pt>
                <c:pt idx="7">
                  <c:v>64</c:v>
                </c:pt>
                <c:pt idx="8">
                  <c:v>5</c:v>
                </c:pt>
              </c:numCache>
            </c:numRef>
          </c:val>
          <c:extLst>
            <c:ext xmlns:c16="http://schemas.microsoft.com/office/drawing/2014/chart" uri="{C3380CC4-5D6E-409C-BE32-E72D297353CC}">
              <c16:uniqueId val="{00000001-AA03-44ED-9022-005592928888}"/>
            </c:ext>
          </c:extLst>
        </c:ser>
        <c:ser>
          <c:idx val="2"/>
          <c:order val="2"/>
          <c:tx>
            <c:strRef>
              <c:f>'impacted specs per release'!$E$2</c:f>
              <c:strCache>
                <c:ptCount val="1"/>
                <c:pt idx="0">
                  <c:v>RAN</c:v>
                </c:pt>
              </c:strCache>
            </c:strRef>
          </c:tx>
          <c:spPr>
            <a:solidFill>
              <a:schemeClr val="accent3"/>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release'!$E$3:$E$11</c:f>
              <c:numCache>
                <c:formatCode>General</c:formatCode>
                <c:ptCount val="9"/>
                <c:pt idx="0">
                  <c:v>1</c:v>
                </c:pt>
                <c:pt idx="1">
                  <c:v>0</c:v>
                </c:pt>
                <c:pt idx="2">
                  <c:v>1</c:v>
                </c:pt>
                <c:pt idx="3">
                  <c:v>2</c:v>
                </c:pt>
                <c:pt idx="4">
                  <c:v>10</c:v>
                </c:pt>
                <c:pt idx="5">
                  <c:v>57</c:v>
                </c:pt>
                <c:pt idx="6">
                  <c:v>90</c:v>
                </c:pt>
                <c:pt idx="7">
                  <c:v>22</c:v>
                </c:pt>
                <c:pt idx="8">
                  <c:v>0</c:v>
                </c:pt>
              </c:numCache>
            </c:numRef>
          </c:val>
          <c:extLst>
            <c:ext xmlns:c16="http://schemas.microsoft.com/office/drawing/2014/chart" uri="{C3380CC4-5D6E-409C-BE32-E72D297353CC}">
              <c16:uniqueId val="{00000002-AA03-44ED-9022-005592928888}"/>
            </c:ext>
          </c:extLst>
        </c:ser>
        <c:ser>
          <c:idx val="3"/>
          <c:order val="3"/>
          <c:tx>
            <c:strRef>
              <c:f>'impacted specs per release'!$F$2</c:f>
              <c:strCache>
                <c:ptCount val="1"/>
                <c:pt idx="0">
                  <c:v>Total</c:v>
                </c:pt>
              </c:strCache>
            </c:strRef>
          </c:tx>
          <c:spPr>
            <a:solidFill>
              <a:schemeClr val="accent4"/>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release'!$F$3:$F$11</c:f>
              <c:numCache>
                <c:formatCode>General</c:formatCode>
                <c:ptCount val="9"/>
                <c:pt idx="0">
                  <c:v>1</c:v>
                </c:pt>
                <c:pt idx="1">
                  <c:v>1</c:v>
                </c:pt>
                <c:pt idx="2">
                  <c:v>1</c:v>
                </c:pt>
                <c:pt idx="3">
                  <c:v>3</c:v>
                </c:pt>
                <c:pt idx="4">
                  <c:v>15</c:v>
                </c:pt>
                <c:pt idx="5">
                  <c:v>78</c:v>
                </c:pt>
                <c:pt idx="6">
                  <c:v>197</c:v>
                </c:pt>
                <c:pt idx="7">
                  <c:v>182</c:v>
                </c:pt>
                <c:pt idx="8">
                  <c:v>5</c:v>
                </c:pt>
              </c:numCache>
            </c:numRef>
          </c:val>
          <c:extLst>
            <c:ext xmlns:c16="http://schemas.microsoft.com/office/drawing/2014/chart" uri="{C3380CC4-5D6E-409C-BE32-E72D297353CC}">
              <c16:uniqueId val="{00000003-AA03-44ED-9022-005592928888}"/>
            </c:ext>
          </c:extLst>
        </c:ser>
        <c:dLbls>
          <c:showLegendKey val="0"/>
          <c:showVal val="0"/>
          <c:showCatName val="0"/>
          <c:showSerName val="0"/>
          <c:showPercent val="0"/>
          <c:showBubbleSize val="0"/>
        </c:dLbls>
        <c:gapWidth val="219"/>
        <c:overlap val="-27"/>
        <c:axId val="670166136"/>
        <c:axId val="670174008"/>
      </c:barChart>
      <c:catAx>
        <c:axId val="670166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74008"/>
        <c:crosses val="autoZero"/>
        <c:auto val="1"/>
        <c:lblAlgn val="ctr"/>
        <c:lblOffset val="100"/>
        <c:noMultiLvlLbl val="0"/>
      </c:catAx>
      <c:valAx>
        <c:axId val="670174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66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8914-4445-A22F-42EDBAD37ED1}"/>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914-4445-A22F-42EDBAD37ED1}"/>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8914-4445-A22F-42EDBAD37ED1}"/>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8914-4445-A22F-42EDBAD37ED1}"/>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8914-4445-A22F-42EDBAD37ED1}"/>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8914-4445-A22F-42EDBAD37ED1}"/>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8914-4445-A22F-42EDBAD37ED1}"/>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8914-4445-A22F-42EDBAD37ED1}"/>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914-4445-A22F-42EDBAD37ED1}"/>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dirty="0">
                        <a:solidFill>
                          <a:schemeClr val="accent1">
                            <a:lumMod val="75000"/>
                          </a:schemeClr>
                        </a:solidFill>
                      </a:rPr>
                      <a:t>Region 2 (</a:t>
                    </a:r>
                    <a:fld id="{775D86FB-3E57-4DD1-99DD-8D6EDE77AF28}" type="CATEGORYNAME">
                      <a:rPr lang="en-US" sz="1000" b="1" smtClean="0">
                        <a:solidFill>
                          <a:schemeClr val="accent1">
                            <a:lumMod val="75000"/>
                          </a:schemeClr>
                        </a:solidFill>
                      </a:rPr>
                      <a:pPr>
                        <a:defRPr sz="1000" b="1">
                          <a:solidFill>
                            <a:schemeClr val="accent1">
                              <a:lumMod val="75000"/>
                            </a:schemeClr>
                          </a:solidFill>
                        </a:defRPr>
                      </a:pPr>
                      <a:t>[CATEGORY NAME]</a:t>
                    </a:fld>
                    <a:r>
                      <a:rPr lang="en-US" sz="1000" b="1" baseline="0" dirty="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14-4445-A22F-42EDBAD37ED1}"/>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914-4445-A22F-42EDBAD37ED1}"/>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914-4445-A22F-42EDBAD37ED1}"/>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914-4445-A22F-42EDBAD37ED1}"/>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914-4445-A22F-42EDBAD37ED1}"/>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914-4445-A22F-42EDBAD37ED1}"/>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914-4445-A22F-42EDBAD37ED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439</c:v>
                </c:pt>
                <c:pt idx="1">
                  <c:v>56</c:v>
                </c:pt>
                <c:pt idx="2">
                  <c:v>28</c:v>
                </c:pt>
                <c:pt idx="3">
                  <c:v>10</c:v>
                </c:pt>
                <c:pt idx="4">
                  <c:v>126</c:v>
                </c:pt>
                <c:pt idx="5">
                  <c:v>25</c:v>
                </c:pt>
                <c:pt idx="6">
                  <c:v>20</c:v>
                </c:pt>
              </c:numCache>
            </c:numRef>
          </c:val>
          <c:extLst>
            <c:ext xmlns:c16="http://schemas.microsoft.com/office/drawing/2014/chart" uri="{C3380CC4-5D6E-409C-BE32-E72D297353CC}">
              <c16:uniqueId val="{00000010-8914-4445-A22F-42EDBAD37ED1}"/>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solidFill>
            <a:ln w="9525" cap="flat" cmpd="sng" algn="ctr">
              <a:solidFill>
                <a:srgbClr val="92D05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Membership!$F$23:$F$36</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Membership!$G$23:$G$36</c:f>
              <c:numCache>
                <c:formatCode>General</c:formatCode>
                <c:ptCount val="14"/>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704</c:v>
                </c:pt>
              </c:numCache>
            </c:numRef>
          </c:val>
          <c:extLst>
            <c:ext xmlns:c16="http://schemas.microsoft.com/office/drawing/2014/chart" uri="{C3380CC4-5D6E-409C-BE32-E72D297353CC}">
              <c16:uniqueId val="{00000000-5121-4880-A857-63CEC786158C}"/>
            </c:ext>
          </c:extLst>
        </c:ser>
        <c:dLbls>
          <c:dLblPos val="inEnd"/>
          <c:showLegendKey val="0"/>
          <c:showVal val="1"/>
          <c:showCatName val="0"/>
          <c:showSerName val="0"/>
          <c:showPercent val="0"/>
          <c:showBubbleSize val="0"/>
        </c:dLbls>
        <c:gapWidth val="100"/>
        <c:overlap val="-24"/>
        <c:axId val="633628216"/>
        <c:axId val="633627888"/>
      </c:barChart>
      <c:catAx>
        <c:axId val="63362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6/15/2021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#92-e</a:t>
            </a:r>
          </a:p>
          <a:p>
            <a:pPr eaLnBrk="1" hangingPunct="1">
              <a:defRPr/>
            </a:pPr>
            <a:r>
              <a:rPr lang="en-GB" altLang="en-US" sz="1200" b="1" dirty="0">
                <a:latin typeface="Arial "/>
              </a:rPr>
              <a:t>Electronic meeting, June 2021</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CP-211336</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15/06/2021</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news-events/partners-news/2189-zemin_yang" TargetMode="External"/><Relationship Id="rId3" Type="http://schemas.openxmlformats.org/officeDocument/2006/relationships/image" Target="../media/image9.jpeg"/><Relationship Id="rId7" Type="http://schemas.openxmlformats.org/officeDocument/2006/relationships/hyperlink" Target="https://www.3gpp.org/news-events/2194-ran_webinar_2021" TargetMode="External"/><Relationship Id="rId12"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http://www.3gpp.org/" TargetMode="External"/><Relationship Id="rId11" Type="http://schemas.openxmlformats.org/officeDocument/2006/relationships/hyperlink" Target="mailto:kevin.flynn@3gpp.org" TargetMode="External"/><Relationship Id="rId5" Type="http://schemas.openxmlformats.org/officeDocument/2006/relationships/hyperlink" Target="http://www.3gpp.org/highlights" TargetMode="External"/><Relationship Id="rId10" Type="http://schemas.openxmlformats.org/officeDocument/2006/relationships/hyperlink" Target="https://www.3gpp.org/news-events/partners-news/2184-5g_mag_workshop" TargetMode="External"/><Relationship Id="rId4" Type="http://schemas.openxmlformats.org/officeDocument/2006/relationships/hyperlink" Target="http://www.3gpp.org/about-3gpp/1824-logo_5g" TargetMode="External"/><Relationship Id="rId9" Type="http://schemas.openxmlformats.org/officeDocument/2006/relationships/hyperlink" Target="https://www.3gpp.org/news-events/2173-2021_tsg_ele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07.zip" TargetMode="External"/><Relationship Id="rId2" Type="http://schemas.openxmlformats.org/officeDocument/2006/relationships/hyperlink" Target="https://www.3gpp.org/ftp/tsg_sa/TSG_SA/TSGs_92E_Electronic_2021_06/Docs/SP-21030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2E_Electronic_2021_06/Docs/SP-210309.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6/15/2021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D7D9F1C8-E0E6-424A-B245-4AA79E3A6641}"/>
              </a:ext>
            </a:extLst>
          </p:cNvPr>
          <p:cNvGraphicFramePr>
            <a:graphicFrameLocks noChangeAspect="1"/>
          </p:cNvGraphicFramePr>
          <p:nvPr>
            <p:extLst>
              <p:ext uri="{D42A27DB-BD31-4B8C-83A1-F6EECF244321}">
                <p14:modId xmlns:p14="http://schemas.microsoft.com/office/powerpoint/2010/main" val="698075719"/>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65126"/>
            <a:ext cx="7886700" cy="1325563"/>
          </a:xfrm>
        </p:spPr>
        <p:txBody>
          <a:bodyPr>
            <a:normAutofit/>
          </a:bodyPr>
          <a:lstStyle/>
          <a:p>
            <a:r>
              <a:rPr lang="en-US" dirty="0" err="1"/>
              <a:t>Nbr</a:t>
            </a:r>
            <a:r>
              <a:rPr lang="en-US" dirty="0"/>
              <a:t> of specs (frozen Releases)</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66092"/>
            <a:ext cx="2723535" cy="3046988"/>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2410818857"/>
              </p:ext>
            </p:extLst>
          </p:nvPr>
        </p:nvGraphicFramePr>
        <p:xfrm>
          <a:off x="628650" y="2123770"/>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35630"/>
            <a:ext cx="7886700" cy="1325563"/>
          </a:xfrm>
        </p:spPr>
        <p:txBody>
          <a:bodyPr>
            <a:normAutofit/>
          </a:bodyPr>
          <a:lstStyle/>
          <a:p>
            <a:r>
              <a:rPr lang="en-US" dirty="0"/>
              <a:t>Impacted specs per release</a:t>
            </a:r>
            <a:endParaRPr lang="en-GB" altLang="en-US" dirty="0"/>
          </a:p>
        </p:txBody>
      </p:sp>
      <p:graphicFrame>
        <p:nvGraphicFramePr>
          <p:cNvPr id="8" name="Chart 7">
            <a:extLst>
              <a:ext uri="{FF2B5EF4-FFF2-40B4-BE49-F238E27FC236}">
                <a16:creationId xmlns:a16="http://schemas.microsoft.com/office/drawing/2014/main" id="{0375A263-42C1-4E4B-9816-8AB2BE4B2D89}"/>
              </a:ext>
            </a:extLst>
          </p:cNvPr>
          <p:cNvGraphicFramePr>
            <a:graphicFrameLocks/>
          </p:cNvGraphicFramePr>
          <p:nvPr>
            <p:extLst>
              <p:ext uri="{D42A27DB-BD31-4B8C-83A1-F6EECF244321}">
                <p14:modId xmlns:p14="http://schemas.microsoft.com/office/powerpoint/2010/main" val="2855440004"/>
              </p:ext>
            </p:extLst>
          </p:nvPr>
        </p:nvGraphicFramePr>
        <p:xfrm>
          <a:off x="1512570" y="2331419"/>
          <a:ext cx="6118860" cy="339471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EFF5A13C-E032-4922-A39F-2B646D3EE601}"/>
              </a:ext>
            </a:extLst>
          </p:cNvPr>
          <p:cNvSpPr/>
          <p:nvPr/>
        </p:nvSpPr>
        <p:spPr>
          <a:xfrm>
            <a:off x="250722" y="1825538"/>
            <a:ext cx="7605251"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Number of specs affected by cat B/C/D/F CRs per release</a:t>
            </a:r>
            <a:endParaRPr lang="en-GB" dirty="0"/>
          </a:p>
        </p:txBody>
      </p:sp>
      <p:sp>
        <p:nvSpPr>
          <p:cNvPr id="10" name="Rectangle 9">
            <a:extLst>
              <a:ext uri="{FF2B5EF4-FFF2-40B4-BE49-F238E27FC236}">
                <a16:creationId xmlns:a16="http://schemas.microsoft.com/office/drawing/2014/main" id="{F0479102-5BEE-4670-95AC-D15C8ECD7621}"/>
              </a:ext>
            </a:extLst>
          </p:cNvPr>
          <p:cNvSpPr/>
          <p:nvPr/>
        </p:nvSpPr>
        <p:spPr>
          <a:xfrm>
            <a:off x="361220" y="5759381"/>
            <a:ext cx="3294363" cy="646331"/>
          </a:xfrm>
          <a:prstGeom prst="rect">
            <a:avLst/>
          </a:prstGeom>
        </p:spPr>
        <p:txBody>
          <a:bodyPr wrap="none">
            <a:spAutoFit/>
          </a:bodyPr>
          <a:lstStyle/>
          <a:p>
            <a:r>
              <a:rPr lang="en-GB" dirty="0">
                <a:solidFill>
                  <a:srgbClr val="000000"/>
                </a:solidFill>
                <a:latin typeface="Calibri" panose="020F0502020204030204" pitchFamily="34" charset="0"/>
              </a:rPr>
              <a:t>Total (</a:t>
            </a:r>
            <a:r>
              <a:rPr lang="en-GB" dirty="0">
                <a:latin typeface="Calibri" panose="020F0502020204030204" pitchFamily="34" charset="0"/>
                <a:ea typeface="Calibri" panose="020F0502020204030204" pitchFamily="34" charset="0"/>
              </a:rPr>
              <a:t>cat B/C/D/F CRs only) </a:t>
            </a:r>
            <a:r>
              <a:rPr lang="en-GB" dirty="0">
                <a:solidFill>
                  <a:srgbClr val="000000"/>
                </a:solidFill>
                <a:latin typeface="Calibri" panose="020F0502020204030204" pitchFamily="34" charset="0"/>
              </a:rPr>
              <a:t>: 483</a:t>
            </a:r>
          </a:p>
          <a:p>
            <a:r>
              <a:rPr lang="en-GB" dirty="0">
                <a:solidFill>
                  <a:srgbClr val="000000"/>
                </a:solidFill>
                <a:latin typeface="Calibri" panose="020F0502020204030204" pitchFamily="34" charset="0"/>
              </a:rPr>
              <a:t>Total (including Cat A CRs)    : </a:t>
            </a:r>
            <a:r>
              <a:rPr lang="en-GB" dirty="0"/>
              <a:t>514</a:t>
            </a:r>
          </a:p>
        </p:txBody>
      </p:sp>
    </p:spTree>
    <p:extLst>
      <p:ext uri="{BB962C8B-B14F-4D97-AF65-F5344CB8AC3E}">
        <p14:creationId xmlns:p14="http://schemas.microsoft.com/office/powerpoint/2010/main" val="3960430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704 </a:t>
            </a:r>
            <a:r>
              <a:rPr lang="en-US" sz="2400" i="1" dirty="0">
                <a:solidFill>
                  <a:srgbClr val="969696"/>
                </a:solidFill>
              </a:rPr>
              <a:t>(689)</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22   </a:t>
            </a:r>
            <a:r>
              <a:rPr lang="en-US" sz="2400"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0" name="Chart 2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2682646882"/>
              </p:ext>
            </p:extLst>
          </p:nvPr>
        </p:nvGraphicFramePr>
        <p:xfrm>
          <a:off x="1983198" y="2092642"/>
          <a:ext cx="6046694" cy="30156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around 700</a:t>
            </a:r>
            <a:endParaRPr lang="en-GB" altLang="en-US" sz="1500" dirty="0">
              <a:solidFill>
                <a:srgbClr val="FF0000"/>
              </a:solidFill>
              <a:latin typeface="Arial" panose="020B0604020202020204" pitchFamily="34" charset="0"/>
            </a:endParaRPr>
          </a:p>
        </p:txBody>
      </p:sp>
      <p:graphicFrame>
        <p:nvGraphicFramePr>
          <p:cNvPr id="9" name="Chart 8">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338628550"/>
              </p:ext>
            </p:extLst>
          </p:nvPr>
        </p:nvGraphicFramePr>
        <p:xfrm>
          <a:off x="2485799" y="2213909"/>
          <a:ext cx="5871883" cy="36217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655127"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4191554679"/>
              </p:ext>
            </p:extLst>
          </p:nvPr>
        </p:nvGraphicFramePr>
        <p:xfrm>
          <a:off x="2737711"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Logo, company name&#10;&#10;Description automatically generated">
            <a:extLst>
              <a:ext uri="{FF2B5EF4-FFF2-40B4-BE49-F238E27FC236}">
                <a16:creationId xmlns:a16="http://schemas.microsoft.com/office/drawing/2014/main" id="{4DEEC178-D3F5-4536-AFFF-A13149D19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1353" y="1924051"/>
            <a:ext cx="211216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a:extLst>
              <a:ext uri="{FF2B5EF4-FFF2-40B4-BE49-F238E27FC236}">
                <a16:creationId xmlns:a16="http://schemas.microsoft.com/office/drawing/2014/main" id="{7C67D872-B0EE-48C5-A61E-03046AFDE381}"/>
              </a:ext>
            </a:extLst>
          </p:cNvPr>
          <p:cNvSpPr txBox="1">
            <a:spLocks/>
          </p:cNvSpPr>
          <p:nvPr/>
        </p:nvSpPr>
        <p:spPr bwMode="auto">
          <a:xfrm>
            <a:off x="310754" y="2012967"/>
            <a:ext cx="5835018" cy="4181356"/>
          </a:xfrm>
          <a:prstGeom prst="rect">
            <a:avLst/>
          </a:prstGeom>
          <a:noFill/>
          <a:ln>
            <a:noFill/>
          </a:ln>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None/>
              <a:defRPr/>
            </a:pPr>
            <a:r>
              <a:rPr lang="en-GB" altLang="en-US" sz="1400" b="1" dirty="0"/>
              <a:t>Marketing work since TSGs#91-e:</a:t>
            </a:r>
            <a:endParaRPr lang="en-GB" altLang="en-US" sz="1400" dirty="0"/>
          </a:p>
          <a:p>
            <a:pPr>
              <a:defRPr/>
            </a:pPr>
            <a:r>
              <a:rPr lang="en-GB" altLang="en-US" sz="1400" dirty="0"/>
              <a:t>5G-Advanced logo available and use guide produced </a:t>
            </a:r>
          </a:p>
          <a:p>
            <a:pPr marL="0" indent="0">
              <a:buNone/>
              <a:defRPr/>
            </a:pPr>
            <a:r>
              <a:rPr lang="en-GB" altLang="en-US" sz="1400" dirty="0"/>
              <a:t>				(</a:t>
            </a:r>
            <a:r>
              <a:rPr lang="en-GB" altLang="en-US" sz="800" dirty="0">
                <a:hlinkClick r:id="rId4"/>
              </a:rPr>
              <a:t>www.3gpp.org/about-3gpp/1824-logo_5g</a:t>
            </a:r>
            <a:r>
              <a:rPr lang="en-GB" altLang="en-US" sz="1400" dirty="0"/>
              <a:t>) </a:t>
            </a:r>
          </a:p>
          <a:p>
            <a:pPr>
              <a:defRPr/>
            </a:pPr>
            <a:r>
              <a:rPr lang="en-GB" altLang="en-US" sz="1400" dirty="0"/>
              <a:t>Planning Issue 03 of the newsletter - </a:t>
            </a:r>
            <a:r>
              <a:rPr lang="en-GB" altLang="en-US" sz="1400" dirty="0">
                <a:solidFill>
                  <a:srgbClr val="C00000"/>
                </a:solidFill>
              </a:rPr>
              <a:t>3GPP</a:t>
            </a:r>
            <a:r>
              <a:rPr lang="en-GB" altLang="en-US" sz="1400" dirty="0"/>
              <a:t> </a:t>
            </a:r>
            <a:r>
              <a:rPr lang="en-GB" altLang="en-US" sz="1400" dirty="0">
                <a:solidFill>
                  <a:schemeClr val="tx1">
                    <a:lumMod val="50000"/>
                    <a:lumOff val="50000"/>
                  </a:schemeClr>
                </a:solidFill>
              </a:rPr>
              <a:t>HIGH</a:t>
            </a:r>
            <a:r>
              <a:rPr lang="en-GB" altLang="en-US" sz="1400" dirty="0">
                <a:solidFill>
                  <a:srgbClr val="C00000"/>
                </a:solidFill>
              </a:rPr>
              <a:t>LIGHTS</a:t>
            </a:r>
            <a:r>
              <a:rPr lang="en-GB" altLang="en-US" sz="1400" dirty="0"/>
              <a:t> (</a:t>
            </a:r>
            <a:r>
              <a:rPr lang="en-GB" altLang="en-US" sz="800" dirty="0">
                <a:hlinkClick r:id="rId5"/>
              </a:rPr>
              <a:t>www.3gpp.org/highlights</a:t>
            </a:r>
            <a:r>
              <a:rPr lang="en-GB" altLang="en-US" sz="1400" dirty="0"/>
              <a:t>):  </a:t>
            </a:r>
          </a:p>
          <a:p>
            <a:pPr lvl="1">
              <a:defRPr/>
            </a:pPr>
            <a:r>
              <a:rPr lang="en-GB" altLang="en-US" sz="1000" dirty="0"/>
              <a:t>Propose Article topics/</a:t>
            </a:r>
          </a:p>
          <a:p>
            <a:pPr lvl="1">
              <a:defRPr/>
            </a:pPr>
            <a:r>
              <a:rPr lang="en-GB" altLang="en-US" sz="1000" dirty="0"/>
              <a:t>Help to make the newsletter more ‘inclusive’ and gender neutral.. Ideas please! </a:t>
            </a:r>
          </a:p>
          <a:p>
            <a:pPr lvl="1">
              <a:defRPr/>
            </a:pPr>
            <a:r>
              <a:rPr lang="en-GB" altLang="en-US" sz="1000" dirty="0"/>
              <a:t>Deadline for ideas August, deadline for articles after Sept. TSGs</a:t>
            </a:r>
          </a:p>
          <a:p>
            <a:pPr>
              <a:defRPr/>
            </a:pPr>
            <a:r>
              <a:rPr lang="en-GB" altLang="en-US" sz="1400" dirty="0"/>
              <a:t>Agency appointed for the new website (</a:t>
            </a:r>
            <a:r>
              <a:rPr lang="en-GB" altLang="en-US" sz="1400" dirty="0">
                <a:hlinkClick r:id="rId6"/>
              </a:rPr>
              <a:t>www.3gpp.org</a:t>
            </a:r>
            <a:r>
              <a:rPr lang="en-GB" altLang="en-US" sz="1400" dirty="0"/>
              <a:t>) for e/o 2021</a:t>
            </a:r>
          </a:p>
          <a:p>
            <a:pPr lvl="1">
              <a:defRPr/>
            </a:pPr>
            <a:r>
              <a:rPr lang="en-GB" altLang="en-US" sz="1000" dirty="0"/>
              <a:t>Agency Project Specification &amp; design proposal by end of July – for our review</a:t>
            </a:r>
          </a:p>
          <a:p>
            <a:pPr lvl="1">
              <a:defRPr/>
            </a:pPr>
            <a:r>
              <a:rPr lang="en-GB" altLang="en-US" sz="1000" dirty="0"/>
              <a:t>Project Specification &amp; design proposal to be shared MCC/OPs/TSG and WG leaders – For consultation and feedback prior to approval</a:t>
            </a:r>
            <a:r>
              <a:rPr lang="en-GB" altLang="en-US" sz="800" dirty="0"/>
              <a:t>.</a:t>
            </a:r>
          </a:p>
          <a:p>
            <a:pPr>
              <a:defRPr/>
            </a:pPr>
            <a:r>
              <a:rPr lang="en-GB" altLang="en-US" sz="1400" dirty="0"/>
              <a:t>4 News articles posted since TSGs#91 on </a:t>
            </a:r>
            <a:r>
              <a:rPr lang="en-GB" altLang="en-US" sz="1400" dirty="0">
                <a:hlinkClick r:id="rId6"/>
              </a:rPr>
              <a:t>www.3gpp.org</a:t>
            </a:r>
            <a:r>
              <a:rPr lang="en-GB" altLang="en-US" sz="1400" dirty="0"/>
              <a:t> site.</a:t>
            </a:r>
          </a:p>
          <a:p>
            <a:pPr lvl="1">
              <a:defRPr/>
            </a:pPr>
            <a:r>
              <a:rPr lang="en-GB" altLang="en-US" sz="1000" dirty="0">
                <a:hlinkClick r:id="rId7"/>
              </a:rPr>
              <a:t>Evolution towards 5G-Advanced</a:t>
            </a:r>
            <a:endParaRPr lang="en-GB" altLang="en-US" sz="1000" dirty="0"/>
          </a:p>
          <a:p>
            <a:pPr lvl="1">
              <a:defRPr/>
            </a:pPr>
            <a:r>
              <a:rPr lang="en-GB" altLang="en-US" sz="1000" dirty="0">
                <a:hlinkClick r:id="rId8"/>
              </a:rPr>
              <a:t>CCSA's Zemin Yang announces his retirement</a:t>
            </a:r>
            <a:endParaRPr lang="en-GB" altLang="en-US" sz="1000" dirty="0"/>
          </a:p>
          <a:p>
            <a:pPr lvl="1">
              <a:defRPr/>
            </a:pPr>
            <a:r>
              <a:rPr lang="en-GB" altLang="en-US" sz="1000" dirty="0">
                <a:hlinkClick r:id="rId9"/>
              </a:rPr>
              <a:t>3GPP TSG election results</a:t>
            </a:r>
            <a:endParaRPr lang="en-GB" altLang="en-US" sz="1000" dirty="0"/>
          </a:p>
          <a:p>
            <a:pPr lvl="1">
              <a:defRPr/>
            </a:pPr>
            <a:r>
              <a:rPr lang="en-GB" altLang="en-US" sz="1000" dirty="0">
                <a:hlinkClick r:id="rId10"/>
              </a:rPr>
              <a:t>Media Production over 5G NPN</a:t>
            </a:r>
            <a:endParaRPr lang="en-GB" altLang="en-US" sz="1000" dirty="0"/>
          </a:p>
          <a:p>
            <a:pPr marL="0" indent="0">
              <a:buNone/>
              <a:defRPr/>
            </a:pPr>
            <a:endParaRPr lang="en-GB" altLang="en-US" sz="1000" dirty="0"/>
          </a:p>
          <a:p>
            <a:pPr lvl="1">
              <a:lnSpc>
                <a:spcPct val="100000"/>
              </a:lnSpc>
              <a:spcBef>
                <a:spcPct val="20000"/>
              </a:spcBef>
              <a:defRPr/>
            </a:pPr>
            <a:endParaRPr lang="en-GB" altLang="en-US" sz="1000" dirty="0"/>
          </a:p>
        </p:txBody>
      </p:sp>
      <p:sp>
        <p:nvSpPr>
          <p:cNvPr id="9" name="TextBox 8">
            <a:extLst>
              <a:ext uri="{FF2B5EF4-FFF2-40B4-BE49-F238E27FC236}">
                <a16:creationId xmlns:a16="http://schemas.microsoft.com/office/drawing/2014/main" id="{B051E69D-C4C6-46DB-8E08-9F1D11FBBD94}"/>
              </a:ext>
            </a:extLst>
          </p:cNvPr>
          <p:cNvSpPr txBox="1"/>
          <p:nvPr/>
        </p:nvSpPr>
        <p:spPr>
          <a:xfrm>
            <a:off x="7124700" y="5643563"/>
            <a:ext cx="1548822" cy="219291"/>
          </a:xfrm>
          <a:prstGeom prst="rect">
            <a:avLst/>
          </a:prstGeom>
          <a:noFill/>
        </p:spPr>
        <p:txBody>
          <a:bodyPr wrap="none">
            <a:spAutoFit/>
          </a:bodyPr>
          <a:lstStyle/>
          <a:p>
            <a:pPr>
              <a:defRPr/>
            </a:pPr>
            <a:r>
              <a:rPr lang="en-GB" sz="825" dirty="0"/>
              <a:t>Contact: </a:t>
            </a:r>
            <a:r>
              <a:rPr lang="en-GB" sz="825" dirty="0">
                <a:hlinkClick r:id="rId11"/>
              </a:rPr>
              <a:t>kevin.flynn@3gpp.org</a:t>
            </a:r>
            <a:r>
              <a:rPr lang="en-GB" sz="825" dirty="0"/>
              <a:t> </a:t>
            </a:r>
          </a:p>
        </p:txBody>
      </p:sp>
      <p:pic>
        <p:nvPicPr>
          <p:cNvPr id="4102" name="Picture 3" descr="Graphical user interface, website&#10;&#10;Description automatically generated">
            <a:extLst>
              <a:ext uri="{FF2B5EF4-FFF2-40B4-BE49-F238E27FC236}">
                <a16:creationId xmlns:a16="http://schemas.microsoft.com/office/drawing/2014/main" id="{C54F2C55-3A97-470F-84A6-AFE5DCFDB8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358021">
            <a:off x="7237810" y="3542110"/>
            <a:ext cx="1269206" cy="179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B91CB83-BDEA-4F87-96DD-8654074FC78F}"/>
              </a:ext>
            </a:extLst>
          </p:cNvPr>
          <p:cNvSpPr>
            <a:spLocks noGrp="1"/>
          </p:cNvSpPr>
          <p:nvPr>
            <p:ph type="title"/>
          </p:nvPr>
        </p:nvSpPr>
        <p:spPr>
          <a:xfrm>
            <a:off x="628650" y="365126"/>
            <a:ext cx="7886700" cy="1325563"/>
          </a:xfrm>
        </p:spPr>
        <p:txBody>
          <a:bodyPr/>
          <a:lstStyle/>
          <a:p>
            <a:r>
              <a:rPr lang="en-GB" altLang="en-US" dirty="0"/>
              <a:t>3GPP Marketing matters</a:t>
            </a:r>
          </a:p>
        </p:txBody>
      </p:sp>
    </p:spTree>
  </p:cSld>
  <p:clrMapOvr>
    <a:masterClrMapping/>
  </p:clrMapOvr>
  <p:transition advClick="0" advTm="30000">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7204" y="374958"/>
            <a:ext cx="6696382" cy="1198203"/>
          </a:xfrm>
        </p:spPr>
        <p:txBody>
          <a:bodyPr>
            <a:normAutofit/>
          </a:bodyPr>
          <a:lstStyle/>
          <a:p>
            <a:r>
              <a:rPr lang="en-GB" altLang="en-US" sz="3600" dirty="0"/>
              <a:t>3GPP Working Procedures changes</a:t>
            </a:r>
          </a:p>
        </p:txBody>
      </p:sp>
      <p:sp>
        <p:nvSpPr>
          <p:cNvPr id="6" name="Content Placeholder 5">
            <a:extLst>
              <a:ext uri="{FF2B5EF4-FFF2-40B4-BE49-F238E27FC236}">
                <a16:creationId xmlns:a16="http://schemas.microsoft.com/office/drawing/2014/main" id="{0FEA28E4-C8C3-4F39-B933-FF8E22B29BE8}"/>
              </a:ext>
            </a:extLst>
          </p:cNvPr>
          <p:cNvSpPr>
            <a:spLocks noGrp="1"/>
          </p:cNvSpPr>
          <p:nvPr>
            <p:ph idx="1"/>
          </p:nvPr>
        </p:nvSpPr>
        <p:spPr>
          <a:xfrm>
            <a:off x="628650" y="2140256"/>
            <a:ext cx="7886700" cy="2028622"/>
          </a:xfrm>
        </p:spPr>
        <p:txBody>
          <a:bodyPr>
            <a:normAutofit/>
          </a:bodyPr>
          <a:lstStyle/>
          <a:p>
            <a:r>
              <a:rPr lang="en-US" altLang="en-US" sz="2400" dirty="0"/>
              <a:t>Change minimum voting window from 24 hours to 18 hours </a:t>
            </a:r>
          </a:p>
          <a:p>
            <a:endParaRPr lang="en-GB" sz="2400" dirty="0"/>
          </a:p>
          <a:p>
            <a:r>
              <a:rPr lang="en-US" altLang="en-US" sz="2400" dirty="0"/>
              <a:t>Inclusive language in the Working Procedures: Adopt gender neutral language (e.g., chairman -&gt; chair)</a:t>
            </a:r>
            <a:endParaRPr lang="en-US"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2655663" y="2350072"/>
            <a:ext cx="6488337" cy="3600986"/>
          </a:xfrm>
          <a:prstGeom prst="rect">
            <a:avLst/>
          </a:prstGeom>
        </p:spPr>
        <p:txBody>
          <a:bodyPr wrap="square">
            <a:spAutoFit/>
          </a:bodyPr>
          <a:lstStyle/>
          <a:p>
            <a:pPr fontAlgn="base"/>
            <a:r>
              <a:rPr lang="en-GB" sz="1600" b="1" dirty="0"/>
              <a:t>Andrijana Brekalo </a:t>
            </a:r>
            <a:r>
              <a:rPr lang="en-GB" sz="1600" dirty="0"/>
              <a:t>joined MCC in May 2021.</a:t>
            </a:r>
          </a:p>
          <a:p>
            <a:pPr fontAlgn="base"/>
            <a:endParaRPr lang="en-GB" sz="1600" b="1" dirty="0"/>
          </a:p>
          <a:p>
            <a:pPr fontAlgn="base"/>
            <a:r>
              <a:rPr lang="en-GB" sz="1600" dirty="0"/>
              <a:t>Andrijana graduated from the University of Zagreb, Faculty of Electrical Engineering and Computing with the Master of Science Degree in Telecommunications and Information Systems and obtained MBA degree in General Management at University of Applied Sciences in Helsinki.</a:t>
            </a:r>
          </a:p>
          <a:p>
            <a:pPr fontAlgn="base"/>
            <a:r>
              <a:rPr lang="en-GB" sz="1600" dirty="0"/>
              <a:t>Having an operator and a vendor background, her knowledge of communications technologies covers a wide area including Core Network and Radio technologies.</a:t>
            </a:r>
          </a:p>
          <a:p>
            <a:pPr fontAlgn="base"/>
            <a:r>
              <a:rPr lang="en-GB" sz="1600" dirty="0"/>
              <a:t>She has standardization experience in 3GPP and ETSI working groups (3GPP CN2, 3GPP CT1, ETSI SCP, ETSI RT).</a:t>
            </a:r>
          </a:p>
          <a:p>
            <a:pPr fontAlgn="base"/>
            <a:endParaRPr lang="en-GB" sz="1600" dirty="0"/>
          </a:p>
          <a:p>
            <a:pPr fontAlgn="base"/>
            <a:r>
              <a:rPr lang="en-GB" sz="1600" dirty="0"/>
              <a:t>Andrijana joined MCC again in May 2021. She provides technical support for 3GPP CT1</a:t>
            </a:r>
          </a:p>
        </p:txBody>
      </p:sp>
      <p:pic>
        <p:nvPicPr>
          <p:cNvPr id="2" name="Picture 2">
            <a:extLst>
              <a:ext uri="{FF2B5EF4-FFF2-40B4-BE49-F238E27FC236}">
                <a16:creationId xmlns:a16="http://schemas.microsoft.com/office/drawing/2014/main" id="{AD23BB4B-9426-4206-B40D-E60DDF35D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61" y="2315898"/>
            <a:ext cx="2392651" cy="358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35974" y="428624"/>
            <a:ext cx="8057704" cy="1325563"/>
          </a:xfrm>
        </p:spPr>
        <p:txBody>
          <a:bodyPr/>
          <a:lstStyle/>
          <a:p>
            <a:r>
              <a:rPr lang="en-GB" dirty="0"/>
              <a:t>Gender neutrality</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492576" cy="3600986"/>
          </a:xfrm>
          <a:prstGeom prst="rect">
            <a:avLst/>
          </a:prstGeom>
          <a:noFill/>
        </p:spPr>
        <p:txBody>
          <a:bodyPr wrap="square" rtlCol="0">
            <a:spAutoFit/>
          </a:bodyPr>
          <a:lstStyle/>
          <a:p>
            <a:endParaRPr lang="en-GB" dirty="0"/>
          </a:p>
          <a:p>
            <a:r>
              <a:rPr lang="en-GB" sz="2000" b="1" dirty="0"/>
              <a:t>Replacing 'Chairman/Vice-Chairman' by 'Chair/Vice-Chair’:</a:t>
            </a:r>
          </a:p>
          <a:p>
            <a:endParaRPr lang="en-GB" sz="1200" dirty="0"/>
          </a:p>
          <a:p>
            <a:pPr marL="628650" lvl="0" indent="-285750">
              <a:buFontTx/>
              <a:buChar char="-"/>
            </a:pPr>
            <a:r>
              <a:rPr lang="en-GB" dirty="0"/>
              <a:t>3GPP Working Procedures.</a:t>
            </a:r>
          </a:p>
          <a:p>
            <a:pPr marL="628650" lvl="0" indent="-285750">
              <a:buFontTx/>
              <a:buChar char="-"/>
            </a:pPr>
            <a:endParaRPr lang="en-GB" sz="1200" dirty="0"/>
          </a:p>
          <a:p>
            <a:pPr marL="628650" lvl="0" indent="-285750">
              <a:buFontTx/>
              <a:buChar char="-"/>
            </a:pPr>
            <a:r>
              <a:rPr lang="en-GB" dirty="0"/>
              <a:t>3GPP website*</a:t>
            </a:r>
          </a:p>
          <a:p>
            <a:pPr marL="628650" lvl="0" indent="-285750">
              <a:buFontTx/>
              <a:buChar char="-"/>
            </a:pPr>
            <a:endParaRPr lang="en-GB" sz="1200" dirty="0"/>
          </a:p>
          <a:p>
            <a:pPr marL="628650" lvl="0" indent="-285750">
              <a:buFontTx/>
              <a:buChar char="-"/>
            </a:pPr>
            <a:r>
              <a:rPr lang="en-GB" dirty="0"/>
              <a:t>3GPP TS 21.801 and 3GPP TS 21.900</a:t>
            </a:r>
          </a:p>
          <a:p>
            <a:pPr lvl="0"/>
            <a:endParaRPr lang="en-GB" dirty="0"/>
          </a:p>
          <a:p>
            <a:pPr lvl="0"/>
            <a:endParaRPr lang="en-GB" dirty="0"/>
          </a:p>
          <a:p>
            <a:pPr lvl="0"/>
            <a:endParaRPr lang="en-GB" dirty="0"/>
          </a:p>
          <a:p>
            <a:pPr lvl="0"/>
            <a:r>
              <a:rPr lang="en-GB" sz="1400" dirty="0"/>
              <a:t>* Some website information comes from databases and would only be updated during the summer 2021.</a:t>
            </a:r>
          </a:p>
          <a:p>
            <a:pPr lvl="0"/>
            <a:r>
              <a:rPr lang="en-GB" sz="1400" dirty="0"/>
              <a:t>* The 3GPP voting tools will also only be updated during the summer.</a:t>
            </a:r>
            <a:endParaRPr lang="en-GB" sz="1600" dirty="0"/>
          </a:p>
          <a:p>
            <a:endParaRPr lang="en-GB" dirty="0"/>
          </a:p>
        </p:txBody>
      </p:sp>
    </p:spTree>
    <p:extLst>
      <p:ext uri="{BB962C8B-B14F-4D97-AF65-F5344CB8AC3E}">
        <p14:creationId xmlns:p14="http://schemas.microsoft.com/office/powerpoint/2010/main" val="72452648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29997" y="428624"/>
            <a:ext cx="7886700" cy="1325563"/>
          </a:xfrm>
        </p:spPr>
        <p:txBody>
          <a:bodyPr/>
          <a:lstStyle/>
          <a:p>
            <a:r>
              <a:rPr lang="en-GB" dirty="0"/>
              <a:t>MCC CRs to 21.801 and 21.900 </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256601" cy="2523768"/>
          </a:xfrm>
          <a:prstGeom prst="rect">
            <a:avLst/>
          </a:prstGeom>
          <a:noFill/>
        </p:spPr>
        <p:txBody>
          <a:bodyPr wrap="square" rtlCol="0">
            <a:spAutoFit/>
          </a:bodyPr>
          <a:lstStyle/>
          <a:p>
            <a:pPr>
              <a:spcBef>
                <a:spcPct val="50000"/>
              </a:spcBef>
            </a:pPr>
            <a:endParaRPr lang="en-GB" sz="1600" dirty="0"/>
          </a:p>
          <a:p>
            <a:pPr marL="285750" lvl="0" indent="-285750">
              <a:buFontTx/>
              <a:buChar char="-"/>
            </a:pPr>
            <a:r>
              <a:rPr lang="en-GB" u="sng" dirty="0">
                <a:hlinkClick r:id="rId2"/>
              </a:rPr>
              <a:t>SP-210306</a:t>
            </a:r>
            <a:r>
              <a:rPr lang="en-GB" dirty="0"/>
              <a:t>: CR to 21.900 on gender neutrality.</a:t>
            </a:r>
          </a:p>
          <a:p>
            <a:pPr marL="285750" lvl="0" indent="-285750">
              <a:buFontTx/>
              <a:buChar char="-"/>
            </a:pPr>
            <a:endParaRPr lang="en-GB" u="sng" dirty="0"/>
          </a:p>
          <a:p>
            <a:pPr marL="285750" lvl="0" indent="-285750">
              <a:buFontTx/>
              <a:buChar char="-"/>
            </a:pPr>
            <a:endParaRPr lang="en-GB" u="sng" dirty="0"/>
          </a:p>
          <a:p>
            <a:pPr marL="285750" lvl="0" indent="-285750">
              <a:buFontTx/>
              <a:buChar char="-"/>
            </a:pPr>
            <a:r>
              <a:rPr lang="en-GB" u="sng" dirty="0">
                <a:hlinkClick r:id="rId3"/>
              </a:rPr>
              <a:t>SP-210307</a:t>
            </a:r>
            <a:r>
              <a:rPr lang="en-GB" dirty="0"/>
              <a:t>: CR to 21.801 on gender neutrality.</a:t>
            </a:r>
          </a:p>
          <a:p>
            <a:pPr marL="285750" lvl="0" indent="-285750">
              <a:buFontTx/>
              <a:buChar char="-"/>
            </a:pPr>
            <a:endParaRPr lang="en-GB" dirty="0"/>
          </a:p>
          <a:p>
            <a:pPr marL="285750" lvl="0" indent="-285750">
              <a:buFontTx/>
              <a:buChar char="-"/>
            </a:pPr>
            <a:endParaRPr lang="en-GB" dirty="0"/>
          </a:p>
          <a:p>
            <a:pPr marL="285750" lvl="0" indent="-285750">
              <a:buFontTx/>
              <a:buChar char="-"/>
            </a:pPr>
            <a:r>
              <a:rPr lang="en-GB" u="sng" dirty="0">
                <a:hlinkClick r:id="rId4"/>
              </a:rPr>
              <a:t>SP-210309</a:t>
            </a:r>
            <a:r>
              <a:rPr lang="en-GB" dirty="0"/>
              <a:t>: CR to 21.900, </a:t>
            </a:r>
            <a:r>
              <a:rPr lang="en-GB" dirty="0" err="1"/>
              <a:t>Cleanup</a:t>
            </a:r>
            <a:r>
              <a:rPr lang="en-GB" dirty="0"/>
              <a:t> of CR procedures.</a:t>
            </a:r>
          </a:p>
          <a:p>
            <a:pPr marL="285750" indent="-285750">
              <a:buFontTx/>
              <a:buChar char="-"/>
            </a:pPr>
            <a:endParaRPr lang="en-GB" sz="1600" dirty="0"/>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Anti-trust law webinars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2021, each timed to be convenient for those in one of the three regions (Europe, Americas, Asia):</a:t>
            </a:r>
          </a:p>
          <a:p>
            <a:pPr marL="442913" lvl="1"/>
            <a:r>
              <a:rPr lang="en-GB" altLang="en-US" dirty="0"/>
              <a:t>Tuesday, 07th of sept: </a:t>
            </a:r>
            <a:r>
              <a:rPr lang="en-GB" altLang="en-US" dirty="0">
                <a:solidFill>
                  <a:srgbClr val="75B91A"/>
                </a:solidFill>
              </a:rPr>
              <a:t>10:00-12:00 CEST</a:t>
            </a:r>
            <a:r>
              <a:rPr lang="en-GB" altLang="en-US" dirty="0"/>
              <a:t> / 01:00-03:00 PDT / 17:00-19:00 JST</a:t>
            </a:r>
          </a:p>
          <a:p>
            <a:pPr marL="442913" lvl="1"/>
            <a:r>
              <a:rPr lang="en-GB" altLang="en-US" dirty="0"/>
              <a:t>Tuesday, 28th of sept: 18:00-20:00 CEST / </a:t>
            </a:r>
            <a:r>
              <a:rPr lang="en-GB" altLang="en-US" dirty="0">
                <a:solidFill>
                  <a:srgbClr val="75B91A"/>
                </a:solidFill>
              </a:rPr>
              <a:t>09:00-11:00 PDT</a:t>
            </a:r>
            <a:r>
              <a:rPr lang="en-GB" altLang="en-US" dirty="0"/>
              <a:t> / 01:00-03:00 JST</a:t>
            </a:r>
          </a:p>
          <a:p>
            <a:pPr marL="442913" lvl="1"/>
            <a:r>
              <a:rPr lang="en-GB" altLang="en-US" dirty="0"/>
              <a:t>Tuesday, 07th of Dec :  08:00-10:00 CET  / 23:00-01:00 PST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2595716"/>
            <a:ext cx="7886700" cy="3897157"/>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744425" y="2134560"/>
            <a:ext cx="6488337" cy="1077218"/>
          </a:xfrm>
          <a:prstGeom prst="rect">
            <a:avLst/>
          </a:prstGeom>
        </p:spPr>
        <p:txBody>
          <a:bodyPr wrap="square">
            <a:spAutoFit/>
          </a:bodyPr>
          <a:lstStyle/>
          <a:p>
            <a:pPr fontAlgn="base"/>
            <a:r>
              <a:rPr lang="en-GB" sz="1600" dirty="0"/>
              <a:t>After 20 months in MCC supporting 3GPP WG CT3, </a:t>
            </a:r>
            <a:r>
              <a:rPr lang="en-GB" sz="1600" b="1" dirty="0"/>
              <a:t>Hao JING</a:t>
            </a:r>
            <a:r>
              <a:rPr lang="en-GB" sz="1600" dirty="0"/>
              <a:t> decided to leave France and MCC at the end of July 2021.</a:t>
            </a:r>
          </a:p>
          <a:p>
            <a:pPr fontAlgn="base"/>
            <a:endParaRPr lang="en-GB" sz="1600" dirty="0"/>
          </a:p>
          <a:p>
            <a:pPr fontAlgn="base"/>
            <a:r>
              <a:rPr lang="en-GB" sz="1600" dirty="0"/>
              <a:t>Thank you Hao for the excellent work.</a:t>
            </a:r>
          </a:p>
        </p:txBody>
      </p:sp>
      <p:pic>
        <p:nvPicPr>
          <p:cNvPr id="1026" name="Picture 2">
            <a:extLst>
              <a:ext uri="{FF2B5EF4-FFF2-40B4-BE49-F238E27FC236}">
                <a16:creationId xmlns:a16="http://schemas.microsoft.com/office/drawing/2014/main" id="{63F6435A-D4D5-4954-A21C-C5B537EF4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2762" y="1889563"/>
            <a:ext cx="1274968" cy="16006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person, person, wall, suit&#10;&#10;Description automatically generated">
            <a:extLst>
              <a:ext uri="{FF2B5EF4-FFF2-40B4-BE49-F238E27FC236}">
                <a16:creationId xmlns:a16="http://schemas.microsoft.com/office/drawing/2014/main" id="{62DF4160-AFBF-4714-A190-6F2D80DBA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52" y="3689046"/>
            <a:ext cx="2158470" cy="2692025"/>
          </a:xfrm>
          <a:prstGeom prst="rect">
            <a:avLst/>
          </a:prstGeom>
        </p:spPr>
      </p:pic>
      <p:sp>
        <p:nvSpPr>
          <p:cNvPr id="8" name="Rectangle 7">
            <a:extLst>
              <a:ext uri="{FF2B5EF4-FFF2-40B4-BE49-F238E27FC236}">
                <a16:creationId xmlns:a16="http://schemas.microsoft.com/office/drawing/2014/main" id="{1501A66C-CE5E-441B-806E-1740E2AF7570}"/>
              </a:ext>
            </a:extLst>
          </p:cNvPr>
          <p:cNvSpPr/>
          <p:nvPr/>
        </p:nvSpPr>
        <p:spPr>
          <a:xfrm>
            <a:off x="2549031" y="3757787"/>
            <a:ext cx="6488337" cy="2554545"/>
          </a:xfrm>
          <a:prstGeom prst="rect">
            <a:avLst/>
          </a:prstGeom>
        </p:spPr>
        <p:txBody>
          <a:bodyPr wrap="square">
            <a:spAutoFit/>
          </a:bodyPr>
          <a:lstStyle/>
          <a:p>
            <a:r>
              <a:rPr lang="en-GB" sz="1600" dirty="0"/>
              <a:t>Hao Jing is replaced by </a:t>
            </a:r>
            <a:r>
              <a:rPr lang="en-GB" sz="1600" b="1" dirty="0" err="1"/>
              <a:t>Dr.</a:t>
            </a:r>
            <a:r>
              <a:rPr lang="en-GB" sz="1600" b="1" dirty="0"/>
              <a:t> </a:t>
            </a:r>
            <a:r>
              <a:rPr lang="de-DE" sz="1600" b="1" dirty="0"/>
              <a:t>Achraf Khsiba</a:t>
            </a:r>
            <a:r>
              <a:rPr lang="de-DE" sz="1600" dirty="0"/>
              <a:t> </a:t>
            </a:r>
            <a:r>
              <a:rPr lang="en-GB" sz="1600" dirty="0"/>
              <a:t>on secondment from Organizational Partner CCSA.</a:t>
            </a:r>
          </a:p>
          <a:p>
            <a:endParaRPr lang="en-US" sz="1600" dirty="0"/>
          </a:p>
          <a:p>
            <a:r>
              <a:rPr lang="de-DE" sz="1600" dirty="0"/>
              <a:t>Achraf </a:t>
            </a:r>
            <a:r>
              <a:rPr lang="en-US" sz="1600" dirty="0"/>
              <a:t>received his PhD on digital communications in 2018 from Telecom </a:t>
            </a:r>
            <a:r>
              <a:rPr lang="en-US" sz="1600" dirty="0" err="1"/>
              <a:t>ParisTech</a:t>
            </a:r>
            <a:r>
              <a:rPr lang="en-US" sz="1600" dirty="0"/>
              <a:t> - France.  In his last experience, he worked for more than 3 years as a physical layer research engineer with TCL communications 5G Lab, where he acquired a strong experience in 3GPP standardization activities.</a:t>
            </a:r>
            <a:endParaRPr lang="en-GB" sz="1600" dirty="0"/>
          </a:p>
          <a:p>
            <a:r>
              <a:rPr lang="en-US" sz="1600" dirty="0"/>
              <a:t> </a:t>
            </a:r>
            <a:endParaRPr lang="en-GB" sz="1600" dirty="0"/>
          </a:p>
          <a:p>
            <a:r>
              <a:rPr lang="en-US" sz="1600" dirty="0"/>
              <a:t>Achraf will join MCC in June 2021. </a:t>
            </a:r>
            <a:r>
              <a:rPr lang="en-GB" sz="1600" dirty="0"/>
              <a:t>He will provide technical support for 3GPP CT3.</a:t>
            </a:r>
          </a:p>
        </p:txBody>
      </p:sp>
    </p:spTree>
    <p:extLst>
      <p:ext uri="{BB962C8B-B14F-4D97-AF65-F5344CB8AC3E}">
        <p14:creationId xmlns:p14="http://schemas.microsoft.com/office/powerpoint/2010/main" val="21548287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2" name="Oval 1">
            <a:extLst>
              <a:ext uri="{FF2B5EF4-FFF2-40B4-BE49-F238E27FC236}">
                <a16:creationId xmlns:a16="http://schemas.microsoft.com/office/drawing/2014/main" id="{1FE3374C-5B52-4170-94D3-4A282D2B00E9}"/>
              </a:ext>
            </a:extLst>
          </p:cNvPr>
          <p:cNvSpPr/>
          <p:nvPr/>
        </p:nvSpPr>
        <p:spPr>
          <a:xfrm>
            <a:off x="1476707" y="4313362"/>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12" name="Oval 111">
            <a:extLst>
              <a:ext uri="{FF2B5EF4-FFF2-40B4-BE49-F238E27FC236}">
                <a16:creationId xmlns:a16="http://schemas.microsoft.com/office/drawing/2014/main" id="{38725BA2-723E-47AC-8801-EDE8E5D8DAA2}"/>
              </a:ext>
            </a:extLst>
          </p:cNvPr>
          <p:cNvSpPr/>
          <p:nvPr/>
        </p:nvSpPr>
        <p:spPr>
          <a:xfrm>
            <a:off x="1471792" y="5989765"/>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0740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dirty="0"/>
              <a:t>Approved CRs per year</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43323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132715259"/>
              </p:ext>
            </p:extLst>
          </p:nvPr>
        </p:nvGraphicFramePr>
        <p:xfrm>
          <a:off x="393842" y="2027751"/>
          <a:ext cx="5661660" cy="3737610"/>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5C0B21D-CE57-42D7-A6C5-6AC34E8B1241}"/>
              </a:ext>
            </a:extLst>
          </p:cNvPr>
          <p:cNvSpPr/>
          <p:nvPr/>
        </p:nvSpPr>
        <p:spPr>
          <a:xfrm>
            <a:off x="319448" y="5765361"/>
            <a:ext cx="1428789"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6/15/2021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3C9C02DD-361D-4FA8-81FA-1FC6B0CB93C9}"/>
              </a:ext>
            </a:extLst>
          </p:cNvPr>
          <p:cNvGraphicFramePr>
            <a:graphicFrameLocks noChangeAspect="1"/>
          </p:cNvGraphicFramePr>
          <p:nvPr>
            <p:extLst>
              <p:ext uri="{D42A27DB-BD31-4B8C-83A1-F6EECF244321}">
                <p14:modId xmlns:p14="http://schemas.microsoft.com/office/powerpoint/2010/main" val="2939886007"/>
              </p:ext>
            </p:extLst>
          </p:nvPr>
        </p:nvGraphicFramePr>
        <p:xfrm>
          <a:off x="1272000" y="2268589"/>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88888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6/15/2021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EBAC3581-624A-430E-B967-2BDB79D07FB0}"/>
              </a:ext>
            </a:extLst>
          </p:cNvPr>
          <p:cNvGraphicFramePr>
            <a:graphicFrameLocks noChangeAspect="1"/>
          </p:cNvGraphicFramePr>
          <p:nvPr>
            <p:extLst>
              <p:ext uri="{D42A27DB-BD31-4B8C-83A1-F6EECF244321}">
                <p14:modId xmlns:p14="http://schemas.microsoft.com/office/powerpoint/2010/main" val="1209442213"/>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72881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6/15/2021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7390876-CE83-45C8-9DC1-5008D87190DA}"/>
              </a:ext>
            </a:extLst>
          </p:cNvPr>
          <p:cNvGraphicFramePr>
            <a:graphicFrameLocks noChangeAspect="1"/>
          </p:cNvGraphicFramePr>
          <p:nvPr>
            <p:extLst>
              <p:ext uri="{D42A27DB-BD31-4B8C-83A1-F6EECF244321}">
                <p14:modId xmlns:p14="http://schemas.microsoft.com/office/powerpoint/2010/main" val="3373212126"/>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18458</TotalTime>
  <Words>1242</Words>
  <Application>Microsoft Office PowerPoint</Application>
  <PresentationFormat>On-screen Show (4:3)</PresentationFormat>
  <Paragraphs>245</Paragraphs>
  <Slides>23</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Arial </vt:lpstr>
      <vt:lpstr>Calibri</vt:lpstr>
      <vt:lpstr>Calibri Light</vt:lpstr>
      <vt:lpstr>Times New Roman</vt:lpstr>
      <vt:lpstr>Office Theme</vt:lpstr>
      <vt:lpstr>Custom Design</vt:lpstr>
      <vt:lpstr>MCC Support Team Report</vt:lpstr>
      <vt:lpstr>Changes of personnel</vt:lpstr>
      <vt:lpstr>Changes of personnel</vt:lpstr>
      <vt:lpstr>3GPP Support Team</vt:lpstr>
      <vt:lpstr>Statistics !</vt:lpstr>
      <vt:lpstr>Approved CRs per year</vt:lpstr>
      <vt:lpstr>Approved CRs per TSG</vt:lpstr>
      <vt:lpstr>Approved CRs per TSG</vt:lpstr>
      <vt:lpstr>Approved CRs per TSG</vt:lpstr>
      <vt:lpstr>Approved CRs per TSG</vt:lpstr>
      <vt:lpstr>Nbr of specs (frozen Releases)</vt:lpstr>
      <vt:lpstr>Impacted specs per release</vt:lpstr>
      <vt:lpstr>3GPP Membership</vt:lpstr>
      <vt:lpstr>3GPP Membership</vt:lpstr>
      <vt:lpstr>3GPP Membership</vt:lpstr>
      <vt:lpstr>Marketing and communications</vt:lpstr>
      <vt:lpstr>3GPP Marketing matters</vt:lpstr>
      <vt:lpstr>Other stuff</vt:lpstr>
      <vt:lpstr>3GPP Working Procedures changes</vt:lpstr>
      <vt:lpstr>Gender neutrality</vt:lpstr>
      <vt:lpstr>MCC CRs to 21.801 and 21.900 </vt:lpstr>
      <vt:lpstr>Anti-trust law webinars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842</cp:revision>
  <dcterms:created xsi:type="dcterms:W3CDTF">2010-02-05T13:52:04Z</dcterms:created>
  <dcterms:modified xsi:type="dcterms:W3CDTF">2021-06-15T11:05:17Z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