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479" r:id="rId3"/>
    <p:sldId id="523" r:id="rId4"/>
    <p:sldId id="532" r:id="rId5"/>
    <p:sldId id="533" r:id="rId6"/>
    <p:sldId id="530" r:id="rId7"/>
    <p:sldId id="544" r:id="rId8"/>
    <p:sldId id="529" r:id="rId9"/>
    <p:sldId id="545" r:id="rId10"/>
    <p:sldId id="542" r:id="rId11"/>
    <p:sldId id="541" r:id="rId12"/>
    <p:sldId id="534" r:id="rId13"/>
    <p:sldId id="540" r:id="rId14"/>
    <p:sldId id="546" r:id="rId15"/>
    <p:sldId id="547" r:id="rId16"/>
    <p:sldId id="477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F5F5F"/>
    <a:srgbClr val="D9D9D9"/>
    <a:srgbClr val="EAEFF7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897" autoAdjust="0"/>
    <p:restoredTop sz="99112" autoAdjust="0"/>
  </p:normalViewPr>
  <p:slideViewPr>
    <p:cSldViewPr snapToGrid="0">
      <p:cViewPr varScale="1">
        <p:scale>
          <a:sx n="70" d="100"/>
          <a:sy n="70" d="100"/>
        </p:scale>
        <p:origin x="90" y="11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154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CT#92-e</a:t>
            </a:r>
            <a:endParaRPr lang="sv-SE" altLang="en-US" sz="1200" b="1" dirty="0" smtClean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Online – </a:t>
            </a:r>
            <a:r>
              <a:rPr lang="sv-SE" altLang="en-US" sz="1200" b="1" dirty="0" smtClean="0">
                <a:latin typeface="Arial "/>
              </a:rPr>
              <a:t>14</a:t>
            </a:r>
            <a:r>
              <a:rPr lang="sv-SE" altLang="en-US" sz="1200" b="1" baseline="30000" dirty="0" smtClean="0">
                <a:latin typeface="Arial "/>
              </a:rPr>
              <a:t>h</a:t>
            </a:r>
            <a:r>
              <a:rPr lang="sv-SE" altLang="en-US" sz="1200" b="1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– </a:t>
            </a:r>
            <a:r>
              <a:rPr lang="sv-SE" altLang="en-US" sz="1200" b="1" dirty="0" smtClean="0">
                <a:latin typeface="Arial "/>
              </a:rPr>
              <a:t>16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June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CP-211321</a:t>
            </a:r>
            <a:r>
              <a:rPr lang="sv-SE" altLang="en-US" sz="1200" b="1" dirty="0" smtClean="0">
                <a:latin typeface="Arial "/>
              </a:rPr>
              <a:t>	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specifications-groups/delegates-corner/writing-a-new-spec" TargetMode="External"/><Relationship Id="rId2" Type="http://schemas.openxmlformats.org/officeDocument/2006/relationships/hyperlink" Target="https://www.3gpp.org/ftp/Specs/archive/21_series/21.801/21801-h10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CT#92-e </a:t>
            </a:r>
            <a:r>
              <a:rPr lang="en-US" altLang="en-US" dirty="0" err="1" smtClean="0"/>
              <a:t>Administrivia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smtClean="0"/>
              <a:t>Mr Lionel Morand</a:t>
            </a:r>
          </a:p>
          <a:p>
            <a:r>
              <a:rPr lang="en-GB" altLang="en-US" smtClean="0"/>
              <a:t>CT Chairman,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E-meeting handling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803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Recommendations</a:t>
            </a:r>
            <a:r>
              <a:rPr lang="fr-FR" dirty="0" smtClean="0"/>
              <a:t> </a:t>
            </a:r>
            <a:r>
              <a:rPr lang="fr-FR" dirty="0" smtClean="0"/>
              <a:t>to the WG chairs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smtClean="0"/>
              <a:t>E-meeting guidance </a:t>
            </a:r>
            <a:r>
              <a:rPr lang="fr-FR" sz="2400" dirty="0" err="1" smtClean="0"/>
              <a:t>will</a:t>
            </a:r>
            <a:r>
              <a:rPr lang="fr-FR" sz="2400" dirty="0" smtClean="0"/>
              <a:t> </a:t>
            </a:r>
            <a:r>
              <a:rPr lang="fr-FR" sz="2400" dirty="0" err="1" smtClean="0"/>
              <a:t>be</a:t>
            </a:r>
            <a:r>
              <a:rPr lang="fr-FR" sz="2400" dirty="0" smtClean="0"/>
              <a:t> </a:t>
            </a:r>
            <a:r>
              <a:rPr lang="fr-FR" sz="2400" dirty="0" err="1" smtClean="0"/>
              <a:t>provided</a:t>
            </a:r>
            <a:r>
              <a:rPr lang="fr-FR" sz="2400" dirty="0" smtClean="0"/>
              <a:t> in a </a:t>
            </a:r>
            <a:r>
              <a:rPr lang="fr-FR" sz="2400" dirty="0" err="1" smtClean="0"/>
              <a:t>separate</a:t>
            </a:r>
            <a:r>
              <a:rPr lang="fr-FR" sz="2400" dirty="0" smtClean="0"/>
              <a:t> </a:t>
            </a:r>
            <a:r>
              <a:rPr lang="fr-FR" sz="2400" dirty="0" err="1" smtClean="0"/>
              <a:t>Tdoc</a:t>
            </a:r>
            <a:r>
              <a:rPr lang="fr-FR" sz="2400" dirty="0" smtClean="0"/>
              <a:t> at </a:t>
            </a:r>
            <a:r>
              <a:rPr lang="fr-FR" sz="2400" dirty="0" err="1" smtClean="0"/>
              <a:t>each</a:t>
            </a:r>
            <a:r>
              <a:rPr lang="fr-FR" sz="2400" dirty="0" smtClean="0"/>
              <a:t> meeting:</a:t>
            </a:r>
          </a:p>
          <a:p>
            <a:pPr lvl="1"/>
            <a:r>
              <a:rPr lang="en-US" sz="2000" dirty="0" smtClean="0"/>
              <a:t>Cx-2xxxx_Cx#yyy-e </a:t>
            </a:r>
            <a:r>
              <a:rPr lang="en-US" sz="2000" dirty="0"/>
              <a:t>guidance</a:t>
            </a: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document should only contain all the info useful to the delegates, like general </a:t>
            </a:r>
            <a:r>
              <a:rPr lang="en-US" sz="2000" dirty="0" err="1"/>
              <a:t>timeplan</a:t>
            </a:r>
            <a:r>
              <a:rPr lang="en-US" sz="2000" dirty="0"/>
              <a:t>, online session schedules, how to handle the docs during the meetings, etc.</a:t>
            </a:r>
          </a:p>
          <a:p>
            <a:r>
              <a:rPr lang="fr-FR" sz="2400" dirty="0" err="1" smtClean="0"/>
              <a:t>Please</a:t>
            </a:r>
            <a:r>
              <a:rPr lang="fr-FR" sz="2400" dirty="0" smtClean="0"/>
              <a:t> </a:t>
            </a:r>
            <a:r>
              <a:rPr lang="fr-FR" sz="2400" dirty="0" err="1" smtClean="0"/>
              <a:t>enforce</a:t>
            </a:r>
            <a:r>
              <a:rPr lang="fr-FR" sz="2400" dirty="0" smtClean="0"/>
              <a:t> the use of </a:t>
            </a:r>
            <a:r>
              <a:rPr lang="en-US" sz="2400" dirty="0" smtClean="0">
                <a:solidFill>
                  <a:srgbClr val="FF0000"/>
                </a:solidFill>
              </a:rPr>
              <a:t>name </a:t>
            </a:r>
            <a:r>
              <a:rPr lang="en-US" sz="2400" dirty="0">
                <a:solidFill>
                  <a:srgbClr val="FF0000"/>
                </a:solidFill>
              </a:rPr>
              <a:t>+ </a:t>
            </a:r>
            <a:r>
              <a:rPr lang="en-US" sz="2400" dirty="0" smtClean="0">
                <a:solidFill>
                  <a:srgbClr val="FF0000"/>
                </a:solidFill>
              </a:rPr>
              <a:t>affiliation</a:t>
            </a:r>
            <a:r>
              <a:rPr lang="en-US" sz="2400" dirty="0" smtClean="0"/>
              <a:t> as identifier during online session, whatever the exact format</a:t>
            </a:r>
          </a:p>
          <a:p>
            <a:r>
              <a:rPr lang="fr-FR" sz="2400" dirty="0" err="1" smtClean="0"/>
              <a:t>Please</a:t>
            </a:r>
            <a:r>
              <a:rPr lang="fr-FR" sz="2400" dirty="0" smtClean="0"/>
              <a:t> </a:t>
            </a:r>
            <a:r>
              <a:rPr lang="fr-FR" sz="2400" dirty="0" err="1" smtClean="0"/>
              <a:t>enforce</a:t>
            </a:r>
            <a:r>
              <a:rPr lang="fr-FR" sz="2400" dirty="0" smtClean="0"/>
              <a:t> an "</a:t>
            </a:r>
            <a:r>
              <a:rPr lang="fr-FR" sz="2400" dirty="0" err="1" smtClean="0"/>
              <a:t>inactivity</a:t>
            </a:r>
            <a:r>
              <a:rPr lang="fr-FR" sz="2400" dirty="0" smtClean="0"/>
              <a:t> </a:t>
            </a:r>
            <a:r>
              <a:rPr lang="fr-FR" sz="2400" dirty="0" err="1" smtClean="0"/>
              <a:t>period</a:t>
            </a:r>
            <a:r>
              <a:rPr lang="fr-FR" sz="2400" dirty="0" smtClean="0"/>
              <a:t>" </a:t>
            </a:r>
            <a:r>
              <a:rPr lang="fr-FR" sz="2400" dirty="0" err="1" smtClean="0"/>
              <a:t>during</a:t>
            </a:r>
            <a:r>
              <a:rPr lang="fr-FR" sz="2400" dirty="0" smtClean="0"/>
              <a:t> the week-end </a:t>
            </a:r>
            <a:r>
              <a:rPr lang="fr-FR" sz="2400" dirty="0" err="1" smtClean="0"/>
              <a:t>when</a:t>
            </a:r>
            <a:r>
              <a:rPr lang="fr-FR" sz="2400" dirty="0" smtClean="0"/>
              <a:t> the meeting for +7 </a:t>
            </a:r>
            <a:r>
              <a:rPr lang="fr-FR" sz="2400" dirty="0" err="1" smtClean="0"/>
              <a:t>days</a:t>
            </a:r>
            <a:r>
              <a:rPr lang="fr-FR" sz="2400" dirty="0" smtClean="0"/>
              <a:t> meeting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Please ensure that delegates adopt a respectful and </a:t>
            </a:r>
            <a:r>
              <a:rPr lang="en-US" sz="2400" dirty="0"/>
              <a:t>courteous </a:t>
            </a:r>
            <a:r>
              <a:rPr lang="en-US" sz="2400" dirty="0" smtClean="0"/>
              <a:t>behavior in </a:t>
            </a:r>
            <a:r>
              <a:rPr lang="en-US" sz="2400" dirty="0"/>
              <a:t>any </a:t>
            </a:r>
            <a:r>
              <a:rPr lang="en-US" sz="2400" dirty="0" smtClean="0"/>
              <a:t>circumstance during online sessions.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52633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</a:t>
            </a:r>
            <a:r>
              <a:rPr lang="fr-FR" dirty="0" smtClean="0"/>
              <a:t> handling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912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Need</a:t>
            </a:r>
            <a:r>
              <a:rPr lang="fr-FR" dirty="0" smtClean="0"/>
              <a:t> for </a:t>
            </a:r>
            <a:r>
              <a:rPr lang="fr-FR" dirty="0" err="1" smtClean="0"/>
              <a:t>common</a:t>
            </a:r>
            <a:r>
              <a:rPr lang="fr-FR" dirty="0" smtClean="0"/>
              <a:t> </a:t>
            </a:r>
            <a:r>
              <a:rPr lang="fr-FR" dirty="0" err="1" smtClean="0"/>
              <a:t>alignment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 dirty="0" err="1" smtClean="0"/>
              <a:t>Need</a:t>
            </a:r>
            <a:r>
              <a:rPr lang="fr-FR" sz="2000" dirty="0" smtClean="0"/>
              <a:t> for </a:t>
            </a:r>
            <a:r>
              <a:rPr lang="fr-FR" sz="2000" dirty="0" err="1" smtClean="0"/>
              <a:t>common</a:t>
            </a:r>
            <a:r>
              <a:rPr lang="fr-FR" sz="2000" dirty="0" smtClean="0"/>
              <a:t> </a:t>
            </a:r>
            <a:r>
              <a:rPr lang="fr-FR" sz="2000" dirty="0" err="1" smtClean="0"/>
              <a:t>principles</a:t>
            </a:r>
            <a:r>
              <a:rPr lang="fr-FR" sz="2000" dirty="0" smtClean="0"/>
              <a:t> for the design and handling of </a:t>
            </a:r>
            <a:r>
              <a:rPr lang="fr-FR" sz="2000" dirty="0" err="1" smtClean="0"/>
              <a:t>OpenAPI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specifications</a:t>
            </a:r>
            <a:r>
              <a:rPr lang="fr-FR" sz="2000" dirty="0" smtClean="0"/>
              <a:t> in 3GPP</a:t>
            </a:r>
          </a:p>
          <a:p>
            <a:pPr lvl="1"/>
            <a:r>
              <a:rPr lang="fr-FR" sz="1800" dirty="0" err="1" smtClean="0"/>
              <a:t>Misalignment</a:t>
            </a:r>
            <a:r>
              <a:rPr lang="fr-FR" sz="1800" dirty="0" smtClean="0"/>
              <a:t> </a:t>
            </a:r>
            <a:r>
              <a:rPr lang="fr-FR" sz="1800" dirty="0" err="1" smtClean="0"/>
              <a:t>between</a:t>
            </a:r>
            <a:r>
              <a:rPr lang="fr-FR" sz="1800" dirty="0" smtClean="0"/>
              <a:t> SA5-OAM and the </a:t>
            </a:r>
            <a:r>
              <a:rPr lang="fr-FR" sz="1800" dirty="0" err="1" smtClean="0"/>
              <a:t>other</a:t>
            </a:r>
            <a:r>
              <a:rPr lang="fr-FR" sz="1800" dirty="0" smtClean="0"/>
              <a:t> groups has been </a:t>
            </a:r>
            <a:r>
              <a:rPr lang="fr-FR" sz="1800" dirty="0" err="1" smtClean="0"/>
              <a:t>discussed</a:t>
            </a:r>
            <a:r>
              <a:rPr lang="fr-FR" sz="1800" dirty="0" smtClean="0"/>
              <a:t> offline and in SA5 meeting</a:t>
            </a:r>
          </a:p>
          <a:p>
            <a:pPr lvl="1"/>
            <a:r>
              <a:rPr lang="fr-FR" sz="1800" dirty="0" err="1" smtClean="0"/>
              <a:t>Even</a:t>
            </a:r>
            <a:r>
              <a:rPr lang="fr-FR" sz="1800" dirty="0" smtClean="0"/>
              <a:t> if TS 29.501 </a:t>
            </a:r>
            <a:r>
              <a:rPr lang="fr-FR" sz="1800" dirty="0" err="1" smtClean="0"/>
              <a:t>was</a:t>
            </a:r>
            <a:r>
              <a:rPr lang="fr-FR" sz="1800" dirty="0" smtClean="0"/>
              <a:t> </a:t>
            </a:r>
            <a:r>
              <a:rPr lang="fr-FR" sz="1800" dirty="0" err="1" smtClean="0"/>
              <a:t>meant</a:t>
            </a:r>
            <a:r>
              <a:rPr lang="fr-FR" sz="1800" dirty="0" smtClean="0"/>
              <a:t> to </a:t>
            </a:r>
            <a:r>
              <a:rPr lang="fr-FR" sz="1800" dirty="0" err="1" smtClean="0"/>
              <a:t>provide</a:t>
            </a:r>
            <a:r>
              <a:rPr lang="fr-FR" sz="1800" dirty="0" smtClean="0"/>
              <a:t> </a:t>
            </a:r>
            <a:r>
              <a:rPr lang="fr-FR" sz="1800" dirty="0" err="1" smtClean="0"/>
              <a:t>common</a:t>
            </a:r>
            <a:r>
              <a:rPr lang="fr-FR" sz="1800" dirty="0" smtClean="0"/>
              <a:t> design guidelines for </a:t>
            </a:r>
            <a:r>
              <a:rPr lang="fr-FR" sz="1800" dirty="0" err="1" smtClean="0"/>
              <a:t>any</a:t>
            </a:r>
            <a:r>
              <a:rPr lang="fr-FR" sz="1800" dirty="0" smtClean="0"/>
              <a:t> </a:t>
            </a:r>
            <a:r>
              <a:rPr lang="fr-FR" sz="1800" dirty="0" err="1" smtClean="0"/>
              <a:t>OpenAPI</a:t>
            </a:r>
            <a:r>
              <a:rPr lang="fr-FR" sz="1800" dirty="0" smtClean="0"/>
              <a:t> </a:t>
            </a:r>
            <a:r>
              <a:rPr lang="fr-FR" sz="1800" dirty="0" err="1" smtClean="0"/>
              <a:t>specification</a:t>
            </a:r>
            <a:r>
              <a:rPr lang="fr-FR" sz="1800" dirty="0" smtClean="0"/>
              <a:t>, </a:t>
            </a:r>
            <a:r>
              <a:rPr lang="fr-FR" sz="1800" dirty="0" err="1" smtClean="0"/>
              <a:t>some</a:t>
            </a:r>
            <a:r>
              <a:rPr lang="fr-FR" sz="1800" dirty="0" smtClean="0"/>
              <a:t> parts </a:t>
            </a:r>
            <a:r>
              <a:rPr lang="fr-FR" sz="1800" dirty="0" err="1" smtClean="0"/>
              <a:t>seem</a:t>
            </a:r>
            <a:r>
              <a:rPr lang="fr-FR" sz="1800" dirty="0" smtClean="0"/>
              <a:t> to </a:t>
            </a:r>
            <a:r>
              <a:rPr lang="fr-FR" sz="1800" dirty="0" err="1" smtClean="0"/>
              <a:t>be</a:t>
            </a:r>
            <a:r>
              <a:rPr lang="fr-FR" sz="1800" dirty="0" smtClean="0"/>
              <a:t> SBI-</a:t>
            </a:r>
            <a:r>
              <a:rPr lang="fr-FR" sz="1800" dirty="0" err="1" smtClean="0"/>
              <a:t>specific</a:t>
            </a:r>
            <a:r>
              <a:rPr lang="fr-FR" sz="1800" dirty="0" smtClean="0"/>
              <a:t>.</a:t>
            </a:r>
          </a:p>
          <a:p>
            <a:r>
              <a:rPr lang="fr-FR" sz="2000" dirty="0" smtClean="0"/>
              <a:t>A discussion group </a:t>
            </a:r>
            <a:r>
              <a:rPr lang="fr-FR" sz="2000" dirty="0" smtClean="0"/>
              <a:t>has been </a:t>
            </a:r>
            <a:r>
              <a:rPr lang="fr-FR" sz="2000" dirty="0" err="1" smtClean="0"/>
              <a:t>created</a:t>
            </a:r>
            <a:endParaRPr lang="fr-FR" sz="2000" dirty="0" smtClean="0"/>
          </a:p>
          <a:p>
            <a:pPr lvl="1"/>
            <a:r>
              <a:rPr lang="fr-FR" sz="1800" dirty="0" err="1" smtClean="0"/>
              <a:t>With</a:t>
            </a:r>
            <a:r>
              <a:rPr lang="fr-FR" sz="1800" dirty="0" smtClean="0"/>
              <a:t> experts </a:t>
            </a:r>
            <a:r>
              <a:rPr lang="fr-FR" sz="1800" dirty="0" err="1" smtClean="0"/>
              <a:t>from</a:t>
            </a:r>
            <a:r>
              <a:rPr lang="fr-FR" sz="1800" dirty="0" smtClean="0"/>
              <a:t> the CT/SA </a:t>
            </a:r>
            <a:r>
              <a:rPr lang="fr-FR" sz="1800" dirty="0" err="1" smtClean="0"/>
              <a:t>WGs</a:t>
            </a:r>
            <a:r>
              <a:rPr lang="fr-FR" sz="1800" dirty="0" smtClean="0"/>
              <a:t> </a:t>
            </a:r>
            <a:r>
              <a:rPr lang="fr-FR" sz="1800" dirty="0" err="1" smtClean="0"/>
              <a:t>developing</a:t>
            </a:r>
            <a:r>
              <a:rPr lang="fr-FR" sz="1800" dirty="0" smtClean="0"/>
              <a:t> </a:t>
            </a:r>
            <a:r>
              <a:rPr lang="fr-FR" sz="1800" dirty="0" err="1" smtClean="0"/>
              <a:t>OpenAPI</a:t>
            </a:r>
            <a:r>
              <a:rPr lang="fr-FR" sz="1800" dirty="0" smtClean="0"/>
              <a:t> </a:t>
            </a:r>
            <a:r>
              <a:rPr lang="fr-FR" sz="1800" dirty="0" err="1" smtClean="0"/>
              <a:t>specification</a:t>
            </a:r>
            <a:endParaRPr lang="fr-FR" sz="1800" dirty="0" smtClean="0"/>
          </a:p>
          <a:p>
            <a:pPr lvl="1"/>
            <a:r>
              <a:rPr lang="fr-FR" sz="1800" dirty="0" smtClean="0"/>
              <a:t>To check </a:t>
            </a:r>
            <a:r>
              <a:rPr lang="fr-FR" sz="1800" dirty="0" err="1" smtClean="0"/>
              <a:t>what</a:t>
            </a:r>
            <a:r>
              <a:rPr lang="fr-FR" sz="1800" dirty="0" smtClean="0"/>
              <a:t> </a:t>
            </a:r>
            <a:r>
              <a:rPr lang="fr-FR" sz="1800" dirty="0" err="1" smtClean="0"/>
              <a:t>really</a:t>
            </a:r>
            <a:r>
              <a:rPr lang="fr-FR" sz="1800" dirty="0" smtClean="0"/>
              <a:t> </a:t>
            </a:r>
            <a:r>
              <a:rPr lang="fr-FR" sz="1800" dirty="0" err="1" smtClean="0"/>
              <a:t>needs</a:t>
            </a:r>
            <a:r>
              <a:rPr lang="fr-FR" sz="1800" dirty="0" smtClean="0"/>
              <a:t> to </a:t>
            </a:r>
            <a:r>
              <a:rPr lang="fr-FR" sz="1800" dirty="0" err="1" smtClean="0"/>
              <a:t>be</a:t>
            </a:r>
            <a:r>
              <a:rPr lang="fr-FR" sz="1800" dirty="0" smtClean="0"/>
              <a:t> </a:t>
            </a:r>
            <a:r>
              <a:rPr lang="fr-FR" sz="1800" dirty="0" err="1" smtClean="0"/>
              <a:t>common</a:t>
            </a:r>
            <a:r>
              <a:rPr lang="fr-FR" sz="1800" dirty="0" smtClean="0"/>
              <a:t> to all the groups</a:t>
            </a:r>
          </a:p>
          <a:p>
            <a:pPr lvl="1"/>
            <a:r>
              <a:rPr lang="fr-FR" sz="1800" dirty="0" smtClean="0"/>
              <a:t>To </a:t>
            </a:r>
            <a:r>
              <a:rPr lang="fr-FR" sz="1800" dirty="0" err="1" smtClean="0"/>
              <a:t>decide</a:t>
            </a:r>
            <a:r>
              <a:rPr lang="fr-FR" sz="1800" dirty="0" smtClean="0"/>
              <a:t> in </a:t>
            </a:r>
            <a:r>
              <a:rPr lang="fr-FR" sz="1800" dirty="0" err="1" smtClean="0"/>
              <a:t>which</a:t>
            </a:r>
            <a:r>
              <a:rPr lang="fr-FR" sz="1800" dirty="0" smtClean="0"/>
              <a:t> </a:t>
            </a:r>
            <a:r>
              <a:rPr lang="fr-FR" sz="1800" dirty="0" err="1" smtClean="0"/>
              <a:t>specification</a:t>
            </a:r>
            <a:r>
              <a:rPr lang="fr-FR" sz="1800" dirty="0" smtClean="0"/>
              <a:t> </a:t>
            </a:r>
            <a:r>
              <a:rPr lang="fr-FR" sz="1800" dirty="0" err="1" smtClean="0"/>
              <a:t>it</a:t>
            </a:r>
            <a:r>
              <a:rPr lang="fr-FR" sz="1800" dirty="0" smtClean="0"/>
              <a:t> </a:t>
            </a:r>
            <a:r>
              <a:rPr lang="fr-FR" sz="1800" dirty="0" err="1" smtClean="0"/>
              <a:t>should</a:t>
            </a:r>
            <a:r>
              <a:rPr lang="fr-FR" sz="1800" dirty="0" smtClean="0"/>
              <a:t> </a:t>
            </a:r>
            <a:r>
              <a:rPr lang="fr-FR" sz="1800" dirty="0" err="1" smtClean="0"/>
              <a:t>be</a:t>
            </a:r>
            <a:r>
              <a:rPr lang="fr-FR" sz="1800" dirty="0" smtClean="0"/>
              <a:t> </a:t>
            </a:r>
            <a:r>
              <a:rPr lang="fr-FR" sz="1800" dirty="0" err="1" smtClean="0"/>
              <a:t>documented</a:t>
            </a:r>
            <a:r>
              <a:rPr lang="fr-FR" sz="1800" dirty="0" smtClean="0"/>
              <a:t> </a:t>
            </a:r>
          </a:p>
          <a:p>
            <a:r>
              <a:rPr lang="fr-FR" sz="2000" dirty="0" smtClean="0"/>
              <a:t>Initial </a:t>
            </a:r>
            <a:r>
              <a:rPr lang="fr-FR" sz="2000" dirty="0" err="1" smtClean="0"/>
              <a:t>target</a:t>
            </a:r>
            <a:r>
              <a:rPr lang="fr-FR" sz="2000" dirty="0" smtClean="0"/>
              <a:t>: first output for TSG#92</a:t>
            </a:r>
          </a:p>
          <a:p>
            <a:r>
              <a:rPr lang="fr-FR" sz="2000" dirty="0" err="1" smtClean="0"/>
              <a:t>Status</a:t>
            </a:r>
            <a:r>
              <a:rPr lang="fr-FR" sz="2000" dirty="0" smtClean="0"/>
              <a:t>:</a:t>
            </a:r>
          </a:p>
          <a:p>
            <a:pPr lvl="1"/>
            <a:r>
              <a:rPr lang="fr-FR" sz="1800" dirty="0" err="1" smtClean="0"/>
              <a:t>Very</a:t>
            </a:r>
            <a:r>
              <a:rPr lang="fr-FR" sz="1800" dirty="0" smtClean="0"/>
              <a:t> </a:t>
            </a:r>
            <a:r>
              <a:rPr lang="fr-FR" sz="1800" dirty="0" err="1" smtClean="0"/>
              <a:t>low</a:t>
            </a:r>
            <a:r>
              <a:rPr lang="fr-FR" sz="1800" dirty="0" smtClean="0"/>
              <a:t> </a:t>
            </a:r>
            <a:r>
              <a:rPr lang="fr-FR" sz="1800" dirty="0" err="1" smtClean="0"/>
              <a:t>activity</a:t>
            </a:r>
            <a:endParaRPr lang="fr-FR" sz="1800" dirty="0" smtClean="0"/>
          </a:p>
          <a:p>
            <a:pPr lvl="1"/>
            <a:r>
              <a:rPr lang="fr-FR" sz="1800" dirty="0" smtClean="0"/>
              <a:t>Hard deadline set to TSG#93</a:t>
            </a:r>
          </a:p>
          <a:p>
            <a:pPr lvl="1"/>
            <a:r>
              <a:rPr lang="fr-FR" sz="1800" dirty="0" smtClean="0"/>
              <a:t>If no </a:t>
            </a:r>
            <a:r>
              <a:rPr lang="fr-FR" sz="1800" dirty="0" err="1" smtClean="0"/>
              <a:t>further</a:t>
            </a:r>
            <a:r>
              <a:rPr lang="fr-FR" sz="1800" dirty="0" smtClean="0"/>
              <a:t> discussion, </a:t>
            </a:r>
            <a:r>
              <a:rPr lang="fr-FR" sz="1800" dirty="0" err="1" smtClean="0"/>
              <a:t>strong</a:t>
            </a:r>
            <a:r>
              <a:rPr lang="fr-FR" sz="1800" dirty="0" smtClean="0"/>
              <a:t> guidance </a:t>
            </a:r>
            <a:r>
              <a:rPr lang="fr-FR" sz="1800" dirty="0" err="1" smtClean="0"/>
              <a:t>will</a:t>
            </a:r>
            <a:r>
              <a:rPr lang="fr-FR" sz="1800" dirty="0" smtClean="0"/>
              <a:t> </a:t>
            </a:r>
            <a:r>
              <a:rPr lang="fr-FR" sz="1800" dirty="0" err="1" smtClean="0"/>
              <a:t>be</a:t>
            </a:r>
            <a:r>
              <a:rPr lang="fr-FR" sz="1800" dirty="0" smtClean="0"/>
              <a:t> </a:t>
            </a:r>
            <a:r>
              <a:rPr lang="fr-FR" sz="1800" dirty="0" err="1" smtClean="0"/>
              <a:t>provided</a:t>
            </a:r>
            <a:r>
              <a:rPr lang="fr-FR" sz="1800" dirty="0" smtClean="0"/>
              <a:t> by the CT chair</a:t>
            </a:r>
          </a:p>
          <a:p>
            <a:pPr lvl="1"/>
            <a:endParaRPr lang="fr-FR" sz="18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387623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Drafting</a:t>
            </a:r>
            <a:r>
              <a:rPr lang="fr-FR" dirty="0" smtClean="0"/>
              <a:t> </a:t>
            </a:r>
            <a:r>
              <a:rPr lang="fr-FR" dirty="0" err="1" smtClean="0"/>
              <a:t>rules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5730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Improve</a:t>
            </a:r>
            <a:r>
              <a:rPr lang="fr-FR" dirty="0" smtClean="0"/>
              <a:t> the </a:t>
            </a:r>
            <a:r>
              <a:rPr lang="fr-FR" dirty="0" err="1" smtClean="0"/>
              <a:t>quality</a:t>
            </a:r>
            <a:r>
              <a:rPr lang="fr-FR" dirty="0" smtClean="0"/>
              <a:t> of </a:t>
            </a:r>
            <a:r>
              <a:rPr lang="fr-FR" dirty="0" err="1" smtClean="0"/>
              <a:t>our</a:t>
            </a:r>
            <a:r>
              <a:rPr lang="fr-FR" dirty="0" smtClean="0"/>
              <a:t> </a:t>
            </a:r>
            <a:r>
              <a:rPr lang="fr-FR" dirty="0" err="1" smtClean="0"/>
              <a:t>specifications</a:t>
            </a:r>
            <a:endParaRPr lang="en-US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Specification</a:t>
            </a:r>
            <a:r>
              <a:rPr lang="fr-FR" dirty="0" smtClean="0"/>
              <a:t> rapporteurs and </a:t>
            </a:r>
            <a:r>
              <a:rPr lang="fr-FR" dirty="0" err="1" smtClean="0"/>
              <a:t>contributors</a:t>
            </a:r>
            <a:r>
              <a:rPr lang="fr-FR" dirty="0" smtClean="0"/>
              <a:t> MUST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familiarized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3GPP </a:t>
            </a:r>
            <a:r>
              <a:rPr lang="fr-FR" dirty="0" err="1" smtClean="0"/>
              <a:t>Drafting</a:t>
            </a:r>
            <a:r>
              <a:rPr lang="fr-FR" dirty="0" smtClean="0"/>
              <a:t> </a:t>
            </a:r>
            <a:r>
              <a:rPr lang="fr-FR" dirty="0" err="1" smtClean="0"/>
              <a:t>rules</a:t>
            </a:r>
            <a:r>
              <a:rPr lang="fr-FR" dirty="0" smtClean="0"/>
              <a:t> </a:t>
            </a:r>
            <a:r>
              <a:rPr lang="fr-FR" dirty="0" err="1" smtClean="0"/>
              <a:t>provided</a:t>
            </a:r>
            <a:r>
              <a:rPr lang="fr-FR" dirty="0" smtClean="0"/>
              <a:t> in TR 21.801</a:t>
            </a:r>
          </a:p>
          <a:p>
            <a:pPr lvl="1"/>
            <a:r>
              <a:rPr lang="fr-FR" dirty="0" err="1" smtClean="0"/>
              <a:t>Useful</a:t>
            </a:r>
            <a:r>
              <a:rPr lang="fr-FR" dirty="0" smtClean="0"/>
              <a:t> links:</a:t>
            </a:r>
          </a:p>
          <a:p>
            <a:pPr lvl="2"/>
            <a:r>
              <a:rPr lang="fr-FR" dirty="0" smtClean="0"/>
              <a:t>TR 21.801: </a:t>
            </a:r>
            <a:r>
              <a:rPr lang="fr-FR" dirty="0" smtClean="0">
                <a:hlinkClick r:id="rId2"/>
              </a:rPr>
              <a:t>https</a:t>
            </a:r>
            <a:r>
              <a:rPr lang="fr-FR" dirty="0">
                <a:hlinkClick r:id="rId2"/>
              </a:rPr>
              <a:t>://</a:t>
            </a:r>
            <a:r>
              <a:rPr lang="fr-FR" dirty="0" smtClean="0">
                <a:hlinkClick r:id="rId2"/>
              </a:rPr>
              <a:t>www.3gpp.org/ftp/Specs/archive/21_series/21.801/21801-h10.zip</a:t>
            </a:r>
            <a:endParaRPr lang="fr-FR" dirty="0" smtClean="0"/>
          </a:p>
          <a:p>
            <a:pPr lvl="2"/>
            <a:r>
              <a:rPr lang="fr-FR" dirty="0" smtClean="0"/>
              <a:t>Tips: </a:t>
            </a:r>
            <a:r>
              <a:rPr lang="fr-FR" dirty="0" smtClean="0">
                <a:hlinkClick r:id="rId3"/>
              </a:rPr>
              <a:t>https</a:t>
            </a:r>
            <a:r>
              <a:rPr lang="fr-FR" dirty="0">
                <a:hlinkClick r:id="rId3"/>
              </a:rPr>
              <a:t>://</a:t>
            </a:r>
            <a:r>
              <a:rPr lang="fr-FR" dirty="0" smtClean="0">
                <a:hlinkClick r:id="rId3"/>
              </a:rPr>
              <a:t>www.3gpp.org/specifications-groups/delegates-corner/writing-a-new-spec</a:t>
            </a:r>
            <a:endParaRPr lang="fr-FR" dirty="0" smtClean="0"/>
          </a:p>
          <a:p>
            <a:r>
              <a:rPr lang="fr-FR" dirty="0" smtClean="0"/>
              <a:t>Contributions </a:t>
            </a:r>
            <a:r>
              <a:rPr lang="fr-FR" dirty="0" err="1" smtClean="0"/>
              <a:t>checked</a:t>
            </a:r>
            <a:r>
              <a:rPr lang="fr-FR" dirty="0" smtClean="0"/>
              <a:t> by WID rapporteurs and </a:t>
            </a:r>
            <a:r>
              <a:rPr lang="fr-FR" dirty="0" err="1" smtClean="0"/>
              <a:t>Specification</a:t>
            </a:r>
            <a:r>
              <a:rPr lang="fr-FR" dirty="0" smtClean="0"/>
              <a:t> rapporteurs </a:t>
            </a:r>
            <a:r>
              <a:rPr lang="fr-FR" dirty="0" err="1" smtClean="0"/>
              <a:t>before</a:t>
            </a:r>
            <a:r>
              <a:rPr lang="fr-FR" dirty="0" smtClean="0"/>
              <a:t> </a:t>
            </a:r>
            <a:r>
              <a:rPr lang="fr-FR" dirty="0" err="1" smtClean="0"/>
              <a:t>being</a:t>
            </a:r>
            <a:r>
              <a:rPr lang="fr-FR" dirty="0" smtClean="0"/>
              <a:t> </a:t>
            </a:r>
            <a:r>
              <a:rPr lang="fr-FR" dirty="0" err="1" smtClean="0"/>
              <a:t>agreed</a:t>
            </a:r>
            <a:endParaRPr lang="fr-FR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r>
              <a:rPr lang="fr-FR" dirty="0" smtClean="0"/>
              <a:t> </a:t>
            </a:r>
            <a:r>
              <a:rPr lang="fr-FR" dirty="0" err="1" smtClean="0"/>
              <a:t>checked</a:t>
            </a:r>
            <a:r>
              <a:rPr lang="fr-FR" dirty="0" smtClean="0"/>
              <a:t> by </a:t>
            </a:r>
            <a:r>
              <a:rPr lang="fr-FR" dirty="0" err="1" smtClean="0"/>
              <a:t>Specification</a:t>
            </a:r>
            <a:r>
              <a:rPr lang="fr-FR" dirty="0" smtClean="0"/>
              <a:t> rapporteurs and MCC </a:t>
            </a:r>
            <a:r>
              <a:rPr lang="fr-FR" dirty="0" err="1" smtClean="0"/>
              <a:t>before</a:t>
            </a:r>
            <a:r>
              <a:rPr lang="fr-FR" dirty="0" smtClean="0"/>
              <a:t> </a:t>
            </a:r>
            <a:r>
              <a:rPr lang="fr-FR" dirty="0" err="1" smtClean="0"/>
              <a:t>being</a:t>
            </a:r>
            <a:r>
              <a:rPr lang="fr-FR" dirty="0" smtClean="0"/>
              <a:t> </a:t>
            </a:r>
            <a:r>
              <a:rPr lang="fr-FR" dirty="0" err="1" smtClean="0"/>
              <a:t>uploaded</a:t>
            </a:r>
            <a:endParaRPr lang="fr-FR" dirty="0" smtClean="0"/>
          </a:p>
          <a:p>
            <a:r>
              <a:rPr lang="fr-FR" dirty="0" smtClean="0"/>
              <a:t>Do not </a:t>
            </a:r>
            <a:r>
              <a:rPr lang="fr-FR" dirty="0" err="1" smtClean="0"/>
              <a:t>hesitate</a:t>
            </a:r>
            <a:r>
              <a:rPr lang="fr-FR" dirty="0" smtClean="0"/>
              <a:t> to contact MCC, Chair, </a:t>
            </a:r>
            <a:r>
              <a:rPr lang="fr-FR" dirty="0" err="1" smtClean="0"/>
              <a:t>specification</a:t>
            </a:r>
            <a:r>
              <a:rPr lang="fr-FR" dirty="0" smtClean="0"/>
              <a:t> rapporteurs and </a:t>
            </a:r>
            <a:r>
              <a:rPr lang="fr-FR" dirty="0" err="1" smtClean="0"/>
              <a:t>experienced</a:t>
            </a:r>
            <a:r>
              <a:rPr lang="fr-FR" dirty="0" smtClean="0"/>
              <a:t> </a:t>
            </a:r>
            <a:r>
              <a:rPr lang="fr-FR" dirty="0" err="1" smtClean="0"/>
              <a:t>delegates</a:t>
            </a:r>
            <a:r>
              <a:rPr lang="fr-FR" dirty="0" smtClean="0"/>
              <a:t> if </a:t>
            </a:r>
            <a:r>
              <a:rPr lang="fr-FR" dirty="0" err="1" smtClean="0"/>
              <a:t>you</a:t>
            </a:r>
            <a:r>
              <a:rPr lang="fr-FR" dirty="0" smtClean="0"/>
              <a:t> have </a:t>
            </a:r>
            <a:r>
              <a:rPr lang="fr-FR" dirty="0" err="1" smtClean="0"/>
              <a:t>any</a:t>
            </a:r>
            <a:r>
              <a:rPr lang="fr-FR" dirty="0" smtClean="0"/>
              <a:t> question.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529036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smtClean="0"/>
              <a:t>3GPP TSG </a:t>
            </a:r>
            <a:r>
              <a:rPr lang="fr-FR" altLang="en-US" sz="1400"/>
              <a:t>CT </a:t>
            </a:r>
            <a:r>
              <a:rPr lang="fr-FR" altLang="en-US" sz="1400" smtClean="0"/>
              <a:t>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CT Officials</a:t>
            </a:r>
            <a:endParaRPr lang="en-US" dirty="0" smtClean="0"/>
          </a:p>
          <a:p>
            <a:r>
              <a:rPr lang="fr-FR" dirty="0" smtClean="0"/>
              <a:t>Meeting </a:t>
            </a:r>
            <a:r>
              <a:rPr lang="fr-FR" dirty="0" smtClean="0"/>
              <a:t>planning for 2021 Q3/Q4</a:t>
            </a:r>
            <a:endParaRPr lang="fr-FR" dirty="0"/>
          </a:p>
          <a:p>
            <a:r>
              <a:rPr lang="fr-FR" dirty="0" smtClean="0"/>
              <a:t>Release 17 </a:t>
            </a:r>
            <a:r>
              <a:rPr lang="fr-FR" dirty="0" err="1" smtClean="0"/>
              <a:t>timeplane</a:t>
            </a:r>
            <a:endParaRPr lang="fr-FR" dirty="0" smtClean="0"/>
          </a:p>
          <a:p>
            <a:r>
              <a:rPr lang="fr-FR" dirty="0" smtClean="0"/>
              <a:t>Release 18 </a:t>
            </a:r>
            <a:r>
              <a:rPr lang="fr-FR" dirty="0" err="1" smtClean="0"/>
              <a:t>timeplane</a:t>
            </a:r>
            <a:endParaRPr lang="en-US" dirty="0"/>
          </a:p>
          <a:p>
            <a:r>
              <a:rPr lang="fr-FR" dirty="0" smtClean="0"/>
              <a:t>E-meeting handling</a:t>
            </a:r>
          </a:p>
          <a:p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</a:t>
            </a:r>
            <a:r>
              <a:rPr lang="fr-FR" dirty="0" smtClean="0"/>
              <a:t> handling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75580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</a:t>
            </a:r>
            <a:r>
              <a:rPr lang="fr-FR" dirty="0" err="1" smtClean="0"/>
              <a:t>officials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768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</a:t>
            </a:r>
            <a:r>
              <a:rPr lang="en-GB" altLang="en-US" dirty="0" smtClean="0"/>
              <a:t>Officials</a:t>
            </a: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lionel.morand@orange.com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Atle Monrad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 smtClean="0"/>
              <a:t>atle.monrad@interdigital.com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  <a:endParaRPr lang="fr-FR" altLang="en-US" sz="1800" dirty="0" smtClean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chin.chenho@oppo.com</a:t>
            </a:r>
            <a:endParaRPr lang="fr-FR" altLang="en-US" sz="1800" dirty="0" smtClean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kimmo.kymalainen@etsi.org</a:t>
            </a:r>
            <a:endParaRPr lang="en-US" altLang="en-US" sz="1800" dirty="0" smtClean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1027" name="Picture 1" descr="image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66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planning in 2021 Q3/Q4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829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Meeting format for 2021 Q3/Q4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WG meetings </a:t>
            </a:r>
            <a:r>
              <a:rPr lang="en-US" dirty="0" smtClean="0"/>
              <a:t>planned </a:t>
            </a:r>
            <a:r>
              <a:rPr lang="en-US" dirty="0"/>
              <a:t>as </a:t>
            </a:r>
            <a:r>
              <a:rPr lang="en-US" dirty="0" smtClean="0"/>
              <a:t>e-meetings till </a:t>
            </a:r>
            <a:r>
              <a:rPr lang="en-US" dirty="0"/>
              <a:t>December </a:t>
            </a:r>
            <a:endParaRPr lang="en-US" dirty="0"/>
          </a:p>
          <a:p>
            <a:r>
              <a:rPr lang="en-US" dirty="0" smtClean="0"/>
              <a:t>December </a:t>
            </a:r>
            <a:r>
              <a:rPr lang="en-US" dirty="0"/>
              <a:t>plenary still </a:t>
            </a:r>
            <a:r>
              <a:rPr lang="en-US" dirty="0" smtClean="0"/>
              <a:t>open </a:t>
            </a:r>
            <a:r>
              <a:rPr lang="en-US" dirty="0"/>
              <a:t>but </a:t>
            </a:r>
            <a:r>
              <a:rPr lang="en-US" dirty="0" smtClean="0"/>
              <a:t>decision taken soon </a:t>
            </a:r>
          </a:p>
          <a:p>
            <a:r>
              <a:rPr lang="en-US" dirty="0" smtClean="0"/>
              <a:t>PCG </a:t>
            </a:r>
            <a:r>
              <a:rPr lang="en-US" dirty="0"/>
              <a:t>re-active MHSG to evaluate legal implications and give guidance to host f2f meetings whilst pandemic is still active</a:t>
            </a:r>
          </a:p>
          <a:p>
            <a:r>
              <a:rPr lang="en-US" dirty="0" smtClean="0"/>
              <a:t>PCG </a:t>
            </a:r>
            <a:r>
              <a:rPr lang="en-US" dirty="0"/>
              <a:t>will approve guidance on these aspects at its October meeting</a:t>
            </a:r>
          </a:p>
          <a:p>
            <a:endParaRPr lang="fr-FR" dirty="0"/>
          </a:p>
          <a:p>
            <a:r>
              <a:rPr lang="en-US" dirty="0" smtClean="0"/>
              <a:t>Reminder: delegates </a:t>
            </a:r>
            <a:r>
              <a:rPr lang="en-US" dirty="0"/>
              <a:t>participating in both the actual e-meetings and discussions in-between meetings need </a:t>
            </a:r>
            <a:r>
              <a:rPr lang="en-US" dirty="0" smtClean="0"/>
              <a:t>time </a:t>
            </a:r>
            <a:r>
              <a:rPr lang="en-US" dirty="0"/>
              <a:t>to be able to comfortably and accurately consolidate the results of their work</a:t>
            </a:r>
            <a:endParaRPr lang="fr-F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53063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17 </a:t>
            </a:r>
            <a:r>
              <a:rPr lang="en-US" dirty="0" err="1" smtClean="0"/>
              <a:t>timeplane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366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Release </a:t>
            </a:r>
            <a:r>
              <a:rPr lang="fr-FR" dirty="0" smtClean="0"/>
              <a:t>17 </a:t>
            </a:r>
            <a:r>
              <a:rPr lang="fr-FR" dirty="0" err="1" smtClean="0"/>
              <a:t>timeplane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Rel-17 </a:t>
            </a:r>
            <a:r>
              <a:rPr lang="en-US" dirty="0"/>
              <a:t>Stage 2 Functional Freeze, June 2021 (TSGs#92-e)</a:t>
            </a:r>
          </a:p>
          <a:p>
            <a:r>
              <a:rPr lang="en-US" dirty="0" smtClean="0"/>
              <a:t>Rel-17 </a:t>
            </a:r>
            <a:r>
              <a:rPr lang="en-US" dirty="0"/>
              <a:t>Stage 3 Protocol Freeze, March 2022 (TSGs#95)</a:t>
            </a:r>
          </a:p>
          <a:p>
            <a:r>
              <a:rPr lang="en-US" dirty="0" smtClean="0"/>
              <a:t>Rel-17 </a:t>
            </a:r>
            <a:r>
              <a:rPr lang="en-US" dirty="0"/>
              <a:t>Protocol coding Freeze (ASN.1, </a:t>
            </a:r>
            <a:r>
              <a:rPr lang="en-US" dirty="0" err="1"/>
              <a:t>OpenAPI</a:t>
            </a:r>
            <a:r>
              <a:rPr lang="en-US" dirty="0"/>
              <a:t>), June 2022 (TSGs#96</a:t>
            </a:r>
            <a:r>
              <a:rPr lang="en-US" dirty="0" smtClean="0"/>
              <a:t>)</a:t>
            </a:r>
          </a:p>
          <a:p>
            <a:endParaRPr lang="fr-FR" dirty="0"/>
          </a:p>
          <a:p>
            <a:r>
              <a:rPr lang="fr-FR" dirty="0" smtClean="0"/>
              <a:t>Stage 3 </a:t>
            </a:r>
            <a:r>
              <a:rPr lang="fr-FR" dirty="0" err="1" smtClean="0"/>
              <a:t>work</a:t>
            </a:r>
            <a:r>
              <a:rPr lang="fr-FR" dirty="0" smtClean="0"/>
              <a:t> in on </a:t>
            </a:r>
            <a:r>
              <a:rPr lang="fr-FR" dirty="0" err="1" smtClean="0"/>
              <a:t>track</a:t>
            </a:r>
            <a:endParaRPr lang="fr-FR" dirty="0" smtClean="0"/>
          </a:p>
          <a:p>
            <a:r>
              <a:rPr lang="fr-FR" dirty="0" smtClean="0"/>
              <a:t>Delay in stage 2 </a:t>
            </a:r>
            <a:r>
              <a:rPr lang="fr-FR" dirty="0" err="1" smtClean="0"/>
              <a:t>completion</a:t>
            </a:r>
            <a:r>
              <a:rPr lang="fr-FR" dirty="0" smtClean="0"/>
              <a:t>, </a:t>
            </a:r>
            <a:r>
              <a:rPr lang="fr-FR" dirty="0" err="1" smtClean="0"/>
              <a:t>especially</a:t>
            </a:r>
            <a:r>
              <a:rPr lang="fr-FR" dirty="0" smtClean="0"/>
              <a:t> in SA2, </a:t>
            </a:r>
            <a:r>
              <a:rPr lang="fr-FR" dirty="0" err="1" smtClean="0"/>
              <a:t>will</a:t>
            </a:r>
            <a:r>
              <a:rPr lang="fr-FR" dirty="0" smtClean="0"/>
              <a:t> impact the </a:t>
            </a:r>
            <a:r>
              <a:rPr lang="fr-FR" dirty="0" err="1" smtClean="0"/>
              <a:t>completion</a:t>
            </a:r>
            <a:r>
              <a:rPr lang="fr-FR" dirty="0" smtClean="0"/>
              <a:t> date in CT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10875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Rel-18 workshop and </a:t>
            </a:r>
            <a:r>
              <a:rPr lang="fr-FR" dirty="0" err="1" smtClean="0"/>
              <a:t>timeplane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 smtClean="0"/>
              <a:t>Overall</a:t>
            </a:r>
            <a:r>
              <a:rPr lang="fr-FR" sz="2400" dirty="0" smtClean="0"/>
              <a:t> </a:t>
            </a:r>
            <a:r>
              <a:rPr lang="fr-FR" sz="2400" dirty="0" err="1" smtClean="0"/>
              <a:t>organization</a:t>
            </a:r>
            <a:r>
              <a:rPr lang="fr-FR" sz="2400" dirty="0" smtClean="0"/>
              <a:t> till TSG#94</a:t>
            </a:r>
            <a:endParaRPr lang="en-US" sz="2400" dirty="0" smtClean="0"/>
          </a:p>
          <a:p>
            <a:pPr lvl="1"/>
            <a:r>
              <a:rPr lang="en-US" sz="2000" dirty="0" smtClean="0"/>
              <a:t>SA </a:t>
            </a:r>
            <a:r>
              <a:rPr lang="en-US" sz="2000" dirty="0"/>
              <a:t>Rel-18 Workshop on Thu/Fri before </a:t>
            </a:r>
            <a:r>
              <a:rPr lang="en-US" sz="2000" dirty="0" smtClean="0"/>
              <a:t>TSG#93</a:t>
            </a:r>
            <a:endParaRPr lang="en-US" sz="2000" dirty="0"/>
          </a:p>
          <a:p>
            <a:pPr lvl="2"/>
            <a:r>
              <a:rPr lang="en-US" sz="1800" dirty="0" smtClean="0"/>
              <a:t>Quick </a:t>
            </a:r>
            <a:r>
              <a:rPr lang="en-US" sz="1800" dirty="0"/>
              <a:t>status update from chairs</a:t>
            </a:r>
          </a:p>
          <a:p>
            <a:pPr lvl="2"/>
            <a:r>
              <a:rPr lang="en-US" sz="1800" dirty="0" smtClean="0"/>
              <a:t>Company presentation</a:t>
            </a:r>
            <a:endParaRPr lang="en-US" sz="1800" dirty="0"/>
          </a:p>
          <a:p>
            <a:pPr lvl="1"/>
            <a:r>
              <a:rPr lang="en-US" sz="2000" dirty="0" smtClean="0"/>
              <a:t>Rel-18 discussion at TSG#93 </a:t>
            </a:r>
            <a:endParaRPr lang="en-US" sz="2000" dirty="0"/>
          </a:p>
          <a:p>
            <a:pPr lvl="2"/>
            <a:r>
              <a:rPr lang="en-US" sz="1800" dirty="0" smtClean="0"/>
              <a:t>Initial </a:t>
            </a:r>
            <a:r>
              <a:rPr lang="en-US" sz="1800" dirty="0"/>
              <a:t>discussions with RAN during joint meeting</a:t>
            </a:r>
          </a:p>
          <a:p>
            <a:pPr lvl="2"/>
            <a:r>
              <a:rPr lang="en-US" sz="1800" dirty="0" smtClean="0"/>
              <a:t>Possible discussion on Rel-18 timeline</a:t>
            </a:r>
            <a:endParaRPr lang="en-US" sz="1800" dirty="0"/>
          </a:p>
          <a:p>
            <a:pPr lvl="1"/>
            <a:r>
              <a:rPr lang="en-US" sz="2000" dirty="0" smtClean="0"/>
              <a:t>Rel-18 decision at TSG#94</a:t>
            </a:r>
            <a:endParaRPr lang="en-US" sz="2000" dirty="0"/>
          </a:p>
          <a:p>
            <a:pPr lvl="2"/>
            <a:r>
              <a:rPr lang="en-US" sz="1800" dirty="0" smtClean="0"/>
              <a:t>Tentative </a:t>
            </a:r>
            <a:r>
              <a:rPr lang="en-US" sz="1800" dirty="0"/>
              <a:t>prioritization (SA2 items only) Workshop before plenary</a:t>
            </a:r>
          </a:p>
          <a:p>
            <a:pPr lvl="2"/>
            <a:r>
              <a:rPr lang="en-US" sz="1800" dirty="0" smtClean="0"/>
              <a:t>Joint </a:t>
            </a:r>
            <a:r>
              <a:rPr lang="en-US" sz="1800" dirty="0"/>
              <a:t>session with RAN and CT to fix timeline and content of </a:t>
            </a:r>
            <a:r>
              <a:rPr lang="en-US" sz="1800" dirty="0" smtClean="0"/>
              <a:t>R18</a:t>
            </a:r>
          </a:p>
          <a:p>
            <a:r>
              <a:rPr lang="fr-FR" sz="2400" dirty="0" smtClean="0"/>
              <a:t>For CT</a:t>
            </a:r>
          </a:p>
          <a:p>
            <a:pPr lvl="1"/>
            <a:r>
              <a:rPr lang="fr-FR" sz="2000" dirty="0" smtClean="0"/>
              <a:t>Hard </a:t>
            </a:r>
            <a:r>
              <a:rPr lang="fr-FR" sz="2000" dirty="0" err="1" smtClean="0"/>
              <a:t>recommendation</a:t>
            </a:r>
            <a:r>
              <a:rPr lang="fr-FR" sz="2000" dirty="0" smtClean="0"/>
              <a:t> for 9-month gap </a:t>
            </a:r>
            <a:r>
              <a:rPr lang="fr-FR" sz="2000" dirty="0" err="1" smtClean="0"/>
              <a:t>between</a:t>
            </a:r>
            <a:r>
              <a:rPr lang="fr-FR" sz="2000" dirty="0" smtClean="0"/>
              <a:t> stage 2 </a:t>
            </a:r>
            <a:r>
              <a:rPr lang="fr-FR" sz="2000" dirty="0" err="1" smtClean="0"/>
              <a:t>freeze</a:t>
            </a:r>
            <a:r>
              <a:rPr lang="fr-FR" sz="2000" dirty="0" smtClean="0"/>
              <a:t> and Stage 3 </a:t>
            </a:r>
            <a:r>
              <a:rPr lang="fr-FR" sz="2000" dirty="0" err="1" smtClean="0"/>
              <a:t>completion</a:t>
            </a:r>
            <a:endParaRPr lang="fr-FR" sz="2000" dirty="0" smtClean="0"/>
          </a:p>
          <a:p>
            <a:pPr lvl="1"/>
            <a:r>
              <a:rPr lang="fr-FR" sz="2000" dirty="0" err="1" smtClean="0"/>
              <a:t>Identify</a:t>
            </a:r>
            <a:r>
              <a:rPr lang="fr-FR" sz="2000" dirty="0" smtClean="0"/>
              <a:t> stage 2 </a:t>
            </a:r>
            <a:r>
              <a:rPr lang="fr-FR" sz="2000" dirty="0" err="1" smtClean="0"/>
              <a:t>work</a:t>
            </a:r>
            <a:r>
              <a:rPr lang="fr-FR" sz="2000" dirty="0" smtClean="0"/>
              <a:t> </a:t>
            </a:r>
            <a:r>
              <a:rPr lang="fr-FR" sz="2000" dirty="0" err="1" smtClean="0"/>
              <a:t>that</a:t>
            </a:r>
            <a:r>
              <a:rPr lang="fr-FR" sz="2000" dirty="0" smtClean="0"/>
              <a:t> </a:t>
            </a:r>
            <a:r>
              <a:rPr lang="fr-FR" sz="2000" dirty="0" err="1" smtClean="0"/>
              <a:t>can</a:t>
            </a:r>
            <a:r>
              <a:rPr lang="fr-FR" sz="2000" dirty="0" smtClean="0"/>
              <a:t>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managed</a:t>
            </a:r>
            <a:r>
              <a:rPr lang="fr-FR" sz="2000" dirty="0" smtClean="0"/>
              <a:t> by CT</a:t>
            </a:r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918218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29280</TotalTime>
  <Words>629</Words>
  <Application>Microsoft Office PowerPoint</Application>
  <PresentationFormat>Grand écran</PresentationFormat>
  <Paragraphs>99</Paragraphs>
  <Slides>16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2" baseType="lpstr">
      <vt:lpstr>Arial</vt:lpstr>
      <vt:lpstr>Arial </vt:lpstr>
      <vt:lpstr>Calibri</vt:lpstr>
      <vt:lpstr>Calibri Light</vt:lpstr>
      <vt:lpstr>Times New Roman</vt:lpstr>
      <vt:lpstr>Office Theme</vt:lpstr>
      <vt:lpstr>CT#92-e Administrivia</vt:lpstr>
      <vt:lpstr>Content</vt:lpstr>
      <vt:lpstr>CT officials</vt:lpstr>
      <vt:lpstr>TSG CT Officials</vt:lpstr>
      <vt:lpstr>Meeting planning in 2021 Q3/Q4</vt:lpstr>
      <vt:lpstr>Meeting format for 2021 Q3/Q4</vt:lpstr>
      <vt:lpstr>Release 17 timeplane</vt:lpstr>
      <vt:lpstr>Release 17 timeplane</vt:lpstr>
      <vt:lpstr>Rel-18 workshop and timeplane</vt:lpstr>
      <vt:lpstr>E-meeting handling</vt:lpstr>
      <vt:lpstr>Recommendations to the WG chairs</vt:lpstr>
      <vt:lpstr>OpenAPI Spec handling</vt:lpstr>
      <vt:lpstr>Need for common alignment</vt:lpstr>
      <vt:lpstr>Drafting rules</vt:lpstr>
      <vt:lpstr>Improve the quality of our specifications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924</cp:revision>
  <dcterms:created xsi:type="dcterms:W3CDTF">2010-02-05T13:52:04Z</dcterms:created>
  <dcterms:modified xsi:type="dcterms:W3CDTF">2021-06-14T00:12:03Z</dcterms:modified>
  <cp:contentStatus>Template 2017</cp:contentStatus>
</cp:coreProperties>
</file>