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481" r:id="rId3"/>
    <p:sldId id="478" r:id="rId4"/>
    <p:sldId id="479" r:id="rId5"/>
    <p:sldId id="480" r:id="rId6"/>
    <p:sldId id="483" r:id="rId7"/>
    <p:sldId id="482" r:id="rId8"/>
    <p:sldId id="484" r:id="rId9"/>
    <p:sldId id="477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582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2880" y="4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CT#92-e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14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– 16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June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CP-211317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74642" y="1890989"/>
            <a:ext cx="10575235" cy="2387600"/>
          </a:xfrm>
        </p:spPr>
        <p:txBody>
          <a:bodyPr/>
          <a:lstStyle/>
          <a:p>
            <a:r>
              <a:rPr lang="en-US" altLang="en-US" dirty="0" smtClean="0"/>
              <a:t>Proposed guidance on</a:t>
            </a:r>
            <a:br>
              <a:rPr lang="en-US" altLang="en-US" dirty="0" smtClean="0"/>
            </a:br>
            <a:r>
              <a:rPr lang="en-US" altLang="en-US" dirty="0" smtClean="0"/>
              <a:t>OAuth 2.0 misalignment</a:t>
            </a:r>
            <a:br>
              <a:rPr lang="en-US" altLang="en-US" dirty="0" smtClean="0"/>
            </a:br>
            <a:r>
              <a:rPr lang="en-US" altLang="en-US" dirty="0" smtClean="0"/>
              <a:t>between CT4 and SA3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423673"/>
            <a:ext cx="9144000" cy="1655762"/>
          </a:xfrm>
        </p:spPr>
        <p:txBody>
          <a:bodyPr/>
          <a:lstStyle/>
          <a:p>
            <a:r>
              <a:rPr lang="en-GB" altLang="en-US" dirty="0" smtClean="0"/>
              <a:t>Mr 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r>
              <a:rPr lang="en-GB" altLang="en-US" dirty="0" smtClean="0"/>
              <a:t>CT </a:t>
            </a:r>
            <a:r>
              <a:rPr lang="en-GB" altLang="en-US" dirty="0" smtClean="0"/>
              <a:t>Chair, </a:t>
            </a:r>
            <a:r>
              <a:rPr lang="en-GB" altLang="en-US" dirty="0" smtClean="0"/>
              <a:t>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background: NRF services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Nnrf_NFManagement</a:t>
            </a:r>
            <a:r>
              <a:rPr lang="en-US" dirty="0"/>
              <a:t> </a:t>
            </a:r>
            <a:r>
              <a:rPr lang="en-US" dirty="0" smtClean="0"/>
              <a:t>service:</a:t>
            </a:r>
          </a:p>
          <a:p>
            <a:pPr lvl="1"/>
            <a:r>
              <a:rPr lang="en-US" dirty="0" smtClean="0"/>
              <a:t>allows </a:t>
            </a:r>
            <a:r>
              <a:rPr lang="en-US" dirty="0"/>
              <a:t>an </a:t>
            </a:r>
            <a:r>
              <a:rPr lang="en-US" dirty="0" smtClean="0"/>
              <a:t>NF instance </a:t>
            </a:r>
            <a:r>
              <a:rPr lang="en-US" dirty="0"/>
              <a:t>in the serving PLMN to register, update or deregister its profile in the </a:t>
            </a:r>
            <a:r>
              <a:rPr lang="en-US" dirty="0" smtClean="0"/>
              <a:t>NRF or an NRF to </a:t>
            </a:r>
            <a:r>
              <a:rPr lang="en-GB" dirty="0"/>
              <a:t>register, update or deregister its profile in another NRF in the same </a:t>
            </a:r>
            <a:r>
              <a:rPr lang="en-GB" dirty="0" smtClean="0"/>
              <a:t>PLMN</a:t>
            </a:r>
          </a:p>
          <a:p>
            <a:r>
              <a:rPr lang="en-GB" dirty="0"/>
              <a:t>The </a:t>
            </a:r>
            <a:r>
              <a:rPr lang="en-GB" dirty="0" err="1"/>
              <a:t>Nnrf_NFDiscovery</a:t>
            </a:r>
            <a:r>
              <a:rPr lang="en-GB" dirty="0"/>
              <a:t> </a:t>
            </a:r>
            <a:r>
              <a:rPr lang="en-GB" dirty="0" smtClean="0"/>
              <a:t>service:</a:t>
            </a:r>
          </a:p>
          <a:p>
            <a:pPr lvl="1"/>
            <a:r>
              <a:rPr lang="en-GB" dirty="0" smtClean="0"/>
              <a:t>allows </a:t>
            </a:r>
            <a:r>
              <a:rPr lang="en-GB" dirty="0"/>
              <a:t>a NF </a:t>
            </a:r>
            <a:r>
              <a:rPr lang="en-GB" dirty="0" smtClean="0"/>
              <a:t>Instance </a:t>
            </a:r>
            <a:r>
              <a:rPr lang="en-GB" dirty="0"/>
              <a:t>to discover other NF Instances with the potential services they offer</a:t>
            </a:r>
            <a:r>
              <a:rPr lang="en-GB" dirty="0" smtClean="0"/>
              <a:t>, </a:t>
            </a:r>
            <a:r>
              <a:rPr lang="en-GB" dirty="0"/>
              <a:t>by querying the local NRF</a:t>
            </a:r>
            <a:r>
              <a:rPr lang="en-GB" dirty="0" smtClean="0"/>
              <a:t>.</a:t>
            </a:r>
          </a:p>
          <a:p>
            <a:r>
              <a:rPr lang="en-GB" dirty="0" err="1"/>
              <a:t>Nnrf_AccessToken</a:t>
            </a:r>
            <a:r>
              <a:rPr lang="en-GB" dirty="0"/>
              <a:t> </a:t>
            </a:r>
            <a:r>
              <a:rPr lang="en-GB" dirty="0" smtClean="0"/>
              <a:t>service:</a:t>
            </a:r>
          </a:p>
          <a:p>
            <a:pPr lvl="1"/>
            <a:r>
              <a:rPr lang="en-GB" dirty="0" smtClean="0"/>
              <a:t>Allows </a:t>
            </a:r>
            <a:r>
              <a:rPr lang="en-GB" dirty="0"/>
              <a:t>an NF Service Consumer to request an </a:t>
            </a:r>
            <a:r>
              <a:rPr lang="en-GB" dirty="0" smtClean="0"/>
              <a:t>OAuth 2.0 </a:t>
            </a:r>
            <a:r>
              <a:rPr lang="en-GB" dirty="0"/>
              <a:t>access token from the </a:t>
            </a:r>
            <a:r>
              <a:rPr lang="en-GB" dirty="0" smtClean="0"/>
              <a:t>NRF acting as </a:t>
            </a:r>
            <a:r>
              <a:rPr lang="en-GB" dirty="0" smtClean="0"/>
              <a:t>OAuth 2.0 </a:t>
            </a:r>
            <a:r>
              <a:rPr lang="en-GB" dirty="0" smtClean="0"/>
              <a:t>authorization server.</a:t>
            </a:r>
          </a:p>
          <a:p>
            <a:pPr lvl="1"/>
            <a:r>
              <a:rPr lang="en-GB" dirty="0" smtClean="0"/>
              <a:t>The token is then presented to the Service provider to grant access to the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9649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Stage 2/3 </a:t>
            </a:r>
            <a:r>
              <a:rPr lang="fr-FR" dirty="0" err="1" smtClean="0"/>
              <a:t>Misalignment</a:t>
            </a:r>
            <a:r>
              <a:rPr lang="fr-FR" dirty="0" smtClean="0"/>
              <a:t> </a:t>
            </a:r>
            <a:r>
              <a:rPr lang="fr-FR" dirty="0" err="1" smtClean="0"/>
              <a:t>since</a:t>
            </a:r>
            <a:r>
              <a:rPr lang="fr-FR" dirty="0" smtClean="0"/>
              <a:t> Rel-15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6591" y="1825625"/>
            <a:ext cx="11158331" cy="4351338"/>
          </a:xfrm>
        </p:spPr>
        <p:txBody>
          <a:bodyPr/>
          <a:lstStyle/>
          <a:p>
            <a:r>
              <a:rPr lang="en-GB" sz="2000" dirty="0" smtClean="0"/>
              <a:t>NOTE </a:t>
            </a:r>
            <a:r>
              <a:rPr lang="en-GB" sz="2000" dirty="0"/>
              <a:t>in clause 13.3.1 of TS </a:t>
            </a:r>
            <a:r>
              <a:rPr lang="en-GB" sz="2000" dirty="0" smtClean="0"/>
              <a:t>33.501</a:t>
            </a:r>
          </a:p>
          <a:p>
            <a:pPr lvl="1"/>
            <a:r>
              <a:rPr lang="en-GB" sz="1800" dirty="0" smtClean="0"/>
              <a:t>"NOTE </a:t>
            </a:r>
            <a:r>
              <a:rPr lang="en-GB" sz="1800" dirty="0"/>
              <a:t>1: </a:t>
            </a:r>
            <a:r>
              <a:rPr lang="en-GB" sz="1800" dirty="0" smtClean="0"/>
              <a:t>When </a:t>
            </a:r>
            <a:r>
              <a:rPr lang="en-GB" sz="1800" dirty="0"/>
              <a:t>a NF accesses any services (i.e. register, discover or request access token) provided by the NRF, the OAuth 2.0 access token for authorization between the NF and the NRF </a:t>
            </a:r>
            <a:r>
              <a:rPr lang="en-GB" sz="1800" b="1" dirty="0">
                <a:solidFill>
                  <a:srgbClr val="FF0000"/>
                </a:solidFill>
              </a:rPr>
              <a:t>is not needed</a:t>
            </a:r>
            <a:r>
              <a:rPr lang="en-GB" sz="1800" dirty="0" smtClean="0"/>
              <a:t>."</a:t>
            </a:r>
          </a:p>
          <a:p>
            <a:pPr lvl="1"/>
            <a:r>
              <a:rPr lang="en-GB" sz="1800" dirty="0" smtClean="0"/>
              <a:t>Which could imply that token-based </a:t>
            </a:r>
            <a:r>
              <a:rPr lang="en-GB" sz="1800" dirty="0" err="1" smtClean="0"/>
              <a:t>authz</a:t>
            </a:r>
            <a:r>
              <a:rPr lang="en-GB" sz="1800" dirty="0" smtClean="0"/>
              <a:t> shall not be used over </a:t>
            </a:r>
            <a:r>
              <a:rPr lang="en-GB" sz="1800" dirty="0" err="1"/>
              <a:t>Nnrf_NFManagement</a:t>
            </a:r>
            <a:r>
              <a:rPr lang="en-GB" sz="1800" dirty="0"/>
              <a:t>/</a:t>
            </a:r>
            <a:r>
              <a:rPr lang="en-US" sz="1800" dirty="0" err="1"/>
              <a:t>NFDiscovery</a:t>
            </a:r>
            <a:r>
              <a:rPr lang="en-GB" sz="1800" dirty="0"/>
              <a:t> API</a:t>
            </a:r>
            <a:endParaRPr lang="en-GB" sz="1800" dirty="0" smtClean="0"/>
          </a:p>
          <a:p>
            <a:r>
              <a:rPr lang="en-GB" sz="2000" dirty="0" smtClean="0"/>
              <a:t>Not aligned </a:t>
            </a:r>
            <a:r>
              <a:rPr lang="en-GB" sz="2000" dirty="0"/>
              <a:t>with TS </a:t>
            </a:r>
            <a:r>
              <a:rPr lang="en-GB" sz="2000" dirty="0" smtClean="0"/>
              <a:t>29.510, </a:t>
            </a:r>
            <a:r>
              <a:rPr lang="en-GB" sz="2000" dirty="0"/>
              <a:t>which allows token-based </a:t>
            </a:r>
            <a:r>
              <a:rPr lang="en-GB" sz="2000" dirty="0" err="1" smtClean="0"/>
              <a:t>authz</a:t>
            </a:r>
            <a:r>
              <a:rPr lang="en-GB" sz="2000" dirty="0" smtClean="0"/>
              <a:t> </a:t>
            </a:r>
            <a:r>
              <a:rPr lang="en-GB" sz="2000" dirty="0"/>
              <a:t>for the management and discovery service of the NRF</a:t>
            </a:r>
            <a:r>
              <a:rPr lang="en-GB" sz="2000" dirty="0" smtClean="0"/>
              <a:t>:</a:t>
            </a:r>
            <a:endParaRPr lang="en-GB" sz="2000" dirty="0"/>
          </a:p>
          <a:p>
            <a:pPr lvl="1"/>
            <a:r>
              <a:rPr lang="en-GB" sz="1800" dirty="0" smtClean="0"/>
              <a:t>"</a:t>
            </a:r>
            <a:r>
              <a:rPr lang="en-GB" sz="1800" dirty="0"/>
              <a:t>If </a:t>
            </a:r>
            <a:r>
              <a:rPr lang="en-GB" sz="1800" dirty="0" smtClean="0"/>
              <a:t>Oauth2 </a:t>
            </a:r>
            <a:r>
              <a:rPr lang="en-GB" sz="1800" dirty="0"/>
              <a:t>authorization is used, an NF Service Consumer, prior to consuming services offered by the </a:t>
            </a:r>
            <a:r>
              <a:rPr lang="en-GB" sz="1800" dirty="0" err="1" smtClean="0"/>
              <a:t>Nnrf_NFManagement</a:t>
            </a:r>
            <a:r>
              <a:rPr lang="en-GB" sz="1800" dirty="0" smtClean="0"/>
              <a:t>/</a:t>
            </a:r>
            <a:r>
              <a:rPr lang="en-US" sz="1800" dirty="0" err="1" smtClean="0"/>
              <a:t>NFDiscovery</a:t>
            </a:r>
            <a:r>
              <a:rPr lang="en-GB" sz="1800" dirty="0" smtClean="0"/>
              <a:t> </a:t>
            </a:r>
            <a:r>
              <a:rPr lang="en-GB" sz="1800" dirty="0"/>
              <a:t>API, shall obtain a "token" from the authorization server, by invoking the Access Token Request service, as described in clause 5.4.2.2</a:t>
            </a:r>
            <a:r>
              <a:rPr lang="en-GB" sz="1800" dirty="0" smtClean="0"/>
              <a:t>."</a:t>
            </a:r>
          </a:p>
          <a:p>
            <a:pPr lvl="1"/>
            <a:r>
              <a:rPr lang="en-GB" sz="1800" dirty="0" smtClean="0"/>
              <a:t>Which implies that, if OAuth 2.0 </a:t>
            </a:r>
            <a:r>
              <a:rPr lang="en-GB" sz="1800" dirty="0" smtClean="0"/>
              <a:t>not used, static </a:t>
            </a:r>
            <a:r>
              <a:rPr lang="en-GB" sz="1800" dirty="0" err="1" smtClean="0"/>
              <a:t>authz</a:t>
            </a:r>
            <a:r>
              <a:rPr lang="en-GB" sz="1800" dirty="0" smtClean="0"/>
              <a:t> </a:t>
            </a:r>
            <a:r>
              <a:rPr lang="en-GB" sz="1800" dirty="0" smtClean="0"/>
              <a:t>based </a:t>
            </a:r>
            <a:r>
              <a:rPr lang="en-GB" sz="1800" dirty="0"/>
              <a:t>on local </a:t>
            </a:r>
            <a:r>
              <a:rPr lang="en-GB" sz="1800" dirty="0" smtClean="0"/>
              <a:t>policy </a:t>
            </a:r>
            <a:r>
              <a:rPr lang="en-GB" sz="1800" dirty="0"/>
              <a:t>at the NRF </a:t>
            </a:r>
            <a:r>
              <a:rPr lang="en-GB" sz="1800" dirty="0" smtClean="0"/>
              <a:t>(section 13.3.0 of TS 33.501)</a:t>
            </a:r>
          </a:p>
          <a:p>
            <a:r>
              <a:rPr lang="en-GB" sz="2000" dirty="0" smtClean="0"/>
              <a:t>Moreover, TS </a:t>
            </a:r>
            <a:r>
              <a:rPr lang="en-GB" sz="2000" dirty="0"/>
              <a:t>33.501 </a:t>
            </a:r>
            <a:r>
              <a:rPr lang="en-GB" sz="2000" dirty="0" smtClean="0"/>
              <a:t>states </a:t>
            </a:r>
            <a:r>
              <a:rPr lang="en-GB" sz="2000" dirty="0" smtClean="0"/>
              <a:t>that</a:t>
            </a:r>
          </a:p>
          <a:p>
            <a:pPr lvl="1"/>
            <a:r>
              <a:rPr lang="en-GB" sz="1800" dirty="0" err="1" smtClean="0"/>
              <a:t>Oauth</a:t>
            </a:r>
            <a:r>
              <a:rPr lang="en-GB" sz="1800" dirty="0" smtClean="0"/>
              <a:t> 2 </a:t>
            </a:r>
            <a:r>
              <a:rPr lang="en-GB" sz="1800" dirty="0"/>
              <a:t>client registration shall be done by invoking the </a:t>
            </a:r>
            <a:r>
              <a:rPr lang="en-GB" sz="1800" dirty="0" err="1"/>
              <a:t>NFManagement_Register</a:t>
            </a:r>
            <a:r>
              <a:rPr lang="en-GB" sz="1800" dirty="0"/>
              <a:t> service </a:t>
            </a:r>
            <a:r>
              <a:rPr lang="en-GB" sz="1800" dirty="0" smtClean="0"/>
              <a:t>operation</a:t>
            </a:r>
          </a:p>
          <a:p>
            <a:pPr lvl="1"/>
            <a:r>
              <a:rPr lang="en-GB" sz="1800" dirty="0" smtClean="0"/>
              <a:t>Whereas OAuth client here is an NF Service Consumer that are not supposed to register to NRF (only service producers), </a:t>
            </a:r>
            <a:r>
              <a:rPr lang="en-GB" sz="1800" dirty="0"/>
              <a:t>as </a:t>
            </a:r>
            <a:r>
              <a:rPr lang="en-GB" sz="1800" dirty="0" smtClean="0"/>
              <a:t>stated by CT4 </a:t>
            </a:r>
            <a:r>
              <a:rPr lang="en-GB" sz="1800" dirty="0"/>
              <a:t>in LS to SA3 (</a:t>
            </a:r>
            <a:r>
              <a:rPr lang="en-GB" sz="1800" dirty="0" smtClean="0"/>
              <a:t>C4-184465) in May </a:t>
            </a:r>
            <a:r>
              <a:rPr lang="en-GB" sz="1800" dirty="0" smtClean="0"/>
              <a:t>2018 and documented in TS 23.501/502.</a:t>
            </a:r>
            <a:r>
              <a:rPr lang="en-GB" sz="1800" dirty="0"/>
              <a:t/>
            </a:r>
            <a:br>
              <a:rPr lang="en-GB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149233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Joint </a:t>
            </a:r>
            <a:r>
              <a:rPr lang="en-GB" dirty="0" smtClean="0"/>
              <a:t>SA3/CT4 </a:t>
            </a:r>
            <a:r>
              <a:rPr lang="en-GB" dirty="0" err="1" smtClean="0"/>
              <a:t>confcall</a:t>
            </a:r>
            <a:r>
              <a:rPr lang="en-GB" dirty="0" smtClean="0"/>
              <a:t> on March </a:t>
            </a:r>
            <a:r>
              <a:rPr lang="en-GB" dirty="0"/>
              <a:t>2021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Report </a:t>
            </a:r>
            <a:r>
              <a:rPr lang="fr-FR" dirty="0" err="1" smtClean="0"/>
              <a:t>from</a:t>
            </a:r>
            <a:r>
              <a:rPr lang="fr-FR" dirty="0" smtClean="0"/>
              <a:t> the CT4 chair:</a:t>
            </a:r>
          </a:p>
          <a:p>
            <a:r>
              <a:rPr lang="fr-FR" i="1" dirty="0" smtClean="0"/>
              <a:t>Output</a:t>
            </a:r>
            <a:r>
              <a:rPr lang="fr-FR" i="1" dirty="0" smtClean="0"/>
              <a:t>: </a:t>
            </a:r>
            <a:r>
              <a:rPr lang="fr-FR" i="1" dirty="0" err="1" smtClean="0"/>
              <a:t>Proposed</a:t>
            </a:r>
            <a:r>
              <a:rPr lang="fr-FR" i="1" dirty="0" smtClean="0"/>
              <a:t> </a:t>
            </a:r>
            <a:r>
              <a:rPr lang="fr-FR" i="1" dirty="0" err="1" smtClean="0"/>
              <a:t>way</a:t>
            </a:r>
            <a:r>
              <a:rPr lang="fr-FR" i="1" dirty="0" smtClean="0"/>
              <a:t> </a:t>
            </a:r>
            <a:r>
              <a:rPr lang="fr-FR" i="1" dirty="0" err="1" smtClean="0"/>
              <a:t>forward</a:t>
            </a:r>
            <a:endParaRPr lang="en-US" i="1" dirty="0" smtClean="0"/>
          </a:p>
          <a:p>
            <a:pPr lvl="1"/>
            <a:r>
              <a:rPr lang="en-US" i="1" dirty="0"/>
              <a:t>It was proposed to discuss separation of Oauth2.0  Authorization and NRF registration. This  would be a possible discussion in SA3 for Rel-17. We need to find a pragmatic solution for Rel-15 and Rel-16.</a:t>
            </a:r>
          </a:p>
          <a:p>
            <a:pPr lvl="1"/>
            <a:r>
              <a:rPr lang="en-US" i="1" dirty="0"/>
              <a:t>We agreed to work first on the two open issues:</a:t>
            </a:r>
          </a:p>
          <a:p>
            <a:pPr lvl="2"/>
            <a:r>
              <a:rPr lang="en-US" i="1" dirty="0" smtClean="0"/>
              <a:t>Correct the stage-2 (TS 33.501), clauses 13.4.1.1 and 13.4.1.2, for the definition of the Oauth2 Client Registration process by defining for Rel-15/16 a kind of Static Authorization/O&amp;M configuration process.</a:t>
            </a:r>
          </a:p>
          <a:p>
            <a:pPr lvl="2"/>
            <a:r>
              <a:rPr lang="en-GB" i="1" dirty="0" smtClean="0"/>
              <a:t>The </a:t>
            </a:r>
            <a:r>
              <a:rPr lang="en-GB" i="1" dirty="0"/>
              <a:t>NOTE  in TS 33.501 clause 13.3.1.3 should be changed to normative text clarifying that the usage of Oauth2 in the NRF APIs (</a:t>
            </a:r>
            <a:r>
              <a:rPr lang="en-GB" i="1" dirty="0" err="1"/>
              <a:t>NFManagement</a:t>
            </a:r>
            <a:r>
              <a:rPr lang="en-GB" i="1" dirty="0"/>
              <a:t> and </a:t>
            </a:r>
            <a:r>
              <a:rPr lang="en-GB" i="1" dirty="0" err="1"/>
              <a:t>NFDiscovery</a:t>
            </a:r>
            <a:r>
              <a:rPr lang="en-GB" i="1" dirty="0"/>
              <a:t>) is optional</a:t>
            </a:r>
            <a:r>
              <a:rPr lang="en-GB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7602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Following SA3#103-e May 2021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Two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 solutions </a:t>
            </a:r>
            <a:r>
              <a:rPr lang="fr-FR" dirty="0" err="1" smtClean="0"/>
              <a:t>going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</a:t>
            </a:r>
            <a:r>
              <a:rPr lang="fr-FR" dirty="0" smtClean="0"/>
              <a:t>opposite directions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E///, Nokia</a:t>
            </a:r>
            <a:r>
              <a:rPr lang="fr-FR" dirty="0"/>
              <a:t>, Nokia Shanghai Bell: </a:t>
            </a:r>
            <a:r>
              <a:rPr lang="fr-FR" dirty="0"/>
              <a:t>S3-211753 &amp; </a:t>
            </a:r>
            <a:r>
              <a:rPr lang="fr-FR" dirty="0" smtClean="0"/>
              <a:t>S3-211756</a:t>
            </a:r>
            <a:endParaRPr lang="fr-FR" dirty="0"/>
          </a:p>
          <a:p>
            <a:pPr lvl="2"/>
            <a:r>
              <a:rPr lang="en-GB" dirty="0" smtClean="0"/>
              <a:t>The </a:t>
            </a:r>
            <a:r>
              <a:rPr lang="en-GB" dirty="0"/>
              <a:t>NOTE in clause 13.3.1 is removed. Add normative text to clarify that the usage of Oauth2 in the NRF APIs (</a:t>
            </a:r>
            <a:r>
              <a:rPr lang="en-GB" dirty="0" err="1"/>
              <a:t>NFManagement</a:t>
            </a:r>
            <a:r>
              <a:rPr lang="en-GB" dirty="0"/>
              <a:t> and </a:t>
            </a:r>
            <a:r>
              <a:rPr lang="en-GB" dirty="0" err="1"/>
              <a:t>NFDiscovery</a:t>
            </a:r>
            <a:r>
              <a:rPr lang="en-GB" dirty="0"/>
              <a:t>) is optional</a:t>
            </a:r>
            <a:r>
              <a:rPr lang="en-GB" dirty="0" smtClean="0"/>
              <a:t>.</a:t>
            </a:r>
          </a:p>
          <a:p>
            <a:pPr lvl="2"/>
            <a:r>
              <a:rPr lang="en-GB" dirty="0"/>
              <a:t>Removal of OAuth client registration with NF Register, using instead local configuration as requested in LS C4-185505</a:t>
            </a:r>
            <a:endParaRPr lang="en-GB" dirty="0" smtClean="0"/>
          </a:p>
          <a:p>
            <a:pPr lvl="1"/>
            <a:r>
              <a:rPr lang="en-GB" dirty="0" smtClean="0"/>
              <a:t>Huawei</a:t>
            </a:r>
            <a:r>
              <a:rPr lang="en-GB" dirty="0"/>
              <a:t>, </a:t>
            </a:r>
            <a:r>
              <a:rPr lang="en-GB" dirty="0" err="1" smtClean="0"/>
              <a:t>HiSilicon</a:t>
            </a:r>
            <a:r>
              <a:rPr lang="en-GB" dirty="0"/>
              <a:t>: S3-211888</a:t>
            </a:r>
            <a:endParaRPr lang="en-GB" dirty="0" smtClean="0"/>
          </a:p>
          <a:p>
            <a:pPr lvl="2"/>
            <a:r>
              <a:rPr lang="en-US" dirty="0"/>
              <a:t>Changing the Note to a normative language, that token for NRF </a:t>
            </a:r>
            <a:r>
              <a:rPr lang="en-US" dirty="0" smtClean="0"/>
              <a:t>service </a:t>
            </a:r>
            <a:r>
              <a:rPr lang="en-US" dirty="0"/>
              <a:t>are not </a:t>
            </a:r>
            <a:r>
              <a:rPr lang="en-US" dirty="0" smtClean="0"/>
              <a:t>required and use of static authorization instead.</a:t>
            </a:r>
            <a:endParaRPr lang="en-US" dirty="0"/>
          </a:p>
          <a:p>
            <a:pPr lvl="2"/>
            <a:r>
              <a:rPr lang="en-US" dirty="0"/>
              <a:t>Clarify how to implement the </a:t>
            </a:r>
            <a:r>
              <a:rPr lang="en-US" dirty="0" err="1"/>
              <a:t>Oauth</a:t>
            </a:r>
            <a:r>
              <a:rPr lang="en-US" dirty="0"/>
              <a:t> client registration</a:t>
            </a:r>
            <a:r>
              <a:rPr lang="en-US" dirty="0" smtClean="0"/>
              <a:t>.</a:t>
            </a:r>
          </a:p>
          <a:p>
            <a:r>
              <a:rPr lang="fr-FR" dirty="0" smtClean="0"/>
              <a:t>Output: no </a:t>
            </a:r>
            <a:r>
              <a:rPr lang="fr-FR" dirty="0" smtClean="0"/>
              <a:t>conclusion, </a:t>
            </a:r>
            <a:r>
              <a:rPr lang="en-US" dirty="0" smtClean="0"/>
              <a:t>despite joint effort </a:t>
            </a:r>
            <a:r>
              <a:rPr lang="en-US" dirty="0"/>
              <a:t>to follow the compromise </a:t>
            </a:r>
            <a:r>
              <a:rPr lang="en-US" dirty="0" smtClean="0"/>
              <a:t>proposal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535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Clarification: </a:t>
            </a:r>
            <a:r>
              <a:rPr lang="fr-FR" dirty="0" err="1" smtClean="0"/>
              <a:t>Oauth</a:t>
            </a:r>
            <a:r>
              <a:rPr lang="fr-FR" dirty="0" smtClean="0"/>
              <a:t> 2.0 Client registration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836965" cy="4351338"/>
          </a:xfrm>
        </p:spPr>
        <p:txBody>
          <a:bodyPr/>
          <a:lstStyle/>
          <a:p>
            <a:r>
              <a:rPr lang="fr-FR" sz="2400" dirty="0" smtClean="0"/>
              <a:t>RFC6749:</a:t>
            </a:r>
          </a:p>
          <a:p>
            <a:pPr lvl="1"/>
            <a:r>
              <a:rPr lang="fr-FR" sz="2000" dirty="0" smtClean="0"/>
              <a:t>The </a:t>
            </a:r>
            <a:r>
              <a:rPr lang="fr-FR" sz="2000" dirty="0" err="1" smtClean="0"/>
              <a:t>Oauth</a:t>
            </a:r>
            <a:r>
              <a:rPr lang="fr-FR" sz="2000" dirty="0" smtClean="0"/>
              <a:t> 2.0 client </a:t>
            </a:r>
            <a:r>
              <a:rPr lang="fr-FR" sz="2000" u="sng" dirty="0" smtClean="0"/>
              <a:t>MAY</a:t>
            </a:r>
            <a:r>
              <a:rPr lang="fr-FR" sz="2000" dirty="0" smtClean="0"/>
              <a:t> </a:t>
            </a:r>
            <a:r>
              <a:rPr lang="fr-FR" sz="2000" dirty="0" err="1" smtClean="0"/>
              <a:t>register</a:t>
            </a:r>
            <a:r>
              <a:rPr lang="fr-FR" sz="2000" dirty="0" smtClean="0"/>
              <a:t> to </a:t>
            </a:r>
            <a:r>
              <a:rPr lang="fr-FR" sz="2000" dirty="0" err="1" smtClean="0"/>
              <a:t>Authorization</a:t>
            </a:r>
            <a:r>
              <a:rPr lang="fr-FR" sz="2000" dirty="0" smtClean="0"/>
              <a:t> server to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assigned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</a:t>
            </a:r>
            <a:r>
              <a:rPr lang="en-US" sz="2000" dirty="0" smtClean="0"/>
              <a:t> </a:t>
            </a:r>
            <a:r>
              <a:rPr lang="en-US" sz="2000" dirty="0"/>
              <a:t>a </a:t>
            </a:r>
            <a:r>
              <a:rPr lang="en-US" sz="2000" dirty="0" smtClean="0"/>
              <a:t>"</a:t>
            </a:r>
            <a:r>
              <a:rPr lang="en-US" sz="2000" dirty="0" err="1" smtClean="0"/>
              <a:t>Client_id</a:t>
            </a:r>
            <a:r>
              <a:rPr lang="en-US" sz="2000" dirty="0" smtClean="0"/>
              <a:t>" and </a:t>
            </a:r>
            <a:r>
              <a:rPr lang="en-US" sz="2000" dirty="0"/>
              <a:t>a Client Secret (password</a:t>
            </a:r>
            <a:r>
              <a:rPr lang="en-US" sz="2000" dirty="0" smtClean="0"/>
              <a:t>) generated by the Authorization Server</a:t>
            </a:r>
          </a:p>
          <a:p>
            <a:pPr lvl="1"/>
            <a:r>
              <a:rPr lang="fr-FR" sz="2000" dirty="0" err="1" smtClean="0"/>
              <a:t>Client_id</a:t>
            </a:r>
            <a:r>
              <a:rPr lang="fr-FR" sz="2000" dirty="0" smtClean="0"/>
              <a:t> and PW are </a:t>
            </a:r>
            <a:r>
              <a:rPr lang="fr-FR" sz="2000" dirty="0" err="1" smtClean="0"/>
              <a:t>used</a:t>
            </a:r>
            <a:r>
              <a:rPr lang="fr-FR" sz="2000" dirty="0" smtClean="0"/>
              <a:t> for</a:t>
            </a:r>
            <a:r>
              <a:rPr lang="en-US" sz="2000" dirty="0" smtClean="0"/>
              <a:t> </a:t>
            </a:r>
            <a:r>
              <a:rPr lang="en-US" sz="2000" dirty="0"/>
              <a:t>password-based HTTP authentication </a:t>
            </a:r>
            <a:r>
              <a:rPr lang="en-US" sz="2000" dirty="0" smtClean="0"/>
              <a:t>schemes if used</a:t>
            </a:r>
          </a:p>
          <a:p>
            <a:r>
              <a:rPr lang="fr-FR" sz="2400" dirty="0" smtClean="0"/>
              <a:t>In SBA, Rel-15 and </a:t>
            </a:r>
            <a:r>
              <a:rPr lang="fr-FR" sz="2400" dirty="0" err="1" smtClean="0"/>
              <a:t>onwards</a:t>
            </a:r>
            <a:r>
              <a:rPr lang="fr-FR" sz="2400" dirty="0" smtClean="0"/>
              <a:t>:</a:t>
            </a:r>
          </a:p>
          <a:p>
            <a:pPr lvl="1"/>
            <a:r>
              <a:rPr lang="fr-FR" sz="2000" dirty="0" err="1" smtClean="0"/>
              <a:t>Client_id</a:t>
            </a:r>
            <a:r>
              <a:rPr lang="fr-FR" sz="2000" dirty="0" smtClean="0"/>
              <a:t> = NF instance id, </a:t>
            </a:r>
            <a:r>
              <a:rPr lang="fr-FR" sz="2000" dirty="0" err="1" smtClean="0"/>
              <a:t>configured</a:t>
            </a:r>
            <a:r>
              <a:rPr lang="fr-FR" sz="2000" dirty="0" smtClean="0"/>
              <a:t> in the NF and not </a:t>
            </a:r>
            <a:r>
              <a:rPr lang="fr-FR" sz="2000" dirty="0" err="1" smtClean="0"/>
              <a:t>retrieved</a:t>
            </a:r>
            <a:r>
              <a:rPr lang="fr-FR" sz="2000" dirty="0" smtClean="0"/>
              <a:t> </a:t>
            </a:r>
            <a:r>
              <a:rPr lang="fr-FR" sz="2000" dirty="0" err="1" smtClean="0"/>
              <a:t>from</a:t>
            </a:r>
            <a:r>
              <a:rPr lang="fr-FR" sz="2000" dirty="0" smtClean="0"/>
              <a:t> NRF</a:t>
            </a:r>
          </a:p>
          <a:p>
            <a:pPr lvl="1"/>
            <a:r>
              <a:rPr lang="fr-FR" sz="2000" dirty="0" smtClean="0"/>
              <a:t>HTTP </a:t>
            </a:r>
            <a:r>
              <a:rPr lang="fr-FR" sz="2000" dirty="0" err="1" smtClean="0"/>
              <a:t>based</a:t>
            </a:r>
            <a:r>
              <a:rPr lang="fr-FR" sz="2000" dirty="0" smtClean="0"/>
              <a:t> </a:t>
            </a:r>
            <a:r>
              <a:rPr lang="fr-FR" sz="2000" dirty="0" err="1" smtClean="0"/>
              <a:t>authentication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schemes</a:t>
            </a:r>
            <a:r>
              <a:rPr lang="fr-FR" sz="2000" dirty="0" smtClean="0"/>
              <a:t> are not </a:t>
            </a:r>
            <a:r>
              <a:rPr lang="fr-FR" sz="2000" dirty="0" err="1" smtClean="0"/>
              <a:t>used</a:t>
            </a:r>
            <a:r>
              <a:rPr lang="fr-FR" sz="2000" dirty="0" smtClean="0"/>
              <a:t>. No </a:t>
            </a:r>
            <a:r>
              <a:rPr lang="fr-FR" sz="2000" dirty="0" err="1" smtClean="0"/>
              <a:t>need</a:t>
            </a:r>
            <a:r>
              <a:rPr lang="fr-FR" sz="2000" dirty="0" smtClean="0"/>
              <a:t> to </a:t>
            </a:r>
            <a:r>
              <a:rPr lang="fr-FR" sz="2000" dirty="0" err="1" smtClean="0"/>
              <a:t>retrieve</a:t>
            </a:r>
            <a:r>
              <a:rPr lang="fr-FR" sz="2000" dirty="0" smtClean="0"/>
              <a:t> a </a:t>
            </a:r>
            <a:r>
              <a:rPr lang="fr-FR" sz="2000" dirty="0" err="1" smtClean="0"/>
              <a:t>password</a:t>
            </a:r>
            <a:endParaRPr lang="fr-FR" sz="2000" dirty="0" smtClean="0"/>
          </a:p>
          <a:p>
            <a:r>
              <a:rPr lang="fr-FR" sz="2400" dirty="0" smtClean="0"/>
              <a:t>Conclusions:</a:t>
            </a:r>
          </a:p>
          <a:p>
            <a:pPr lvl="1"/>
            <a:r>
              <a:rPr lang="fr-FR" sz="2000" dirty="0" err="1" smtClean="0"/>
              <a:t>Oauth</a:t>
            </a:r>
            <a:r>
              <a:rPr lang="fr-FR" sz="2000" dirty="0" smtClean="0"/>
              <a:t> 2.0 Client registration </a:t>
            </a:r>
            <a:r>
              <a:rPr lang="fr-FR" sz="2000" b="1" u="sng" dirty="0" smtClean="0">
                <a:solidFill>
                  <a:srgbClr val="FF0000"/>
                </a:solidFill>
              </a:rPr>
              <a:t>not </a:t>
            </a:r>
            <a:r>
              <a:rPr lang="fr-FR" sz="2000" b="1" u="sng" dirty="0" err="1" smtClean="0">
                <a:solidFill>
                  <a:srgbClr val="FF0000"/>
                </a:solidFill>
              </a:rPr>
              <a:t>required</a:t>
            </a:r>
            <a:r>
              <a:rPr lang="fr-FR" sz="2000" b="1" u="sng" dirty="0" smtClean="0">
                <a:solidFill>
                  <a:srgbClr val="FF0000"/>
                </a:solidFill>
              </a:rPr>
              <a:t> </a:t>
            </a:r>
            <a:r>
              <a:rPr lang="fr-FR" sz="2000" dirty="0" smtClean="0"/>
              <a:t>in SBA</a:t>
            </a:r>
          </a:p>
          <a:p>
            <a:pPr lvl="1"/>
            <a:r>
              <a:rPr lang="fr-FR" sz="2000" dirty="0" err="1" smtClean="0"/>
              <a:t>Compliant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RFC6749: "</a:t>
            </a:r>
            <a:r>
              <a:rPr lang="en-US" sz="2000" dirty="0" smtClean="0"/>
              <a:t>This </a:t>
            </a:r>
            <a:r>
              <a:rPr lang="en-US" sz="2000" dirty="0"/>
              <a:t>specification </a:t>
            </a:r>
            <a:r>
              <a:rPr lang="en-US" sz="2000" u="sng" dirty="0"/>
              <a:t>does not exclude the use of unregistered clients</a:t>
            </a:r>
            <a:r>
              <a:rPr lang="en-US" sz="2000" dirty="0" smtClean="0"/>
              <a:t>."</a:t>
            </a:r>
          </a:p>
          <a:p>
            <a:pPr lvl="1"/>
            <a:r>
              <a:rPr lang="fr-FR" sz="2000" dirty="0" smtClean="0"/>
              <a:t>"</a:t>
            </a:r>
            <a:r>
              <a:rPr lang="fr-FR" sz="2000" dirty="0" err="1" smtClean="0"/>
              <a:t>Oauth</a:t>
            </a:r>
            <a:r>
              <a:rPr lang="fr-FR" sz="2000" dirty="0" smtClean="0"/>
              <a:t> 2.0 client registration" </a:t>
            </a:r>
            <a:r>
              <a:rPr lang="fr-FR" sz="2000" dirty="0" err="1" smtClean="0"/>
              <a:t>shall</a:t>
            </a:r>
            <a:r>
              <a:rPr lang="fr-FR" sz="2000" dirty="0" smtClean="0"/>
              <a:t> not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confused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"NF registration" in NRF (</a:t>
            </a:r>
            <a:r>
              <a:rPr lang="fr-FR" sz="2000" dirty="0" err="1" smtClean="0"/>
              <a:t>see</a:t>
            </a:r>
            <a:r>
              <a:rPr lang="fr-FR" sz="2000" dirty="0" smtClean="0"/>
              <a:t> slide 2)</a:t>
            </a:r>
          </a:p>
        </p:txBody>
      </p:sp>
    </p:spTree>
    <p:extLst>
      <p:ext uri="{BB962C8B-B14F-4D97-AF65-F5344CB8AC3E}">
        <p14:creationId xmlns:p14="http://schemas.microsoft.com/office/powerpoint/2010/main" val="11532348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Guidance </a:t>
            </a:r>
            <a:r>
              <a:rPr lang="fr-FR" dirty="0" err="1" smtClean="0"/>
              <a:t>from</a:t>
            </a:r>
            <a:r>
              <a:rPr lang="fr-FR" dirty="0" smtClean="0"/>
              <a:t> the TSG CT chair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5G Rel-15/Rel-16 </a:t>
            </a:r>
            <a:r>
              <a:rPr lang="fr-FR" sz="2000" dirty="0" err="1" smtClean="0"/>
              <a:t>is</a:t>
            </a:r>
            <a:r>
              <a:rPr lang="fr-FR" sz="2000" dirty="0" smtClean="0"/>
              <a:t> </a:t>
            </a:r>
            <a:r>
              <a:rPr lang="fr-FR" sz="2000" dirty="0" err="1" smtClean="0"/>
              <a:t>deeply</a:t>
            </a:r>
            <a:r>
              <a:rPr lang="fr-FR" sz="2000" dirty="0" smtClean="0"/>
              <a:t> </a:t>
            </a:r>
            <a:r>
              <a:rPr lang="fr-FR" sz="2000" dirty="0" err="1" smtClean="0"/>
              <a:t>frozen</a:t>
            </a:r>
            <a:r>
              <a:rPr lang="fr-FR" sz="2000" dirty="0" smtClean="0"/>
              <a:t>, </a:t>
            </a:r>
            <a:r>
              <a:rPr lang="fr-FR" sz="2000" dirty="0" err="1" smtClean="0"/>
              <a:t>widely</a:t>
            </a:r>
            <a:r>
              <a:rPr lang="fr-FR" sz="2000" dirty="0" smtClean="0"/>
              <a:t> </a:t>
            </a:r>
            <a:r>
              <a:rPr lang="fr-FR" sz="2000" dirty="0" err="1" smtClean="0"/>
              <a:t>implemented</a:t>
            </a:r>
            <a:r>
              <a:rPr lang="fr-FR" sz="2000" dirty="0" smtClean="0"/>
              <a:t> and </a:t>
            </a:r>
            <a:r>
              <a:rPr lang="fr-FR" sz="2000" dirty="0" err="1" smtClean="0"/>
              <a:t>deployed</a:t>
            </a:r>
            <a:endParaRPr lang="fr-FR" sz="2000" dirty="0" smtClean="0"/>
          </a:p>
          <a:p>
            <a:r>
              <a:rPr lang="fr-FR" sz="2000" dirty="0" smtClean="0"/>
              <a:t>In case of </a:t>
            </a:r>
            <a:r>
              <a:rPr lang="fr-FR" sz="2000" dirty="0" err="1" smtClean="0"/>
              <a:t>misalignment</a:t>
            </a:r>
            <a:r>
              <a:rPr lang="fr-FR" sz="2000" dirty="0" smtClean="0"/>
              <a:t>, Stage 3 (</a:t>
            </a:r>
            <a:r>
              <a:rPr lang="fr-FR" sz="2000" dirty="0" err="1" smtClean="0"/>
              <a:t>protocol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specifications</a:t>
            </a:r>
            <a:r>
              <a:rPr lang="fr-FR" sz="2000" dirty="0" smtClean="0"/>
              <a:t>)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prevail</a:t>
            </a:r>
            <a:r>
              <a:rPr lang="fr-FR" sz="2000" dirty="0" smtClean="0"/>
              <a:t> over Stage 2</a:t>
            </a:r>
          </a:p>
          <a:p>
            <a:pPr lvl="1"/>
            <a:r>
              <a:rPr lang="en-US" sz="1800" dirty="0" smtClean="0"/>
              <a:t>interface </a:t>
            </a:r>
            <a:r>
              <a:rPr lang="en-US" sz="1800" dirty="0" smtClean="0"/>
              <a:t>implementations and interoperability test </a:t>
            </a:r>
            <a:r>
              <a:rPr lang="en-US" sz="1800" dirty="0"/>
              <a:t>specifications </a:t>
            </a:r>
            <a:r>
              <a:rPr lang="en-US" sz="1800" dirty="0" smtClean="0"/>
              <a:t>are based </a:t>
            </a:r>
            <a:r>
              <a:rPr lang="en-US" sz="1800" dirty="0" smtClean="0"/>
              <a:t>on stage </a:t>
            </a:r>
            <a:r>
              <a:rPr lang="en-US" sz="1800" dirty="0" smtClean="0"/>
              <a:t>3</a:t>
            </a:r>
            <a:endParaRPr lang="en-US" sz="1800" dirty="0" smtClean="0"/>
          </a:p>
          <a:p>
            <a:r>
              <a:rPr lang="fr-FR" sz="2000" dirty="0" smtClean="0"/>
              <a:t>An </a:t>
            </a:r>
            <a:r>
              <a:rPr lang="fr-FR" sz="2000" dirty="0" err="1" smtClean="0"/>
              <a:t>implementation</a:t>
            </a:r>
            <a:r>
              <a:rPr lang="fr-FR" sz="2000" dirty="0" smtClean="0"/>
              <a:t> </a:t>
            </a:r>
            <a:r>
              <a:rPr lang="fr-FR" sz="2000" dirty="0" err="1" smtClean="0"/>
              <a:t>compliant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a stage 3 </a:t>
            </a:r>
            <a:r>
              <a:rPr lang="fr-FR" sz="2000" dirty="0" err="1" smtClean="0"/>
              <a:t>specification</a:t>
            </a:r>
            <a:r>
              <a:rPr lang="fr-FR" sz="2000" dirty="0" smtClean="0"/>
              <a:t> </a:t>
            </a:r>
            <a:r>
              <a:rPr lang="fr-FR" sz="2000" dirty="0" err="1" smtClean="0"/>
              <a:t>cannot</a:t>
            </a:r>
            <a:r>
              <a:rPr lang="fr-FR" sz="2000" dirty="0" smtClean="0"/>
              <a:t> </a:t>
            </a:r>
            <a:r>
              <a:rPr lang="fr-FR" sz="2000" dirty="0" err="1" smtClean="0"/>
              <a:t>become</a:t>
            </a:r>
            <a:r>
              <a:rPr lang="fr-FR" sz="2000" dirty="0" smtClean="0"/>
              <a:t> </a:t>
            </a:r>
            <a:r>
              <a:rPr lang="fr-FR" sz="2000" dirty="0" err="1" smtClean="0"/>
              <a:t>suddenly</a:t>
            </a:r>
            <a:r>
              <a:rPr lang="fr-FR" sz="2000" dirty="0" smtClean="0"/>
              <a:t> non-</a:t>
            </a:r>
            <a:r>
              <a:rPr lang="fr-FR" sz="2000" dirty="0" err="1" smtClean="0"/>
              <a:t>compliant</a:t>
            </a:r>
            <a:r>
              <a:rPr lang="fr-FR" sz="2000" dirty="0" smtClean="0"/>
              <a:t> </a:t>
            </a:r>
            <a:r>
              <a:rPr lang="fr-FR" sz="2000" dirty="0" smtClean="0"/>
              <a:t>due to a change to correct </a:t>
            </a:r>
            <a:r>
              <a:rPr lang="fr-FR" sz="2000" dirty="0" err="1" smtClean="0"/>
              <a:t>misalignment</a:t>
            </a:r>
            <a:r>
              <a:rPr lang="fr-FR" sz="2000" dirty="0" smtClean="0"/>
              <a:t> </a:t>
            </a:r>
            <a:r>
              <a:rPr lang="fr-FR" sz="2000" dirty="0" err="1" smtClean="0"/>
              <a:t>between</a:t>
            </a:r>
            <a:r>
              <a:rPr lang="fr-FR" sz="2000" dirty="0" smtClean="0"/>
              <a:t> stage 2 and stage 3</a:t>
            </a:r>
          </a:p>
          <a:p>
            <a:pPr lvl="1"/>
            <a:r>
              <a:rPr lang="fr-FR" sz="1800" dirty="0" smtClean="0"/>
              <a:t>For </a:t>
            </a:r>
            <a:r>
              <a:rPr lang="fr-FR" sz="1800" dirty="0" err="1" smtClean="0"/>
              <a:t>frozen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specifications</a:t>
            </a:r>
            <a:r>
              <a:rPr lang="fr-FR" sz="1800" dirty="0" smtClean="0"/>
              <a:t>, </a:t>
            </a:r>
            <a:r>
              <a:rPr lang="fr-FR" sz="1800" dirty="0" err="1" smtClean="0"/>
              <a:t>it</a:t>
            </a:r>
            <a:r>
              <a:rPr lang="fr-FR" sz="1800" dirty="0" smtClean="0"/>
              <a:t> </a:t>
            </a:r>
            <a:r>
              <a:rPr lang="fr-FR" sz="1800" dirty="0" err="1" smtClean="0"/>
              <a:t>is</a:t>
            </a:r>
            <a:r>
              <a:rPr lang="fr-FR" sz="1800" dirty="0" smtClean="0"/>
              <a:t> not important to </a:t>
            </a:r>
            <a:r>
              <a:rPr lang="fr-FR" sz="1800" dirty="0" err="1" smtClean="0"/>
              <a:t>determine</a:t>
            </a:r>
            <a:r>
              <a:rPr lang="fr-FR" sz="1800" dirty="0" smtClean="0"/>
              <a:t> </a:t>
            </a:r>
            <a:r>
              <a:rPr lang="fr-FR" sz="1800" dirty="0" err="1" smtClean="0"/>
              <a:t>who</a:t>
            </a:r>
            <a:r>
              <a:rPr lang="fr-FR" sz="1800" dirty="0" smtClean="0"/>
              <a:t> </a:t>
            </a:r>
            <a:r>
              <a:rPr lang="fr-FR" sz="1800" dirty="0" err="1" smtClean="0"/>
              <a:t>was</a:t>
            </a:r>
            <a:r>
              <a:rPr lang="fr-FR" sz="1800" dirty="0" smtClean="0"/>
              <a:t> right or </a:t>
            </a:r>
            <a:r>
              <a:rPr lang="fr-FR" sz="1800" dirty="0" err="1" smtClean="0"/>
              <a:t>wrong</a:t>
            </a:r>
            <a:r>
              <a:rPr lang="fr-FR" sz="1800" dirty="0" smtClean="0"/>
              <a:t>.</a:t>
            </a:r>
          </a:p>
          <a:p>
            <a:pPr lvl="1"/>
            <a:r>
              <a:rPr lang="fr-FR" sz="1800" dirty="0" err="1" smtClean="0"/>
              <a:t>Only</a:t>
            </a:r>
            <a:r>
              <a:rPr lang="fr-FR" sz="1800" dirty="0" smtClean="0"/>
              <a:t> the </a:t>
            </a:r>
            <a:r>
              <a:rPr lang="fr-FR" sz="1800" dirty="0"/>
              <a:t>impacts on the running </a:t>
            </a:r>
            <a:r>
              <a:rPr lang="fr-FR" sz="1800" dirty="0" err="1" smtClean="0"/>
              <a:t>implementations</a:t>
            </a:r>
            <a:r>
              <a:rPr lang="fr-FR" sz="1800" dirty="0" smtClean="0"/>
              <a:t> </a:t>
            </a:r>
            <a:r>
              <a:rPr lang="fr-FR" sz="1800" dirty="0" err="1" smtClean="0"/>
              <a:t>should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evaluated</a:t>
            </a:r>
            <a:r>
              <a:rPr lang="fr-FR" sz="1800" dirty="0" smtClean="0"/>
              <a:t>.</a:t>
            </a:r>
            <a:endParaRPr lang="en-US" sz="1800" dirty="0"/>
          </a:p>
          <a:p>
            <a:pPr lvl="1"/>
            <a:r>
              <a:rPr lang="fr-FR" sz="1800" dirty="0" smtClean="0"/>
              <a:t>If </a:t>
            </a:r>
            <a:r>
              <a:rPr lang="en-GB" sz="1800" dirty="0"/>
              <a:t>token-based </a:t>
            </a:r>
            <a:r>
              <a:rPr lang="en-GB" sz="1800" dirty="0" err="1" smtClean="0"/>
              <a:t>authz</a:t>
            </a:r>
            <a:r>
              <a:rPr lang="en-GB" sz="1800" dirty="0" smtClean="0"/>
              <a:t> for NRF service access were </a:t>
            </a:r>
            <a:r>
              <a:rPr lang="en-GB" sz="1800" dirty="0" smtClean="0"/>
              <a:t>possible, </a:t>
            </a:r>
            <a:r>
              <a:rPr lang="en-GB" sz="1800" dirty="0" smtClean="0"/>
              <a:t>they cannot become </a:t>
            </a:r>
            <a:r>
              <a:rPr lang="en-GB" sz="1800" dirty="0" smtClean="0"/>
              <a:t>"forbidden"</a:t>
            </a:r>
            <a:endParaRPr lang="fr-FR" sz="1800" dirty="0" smtClean="0"/>
          </a:p>
          <a:p>
            <a:r>
              <a:rPr lang="fr-FR" sz="2000" dirty="0" smtClean="0"/>
              <a:t>If the stage 3 </a:t>
            </a:r>
            <a:r>
              <a:rPr lang="fr-FR" sz="2000" dirty="0" err="1" smtClean="0"/>
              <a:t>is</a:t>
            </a:r>
            <a:r>
              <a:rPr lang="fr-FR" sz="2000" dirty="0" smtClean="0"/>
              <a:t> correct and </a:t>
            </a:r>
            <a:r>
              <a:rPr lang="fr-FR" sz="2000" dirty="0" smtClean="0"/>
              <a:t>consistent, </a:t>
            </a:r>
            <a:r>
              <a:rPr lang="fr-FR" sz="2000" dirty="0" smtClean="0"/>
              <a:t>the stage 2 </a:t>
            </a:r>
            <a:r>
              <a:rPr lang="fr-FR" sz="2000" dirty="0" err="1" smtClean="0"/>
              <a:t>should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aligned</a:t>
            </a:r>
            <a:r>
              <a:rPr lang="fr-FR" sz="2000" dirty="0" smtClean="0"/>
              <a:t> </a:t>
            </a:r>
            <a:r>
              <a:rPr lang="fr-FR" sz="2000" dirty="0" err="1" smtClean="0"/>
              <a:t>with</a:t>
            </a:r>
            <a:r>
              <a:rPr lang="fr-FR" sz="2000" dirty="0" smtClean="0"/>
              <a:t> stage 3 for Rel-15 and </a:t>
            </a:r>
            <a:r>
              <a:rPr lang="fr-FR" sz="2000" dirty="0" smtClean="0"/>
              <a:t>Re-16 to </a:t>
            </a:r>
            <a:r>
              <a:rPr lang="fr-FR" sz="2000" dirty="0" err="1" smtClean="0"/>
              <a:t>remove</a:t>
            </a:r>
            <a:r>
              <a:rPr lang="fr-FR" sz="2000" dirty="0" smtClean="0"/>
              <a:t> </a:t>
            </a:r>
            <a:r>
              <a:rPr lang="fr-FR" sz="2000" dirty="0" err="1" smtClean="0"/>
              <a:t>any</a:t>
            </a:r>
            <a:r>
              <a:rPr lang="fr-FR" sz="2000" dirty="0" smtClean="0"/>
              <a:t> </a:t>
            </a:r>
            <a:r>
              <a:rPr lang="fr-FR" sz="2000" dirty="0" err="1" smtClean="0"/>
              <a:t>ambiguity</a:t>
            </a:r>
            <a:endParaRPr lang="fr-FR" sz="2000" dirty="0" smtClean="0"/>
          </a:p>
          <a:p>
            <a:r>
              <a:rPr lang="fr-FR" sz="2000" dirty="0" err="1" smtClean="0"/>
              <a:t>Further</a:t>
            </a:r>
            <a:r>
              <a:rPr lang="fr-FR" sz="2000" dirty="0" smtClean="0"/>
              <a:t> </a:t>
            </a:r>
            <a:r>
              <a:rPr lang="fr-FR" sz="2000" dirty="0" err="1" smtClean="0"/>
              <a:t>functional</a:t>
            </a:r>
            <a:r>
              <a:rPr lang="fr-FR" sz="2000" dirty="0" smtClean="0"/>
              <a:t> changes </a:t>
            </a:r>
            <a:r>
              <a:rPr lang="fr-FR" sz="2000" dirty="0" err="1" smtClean="0"/>
              <a:t>can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introduced</a:t>
            </a:r>
            <a:r>
              <a:rPr lang="fr-FR" sz="2000" dirty="0" smtClean="0"/>
              <a:t> in Rel-17 (if </a:t>
            </a:r>
            <a:r>
              <a:rPr lang="fr-FR" sz="2000" dirty="0" err="1" smtClean="0"/>
              <a:t>required</a:t>
            </a:r>
            <a:r>
              <a:rPr lang="fr-FR" sz="2000" dirty="0" smtClean="0"/>
              <a:t>)</a:t>
            </a:r>
          </a:p>
          <a:p>
            <a:pPr lvl="1"/>
            <a:r>
              <a:rPr lang="fr-FR" sz="1600" dirty="0" err="1" smtClean="0"/>
              <a:t>Such</a:t>
            </a:r>
            <a:r>
              <a:rPr lang="fr-FR" sz="1600" dirty="0" smtClean="0"/>
              <a:t> as introduction of a </a:t>
            </a:r>
            <a:r>
              <a:rPr lang="fr-FR" sz="1600" dirty="0" err="1" smtClean="0"/>
              <a:t>specific</a:t>
            </a:r>
            <a:r>
              <a:rPr lang="fr-FR" sz="1600" dirty="0" smtClean="0"/>
              <a:t> </a:t>
            </a:r>
            <a:r>
              <a:rPr lang="fr-FR" sz="1600" dirty="0" err="1" smtClean="0"/>
              <a:t>Oauth</a:t>
            </a:r>
            <a:r>
              <a:rPr lang="fr-FR" sz="1600" dirty="0" smtClean="0"/>
              <a:t> 2.0 client registration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16234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Proposed</a:t>
            </a:r>
            <a:r>
              <a:rPr lang="fr-FR" dirty="0" smtClean="0"/>
              <a:t> </a:t>
            </a:r>
            <a:r>
              <a:rPr lang="fr-FR" dirty="0" err="1" smtClean="0"/>
              <a:t>way</a:t>
            </a:r>
            <a:r>
              <a:rPr lang="fr-FR" dirty="0" smtClean="0"/>
              <a:t> </a:t>
            </a:r>
            <a:r>
              <a:rPr lang="fr-FR" dirty="0" err="1" smtClean="0"/>
              <a:t>forward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Stick to the conclusion of the CT4/SA3 </a:t>
            </a:r>
            <a:r>
              <a:rPr lang="fr-FR" dirty="0" err="1" smtClean="0"/>
              <a:t>confcall</a:t>
            </a:r>
            <a:r>
              <a:rPr lang="fr-FR" dirty="0" smtClean="0"/>
              <a:t>:</a:t>
            </a:r>
          </a:p>
          <a:p>
            <a:pPr lvl="1"/>
            <a:r>
              <a:rPr lang="en-US" dirty="0" smtClean="0"/>
              <a:t>Correct </a:t>
            </a:r>
            <a:r>
              <a:rPr lang="en-US" dirty="0"/>
              <a:t>the stage-2 (TS 33.501), clauses 13.4.1.1 and 13.4.1.2, for the definition of the Oauth2 Client Registration process by defining for Rel-15/16 a kind of Static Authorization/O&amp;M configuration process.</a:t>
            </a:r>
          </a:p>
          <a:p>
            <a:pPr lvl="1"/>
            <a:r>
              <a:rPr lang="en-GB" dirty="0"/>
              <a:t>The NOTE  in TS 33.501 clause 13.3.1.3 should be changed to normative text clarifying that the usage of Oauth2 in the NRF APIs (</a:t>
            </a:r>
            <a:r>
              <a:rPr lang="en-GB" dirty="0" err="1"/>
              <a:t>NFManagement</a:t>
            </a:r>
            <a:r>
              <a:rPr lang="en-GB" dirty="0"/>
              <a:t> and </a:t>
            </a:r>
            <a:r>
              <a:rPr lang="en-GB" dirty="0" err="1"/>
              <a:t>NFDiscovery</a:t>
            </a:r>
            <a:r>
              <a:rPr lang="en-GB" dirty="0"/>
              <a:t>) is optional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Keep Stage 3 (TS 29.510) unchanged, in which the use of </a:t>
            </a:r>
            <a:r>
              <a:rPr lang="en-GB" dirty="0" err="1" smtClean="0"/>
              <a:t>Oauth</a:t>
            </a:r>
            <a:r>
              <a:rPr lang="en-GB" dirty="0" smtClean="0"/>
              <a:t> 2.0 authorization framework is optional. It is then up to vendor/operator to decide to use it or not</a:t>
            </a:r>
          </a:p>
          <a:p>
            <a:pPr lvl="3"/>
            <a:r>
              <a:rPr lang="en-GB" dirty="0" smtClean="0"/>
              <a:t>Could be further clarified (if deemed required) to clarify that static </a:t>
            </a:r>
            <a:r>
              <a:rPr lang="en-GB" dirty="0"/>
              <a:t>authorization based on local authorization policy at the NRF (section 13.3.0 of TS 33.501</a:t>
            </a:r>
            <a:r>
              <a:rPr lang="en-GB" dirty="0" smtClean="0"/>
              <a:t>) is used when </a:t>
            </a:r>
            <a:r>
              <a:rPr lang="en-GB" dirty="0" err="1" smtClean="0"/>
              <a:t>Oauth</a:t>
            </a:r>
            <a:r>
              <a:rPr lang="en-GB" dirty="0" smtClean="0"/>
              <a:t> 2.0 authorization model is not used..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3595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3GPP TSG </a:t>
            </a:r>
            <a:r>
              <a:rPr lang="fr-FR" altLang="en-US" sz="1400" dirty="0"/>
              <a:t>CT </a:t>
            </a:r>
            <a:r>
              <a:rPr lang="fr-FR" altLang="en-US" sz="1400" dirty="0" smtClean="0"/>
              <a:t>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35315</TotalTime>
  <Words>1048</Words>
  <Application>Microsoft Office PowerPoint</Application>
  <PresentationFormat>Grand écran</PresentationFormat>
  <Paragraphs>70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Proposed guidance on OAuth 2.0 misalignment between CT4 and SA3</vt:lpstr>
      <vt:lpstr>Some background: NRF services</vt:lpstr>
      <vt:lpstr>Stage 2/3 Misalignment since Rel-15</vt:lpstr>
      <vt:lpstr>Joint SA3/CT4 confcall on March 2021</vt:lpstr>
      <vt:lpstr>Following SA3#103-e May 2021</vt:lpstr>
      <vt:lpstr>Clarification: Oauth 2.0 Client registration</vt:lpstr>
      <vt:lpstr>Guidance from the TSG CT chair</vt:lpstr>
      <vt:lpstr>Proposed way forward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898</cp:revision>
  <dcterms:created xsi:type="dcterms:W3CDTF">2010-02-05T13:52:04Z</dcterms:created>
  <dcterms:modified xsi:type="dcterms:W3CDTF">2021-06-11T08:28:37Z</dcterms:modified>
  <cp:contentStatus>Template 2017</cp:contentStatus>
</cp:coreProperties>
</file>