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34"/>
  </p:notesMasterIdLst>
  <p:handoutMasterIdLst>
    <p:handoutMasterId r:id="rId35"/>
  </p:handoutMasterIdLst>
  <p:sldIdLst>
    <p:sldId id="341" r:id="rId3"/>
    <p:sldId id="363" r:id="rId4"/>
    <p:sldId id="366" r:id="rId5"/>
    <p:sldId id="377" r:id="rId6"/>
    <p:sldId id="368" r:id="rId7"/>
    <p:sldId id="408" r:id="rId8"/>
    <p:sldId id="409" r:id="rId9"/>
    <p:sldId id="411" r:id="rId10"/>
    <p:sldId id="419" r:id="rId11"/>
    <p:sldId id="420" r:id="rId12"/>
    <p:sldId id="370" r:id="rId13"/>
    <p:sldId id="407" r:id="rId14"/>
    <p:sldId id="371" r:id="rId15"/>
    <p:sldId id="414" r:id="rId16"/>
    <p:sldId id="410" r:id="rId17"/>
    <p:sldId id="418" r:id="rId18"/>
    <p:sldId id="421" r:id="rId19"/>
    <p:sldId id="416" r:id="rId20"/>
    <p:sldId id="375" r:id="rId21"/>
    <p:sldId id="400" r:id="rId22"/>
    <p:sldId id="403" r:id="rId23"/>
    <p:sldId id="405" r:id="rId24"/>
    <p:sldId id="365" r:id="rId25"/>
    <p:sldId id="376" r:id="rId26"/>
    <p:sldId id="385" r:id="rId27"/>
    <p:sldId id="422" r:id="rId28"/>
    <p:sldId id="423" r:id="rId29"/>
    <p:sldId id="424" r:id="rId30"/>
    <p:sldId id="425" r:id="rId31"/>
    <p:sldId id="426" r:id="rId32"/>
    <p:sldId id="398" r:id="rId3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8EB35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94" autoAdjust="0"/>
    <p:restoredTop sz="99112" autoAdjust="0"/>
  </p:normalViewPr>
  <p:slideViewPr>
    <p:cSldViewPr snapToGrid="0">
      <p:cViewPr varScale="1">
        <p:scale>
          <a:sx n="62" d="100"/>
          <a:sy n="62" d="100"/>
        </p:scale>
        <p:origin x="740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3" d="100"/>
          <a:sy n="43" d="100"/>
        </p:scale>
        <p:origin x="2864" y="5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noTDOC!$C$4:$C$29</c:f>
              <c:numCache>
                <c:formatCode>General</c:formatCode>
                <c:ptCount val="25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  <c:pt idx="19">
                  <c:v>614</c:v>
                </c:pt>
                <c:pt idx="20">
                  <c:v>448</c:v>
                </c:pt>
                <c:pt idx="21">
                  <c:v>270</c:v>
                </c:pt>
                <c:pt idx="22">
                  <c:v>650</c:v>
                </c:pt>
                <c:pt idx="23">
                  <c:v>377</c:v>
                </c:pt>
                <c:pt idx="24">
                  <c:v>658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805-4FB1-BAB6-CB35D6362BFD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noTDOC!$B$4:$B$29</c:f>
              <c:strCache>
                <c:ptCount val="25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</c:v>
                </c:pt>
                <c:pt idx="16">
                  <c:v>April 2020 e</c:v>
                </c:pt>
                <c:pt idx="17">
                  <c:v>June 2020 e</c:v>
                </c:pt>
                <c:pt idx="18">
                  <c:v>Aug 2020 e</c:v>
                </c:pt>
                <c:pt idx="19">
                  <c:v>Oct 2020 e</c:v>
                </c:pt>
                <c:pt idx="20">
                  <c:v>Nov 2020 e</c:v>
                </c:pt>
                <c:pt idx="21">
                  <c:v>Jan 2021 e</c:v>
                </c:pt>
                <c:pt idx="22">
                  <c:v>Feb 2021 e</c:v>
                </c:pt>
                <c:pt idx="23">
                  <c:v>April 2021 e</c:v>
                </c:pt>
                <c:pt idx="24">
                  <c:v>May 2021 e</c:v>
                </c:pt>
              </c:strCache>
            </c:strRef>
          </c:cat>
          <c:val>
            <c:numRef>
              <c:f>noTDOC!$D$4:$D$29</c:f>
              <c:numCache>
                <c:formatCode>General</c:formatCode>
                <c:ptCount val="25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  <c:pt idx="19">
                  <c:v>961</c:v>
                </c:pt>
                <c:pt idx="20">
                  <c:v>770</c:v>
                </c:pt>
                <c:pt idx="21">
                  <c:v>441</c:v>
                </c:pt>
                <c:pt idx="22">
                  <c:v>991</c:v>
                </c:pt>
                <c:pt idx="23">
                  <c:v>583</c:v>
                </c:pt>
                <c:pt idx="24">
                  <c:v>1169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805-4FB1-BAB6-CB35D6362B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CRs!$D$4:$P$4</c:f>
              <c:numCache>
                <c:formatCode>General</c:formatCode>
                <c:ptCount val="13"/>
                <c:pt idx="0">
                  <c:v>244</c:v>
                </c:pt>
                <c:pt idx="1">
                  <c:v>207</c:v>
                </c:pt>
                <c:pt idx="2">
                  <c:v>213</c:v>
                </c:pt>
                <c:pt idx="3">
                  <c:v>194</c:v>
                </c:pt>
                <c:pt idx="4">
                  <c:v>304</c:v>
                </c:pt>
                <c:pt idx="5">
                  <c:v>394</c:v>
                </c:pt>
                <c:pt idx="6">
                  <c:v>325</c:v>
                </c:pt>
                <c:pt idx="7">
                  <c:v>259</c:v>
                </c:pt>
                <c:pt idx="8">
                  <c:v>198</c:v>
                </c:pt>
                <c:pt idx="9">
                  <c:v>30</c:v>
                </c:pt>
                <c:pt idx="10">
                  <c:v>237</c:v>
                </c:pt>
                <c:pt idx="11">
                  <c:v>84</c:v>
                </c:pt>
                <c:pt idx="12">
                  <c:v>262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AC-45EF-8A9F-40DEA7651668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CRs!$D$3:$P$3</c:f>
              <c:strCache>
                <c:ptCount val="13"/>
                <c:pt idx="0">
                  <c:v>Aug_2019</c:v>
                </c:pt>
                <c:pt idx="1">
                  <c:v>Oct_2019</c:v>
                </c:pt>
                <c:pt idx="2">
                  <c:v>Nov_2019</c:v>
                </c:pt>
                <c:pt idx="3">
                  <c:v>Feb-e_2020</c:v>
                </c:pt>
                <c:pt idx="4">
                  <c:v>April-e_2020</c:v>
                </c:pt>
                <c:pt idx="5">
                  <c:v>June-e_2020</c:v>
                </c:pt>
                <c:pt idx="6">
                  <c:v>August-e_2020</c:v>
                </c:pt>
                <c:pt idx="7">
                  <c:v>October-e_2020</c:v>
                </c:pt>
                <c:pt idx="8">
                  <c:v>November-e_2020</c:v>
                </c:pt>
                <c:pt idx="9">
                  <c:v>January-e_2021</c:v>
                </c:pt>
                <c:pt idx="10">
                  <c:v>February-e_2021</c:v>
                </c:pt>
                <c:pt idx="11">
                  <c:v>April-e_2021</c:v>
                </c:pt>
                <c:pt idx="12">
                  <c:v>May-e_2021</c:v>
                </c:pt>
              </c:strCache>
            </c:strRef>
          </c:cat>
          <c:val>
            <c:numRef>
              <c:f>CRs!$D$5:$P$5</c:f>
              <c:numCache>
                <c:formatCode>General</c:formatCode>
                <c:ptCount val="13"/>
                <c:pt idx="0">
                  <c:v>92</c:v>
                </c:pt>
                <c:pt idx="1">
                  <c:v>95</c:v>
                </c:pt>
                <c:pt idx="2">
                  <c:v>59</c:v>
                </c:pt>
                <c:pt idx="3">
                  <c:v>107</c:v>
                </c:pt>
                <c:pt idx="4">
                  <c:v>42</c:v>
                </c:pt>
                <c:pt idx="5">
                  <c:v>36</c:v>
                </c:pt>
                <c:pt idx="6">
                  <c:v>1</c:v>
                </c:pt>
                <c:pt idx="7">
                  <c:v>14</c:v>
                </c:pt>
                <c:pt idx="8">
                  <c:v>13</c:v>
                </c:pt>
                <c:pt idx="9">
                  <c:v>75</c:v>
                </c:pt>
                <c:pt idx="10">
                  <c:v>63</c:v>
                </c:pt>
                <c:pt idx="11">
                  <c:v>74</c:v>
                </c:pt>
                <c:pt idx="12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AC-45EF-8A9F-40DEA76516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CT#92-e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June 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CP-211315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10.06.2021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12" TargetMode="External"/><Relationship Id="rId3" Type="http://schemas.openxmlformats.org/officeDocument/2006/relationships/hyperlink" Target="https://portal.3gpp.org/ngppapp/CreateTdoc.aspx?mode=view&amp;contributionUid=C1-213633" TargetMode="External"/><Relationship Id="rId7" Type="http://schemas.openxmlformats.org/officeDocument/2006/relationships/hyperlink" Target="https://portal.3gpp.org/ngppapp/CreateTdoc.aspx?mode=view&amp;contributionUid=C1-213611" TargetMode="External"/><Relationship Id="rId2" Type="http://schemas.openxmlformats.org/officeDocument/2006/relationships/hyperlink" Target="https://portal.3gpp.org/ngppapp/CreateTdoc.aspx?mode=view&amp;contributionUid=C1-21363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751" TargetMode="External"/><Relationship Id="rId5" Type="http://schemas.openxmlformats.org/officeDocument/2006/relationships/hyperlink" Target="https://portal.3gpp.org/ngppapp/CreateTdoc.aspx?mode=view&amp;contributionUid=C1-213750" TargetMode="External"/><Relationship Id="rId10" Type="http://schemas.openxmlformats.org/officeDocument/2006/relationships/hyperlink" Target="https://portal.3gpp.org/ngppapp/CreateTdoc.aspx?mode=view&amp;contributionUid=C1-213735" TargetMode="External"/><Relationship Id="rId4" Type="http://schemas.openxmlformats.org/officeDocument/2006/relationships/hyperlink" Target="https://portal.3gpp.org/ngppapp/CreateTdoc.aspx?mode=view&amp;contributionUid=C1-213635" TargetMode="External"/><Relationship Id="rId9" Type="http://schemas.openxmlformats.org/officeDocument/2006/relationships/hyperlink" Target="https://portal.3gpp.org/ngppapp/CreateTdoc.aspx?mode=view&amp;contributionUid=C1-212925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877" TargetMode="External"/><Relationship Id="rId3" Type="http://schemas.openxmlformats.org/officeDocument/2006/relationships/hyperlink" Target="https://portal.3gpp.org/ngppapp/CreateTdoc.aspx?mode=view&amp;contributionUid=C1-213016" TargetMode="External"/><Relationship Id="rId7" Type="http://schemas.openxmlformats.org/officeDocument/2006/relationships/hyperlink" Target="https://portal.3gpp.org/ngppapp/CreateTdoc.aspx?mode=view&amp;contributionUid=C1-213875" TargetMode="External"/><Relationship Id="rId2" Type="http://schemas.openxmlformats.org/officeDocument/2006/relationships/hyperlink" Target="https://portal.3gpp.org/ngppapp/CreateTdoc.aspx?mode=view&amp;contributionUid=C1-21244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ngppapp/CreateTdoc.aspx?mode=view&amp;contributionUid=C1-213854" TargetMode="External"/><Relationship Id="rId11" Type="http://schemas.openxmlformats.org/officeDocument/2006/relationships/hyperlink" Target="https://portal.3gpp.org/ngppapp/CreateTdoc.aspx?mode=view&amp;contributionUid=C1-213883" TargetMode="External"/><Relationship Id="rId5" Type="http://schemas.openxmlformats.org/officeDocument/2006/relationships/hyperlink" Target="https://portal.3gpp.org/ngppapp/CreateTdoc.aspx?mode=view&amp;contributionUid=C1-213772" TargetMode="External"/><Relationship Id="rId10" Type="http://schemas.openxmlformats.org/officeDocument/2006/relationships/hyperlink" Target="https://portal.3gpp.org/ngppapp/CreateTdoc.aspx?mode=view&amp;contributionUid=C1-213882" TargetMode="External"/><Relationship Id="rId4" Type="http://schemas.openxmlformats.org/officeDocument/2006/relationships/hyperlink" Target="https://portal.3gpp.org/ngppapp/CreateTdoc.aspx?mode=view&amp;contributionUid=C1-213027" TargetMode="External"/><Relationship Id="rId9" Type="http://schemas.openxmlformats.org/officeDocument/2006/relationships/hyperlink" Target="https://portal.3gpp.org/ngppapp/CreateTdoc.aspx?mode=view&amp;contributionUid=C1-213881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portal.3gpp.org/desktopmodules/Specifications/SpecificationDetails.aspx?specificationId=3370" TargetMode="External"/><Relationship Id="rId13" Type="http://schemas.openxmlformats.org/officeDocument/2006/relationships/hyperlink" Target="https://portal.3gpp.org/ngppapp/CreateTdoc.aspx?mode=view&amp;contributionUid=C1-213773" TargetMode="External"/><Relationship Id="rId3" Type="http://schemas.openxmlformats.org/officeDocument/2006/relationships/hyperlink" Target="https://portal.3gpp.org/ngppapp/CreateTdoc.aspx?mode=view&amp;contributionUid=C1-213885" TargetMode="External"/><Relationship Id="rId7" Type="http://schemas.openxmlformats.org/officeDocument/2006/relationships/hyperlink" Target="https://portal.3gpp.org/ngppapp/CreateTdoc.aspx?mode=view&amp;contributionUid=C1-213918" TargetMode="External"/><Relationship Id="rId12" Type="http://schemas.openxmlformats.org/officeDocument/2006/relationships/hyperlink" Target="http://portal.3gpp.org/desktopmodules/Specifications/SpecificationDetails.aspx?specificationId=3607" TargetMode="External"/><Relationship Id="rId2" Type="http://schemas.openxmlformats.org/officeDocument/2006/relationships/hyperlink" Target="https://portal.3gpp.org/ngppapp/CreateTdoc.aspx?mode=view&amp;contributionUid=C1-2138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789" TargetMode="External"/><Relationship Id="rId11" Type="http://schemas.openxmlformats.org/officeDocument/2006/relationships/hyperlink" Target="https://portal.3gpp.org/ngppapp/CreateTdoc.aspx?mode=view&amp;contributionUid=C1-213749" TargetMode="External"/><Relationship Id="rId5" Type="http://schemas.openxmlformats.org/officeDocument/2006/relationships/hyperlink" Target="https://portal.3gpp.org/ngppapp/CreateTdoc.aspx?mode=view&amp;contributionUid=C1-213902" TargetMode="External"/><Relationship Id="rId10" Type="http://schemas.openxmlformats.org/officeDocument/2006/relationships/hyperlink" Target="https://portal.3gpp.org/ngppapp/CreateTdoc.aspx?mode=view&amp;contributionUid=C1-213748" TargetMode="External"/><Relationship Id="rId4" Type="http://schemas.openxmlformats.org/officeDocument/2006/relationships/hyperlink" Target="https://portal.3gpp.org/ngppapp/CreateTdoc.aspx?mode=view&amp;contributionUid=C1-213886" TargetMode="External"/><Relationship Id="rId9" Type="http://schemas.openxmlformats.org/officeDocument/2006/relationships/hyperlink" Target="https://portal.3gpp.org/ngppapp/CreateTdoc.aspx?mode=view&amp;contributionUid=C1-213929" TargetMode="External"/><Relationship Id="rId14" Type="http://schemas.openxmlformats.org/officeDocument/2006/relationships/hyperlink" Target="https://portal.3gpp.org/ngppapp/CreateTdoc.aspx?mode=view&amp;contributionUid=C1-213776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607" TargetMode="External"/><Relationship Id="rId13" Type="http://schemas.openxmlformats.org/officeDocument/2006/relationships/hyperlink" Target="https://portal.3gpp.org/ngppapp/CreateTdoc.aspx?mode=view&amp;contributionUid=C1-213806" TargetMode="External"/><Relationship Id="rId3" Type="http://schemas.openxmlformats.org/officeDocument/2006/relationships/hyperlink" Target="http://portal.3gpp.org/desktopmodules/Specifications/SpecificationDetails.aspx?specificationId=3607" TargetMode="External"/><Relationship Id="rId7" Type="http://schemas.openxmlformats.org/officeDocument/2006/relationships/hyperlink" Target="https://portal.3gpp.org/ngppapp/CreateTdoc.aspx?mode=view&amp;contributionUid=C1-213606" TargetMode="External"/><Relationship Id="rId12" Type="http://schemas.openxmlformats.org/officeDocument/2006/relationships/hyperlink" Target="http://portal.3gpp.org/desktopmodules/Specifications/SpecificationDetails.aspx?specificationId=1072" TargetMode="External"/><Relationship Id="rId2" Type="http://schemas.openxmlformats.org/officeDocument/2006/relationships/hyperlink" Target="https://portal.3gpp.org/ngppapp/CreateTdoc.aspx?mode=view&amp;contributionUid=C1-21377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805" TargetMode="External"/><Relationship Id="rId5" Type="http://schemas.openxmlformats.org/officeDocument/2006/relationships/hyperlink" Target="https://portal.3gpp.org/ngppapp/CreateTdoc.aspx?mode=view&amp;contributionUid=C1-213813" TargetMode="External"/><Relationship Id="rId10" Type="http://schemas.openxmlformats.org/officeDocument/2006/relationships/hyperlink" Target="https://portal.3gpp.org/ngppapp/CreateTdoc.aspx?mode=view&amp;contributionUid=C1-213660" TargetMode="External"/><Relationship Id="rId4" Type="http://schemas.openxmlformats.org/officeDocument/2006/relationships/hyperlink" Target="https://portal.3gpp.org/ngppapp/CreateTdoc.aspx?mode=view&amp;contributionUid=C1-213791" TargetMode="External"/><Relationship Id="rId9" Type="http://schemas.openxmlformats.org/officeDocument/2006/relationships/hyperlink" Target="https://portal.3gpp.org/ngppapp/CreateTdoc.aspx?mode=view&amp;contributionUid=C1-213657" TargetMode="External"/><Relationship Id="rId14" Type="http://schemas.openxmlformats.org/officeDocument/2006/relationships/hyperlink" Target="https://portal.3gpp.org/ngppapp/CreateTdoc.aspx?mode=view&amp;contributionUid=C1-213809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ngppapp/CreateTdoc.aspx?mode=view&amp;contributionUid=C1-213744" TargetMode="External"/><Relationship Id="rId13" Type="http://schemas.openxmlformats.org/officeDocument/2006/relationships/hyperlink" Target="http://portal.3gpp.org/desktopmodules/Specifications/SpecificationDetails.aspx?specificationId=3371" TargetMode="External"/><Relationship Id="rId3" Type="http://schemas.openxmlformats.org/officeDocument/2006/relationships/hyperlink" Target="http://portal.3gpp.org/desktopmodules/Specifications/SpecificationDetails.aspx?specificationId=1072" TargetMode="External"/><Relationship Id="rId7" Type="http://schemas.openxmlformats.org/officeDocument/2006/relationships/hyperlink" Target="https://portal.3gpp.org/ngppapp/CreateTdoc.aspx?mode=view&amp;contributionUid=C1-213958" TargetMode="External"/><Relationship Id="rId12" Type="http://schemas.openxmlformats.org/officeDocument/2006/relationships/hyperlink" Target="https://portal.3gpp.org/ngppapp/CreateTdoc.aspx?mode=view&amp;contributionUid=C1-213738" TargetMode="External"/><Relationship Id="rId2" Type="http://schemas.openxmlformats.org/officeDocument/2006/relationships/hyperlink" Target="https://portal.3gpp.org/ngppapp/CreateTdoc.aspx?mode=view&amp;contributionUid=C1-213847" TargetMode="External"/><Relationship Id="rId16" Type="http://schemas.openxmlformats.org/officeDocument/2006/relationships/hyperlink" Target="https://portal.3gpp.org/ngppapp/CreateTdoc.aspx?mode=view&amp;contributionUid=C1-21385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rtal.3gpp.org/desktopmodules/Specifications/SpecificationDetails.aspx?specificationId=3370" TargetMode="External"/><Relationship Id="rId11" Type="http://schemas.openxmlformats.org/officeDocument/2006/relationships/hyperlink" Target="https://portal.3gpp.org/ngppapp/CreateTdoc.aspx?mode=view&amp;contributionUid=C1-213737" TargetMode="External"/><Relationship Id="rId5" Type="http://schemas.openxmlformats.org/officeDocument/2006/relationships/hyperlink" Target="https://portal.3gpp.org/ngppapp/CreateTdoc.aspx?mode=view&amp;contributionUid=C1-213957" TargetMode="External"/><Relationship Id="rId15" Type="http://schemas.openxmlformats.org/officeDocument/2006/relationships/hyperlink" Target="http://portal.3gpp.org/desktopmodules/Specifications/SpecificationDetails.aspx?specificationId=1049" TargetMode="External"/><Relationship Id="rId10" Type="http://schemas.openxmlformats.org/officeDocument/2006/relationships/hyperlink" Target="https://portal.3gpp.org/ngppapp/CreateTdoc.aspx?mode=view&amp;contributionUid=C1-213745" TargetMode="External"/><Relationship Id="rId4" Type="http://schemas.openxmlformats.org/officeDocument/2006/relationships/hyperlink" Target="https://portal.3gpp.org/ngppapp/CreateTdoc.aspx?mode=view&amp;contributionUid=C1-213956" TargetMode="External"/><Relationship Id="rId9" Type="http://schemas.openxmlformats.org/officeDocument/2006/relationships/hyperlink" Target="http://portal.3gpp.org/desktopmodules/Specifications/SpecificationDetails.aspx?specificationId=789" TargetMode="External"/><Relationship Id="rId14" Type="http://schemas.openxmlformats.org/officeDocument/2006/relationships/hyperlink" Target="https://portal.3gpp.org/ngppapp/CreateTdoc.aspx?mode=view&amp;contributionUid=C1-213740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portal.3gpp.org/desktopmodules/Specifications/SpecificationDetails.aspx?specificationId=1055" TargetMode="External"/><Relationship Id="rId2" Type="http://schemas.openxmlformats.org/officeDocument/2006/relationships/hyperlink" Target="https://portal.3gpp.org/ngppapp/CreateTdoc.aspx?mode=view&amp;contributionUid=C1-213638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CT#92e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359242"/>
              </p:ext>
            </p:extLst>
          </p:nvPr>
        </p:nvGraphicFramePr>
        <p:xfrm>
          <a:off x="784312" y="2126071"/>
          <a:ext cx="10188488" cy="267435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eNS_Ph2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eNS_Ph2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5G_eLCS_ph2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5G_eLCS_ph2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CP-210075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     CT1 aspects of 5G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eEDGE_5GC</a:t>
                      </a: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highlight>
                          <a:srgbClr val="FFFFFF"/>
                        </a:highlight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53412543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574319"/>
              </p:ext>
            </p:extLst>
          </p:nvPr>
        </p:nvGraphicFramePr>
        <p:xfrm>
          <a:off x="838200" y="2056493"/>
          <a:ext cx="10411095" cy="2345998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0163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CP-211122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24.811 -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Study on the CT aspects of Support for Minimization of service Interruption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2.0.0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LG Electronics</a:t>
                      </a: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fr-FR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approval</a:t>
                      </a: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TS/TR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Rel-14: 5 CAT F CRs for Mission Critical work items agreed</a:t>
            </a:r>
          </a:p>
          <a:p>
            <a:r>
              <a:rPr lang="en-US" sz="2400" dirty="0"/>
              <a:t>Rel-15: 2 CAT F CRs for Mission Critical work items agreed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</a:t>
            </a:r>
            <a:r>
              <a:rPr lang="en-US" dirty="0">
                <a:highlight>
                  <a:srgbClr val="FFFFFF"/>
                </a:highlight>
              </a:rPr>
              <a:t>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 All Rel-16 work items are complete. </a:t>
            </a:r>
          </a:p>
          <a:p>
            <a:r>
              <a:rPr lang="en-US" sz="2400" dirty="0">
                <a:cs typeface="Arial" panose="020B0604020202020204" pitchFamily="34" charset="0"/>
              </a:rPr>
              <a:t>15 CAT F CRs against Rel-16 agreed , fixing FASMO and </a:t>
            </a:r>
            <a:r>
              <a:rPr lang="en-US" altLang="de-DE" sz="2400" dirty="0">
                <a:cs typeface="Arial" panose="020B0604020202020204" pitchFamily="34" charset="0"/>
              </a:rPr>
              <a:t>aligning with stage-2 (previous quarter had 43 agreed CRs) 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  <a:p>
            <a:endParaRPr lang="en-US" altLang="de-DE" sz="2400" dirty="0"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362708"/>
              </p:ext>
            </p:extLst>
          </p:nvPr>
        </p:nvGraphicFramePr>
        <p:xfrm>
          <a:off x="209550" y="2282825"/>
          <a:ext cx="11742738" cy="2726085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C1-213917</a:t>
                      </a:r>
                      <a:endParaRPr lang="fr-FR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 of ATSSS Rule ID and individual rule modification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Ericsson, Nokia, Nokia Shanghai Bell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24.193 (Rel-16)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RAN5</a:t>
                      </a:r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915944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/>
              <a:t>253 </a:t>
            </a:r>
            <a:r>
              <a:rPr lang="es-ES" sz="2400" dirty="0" err="1"/>
              <a:t>CRs</a:t>
            </a:r>
            <a:r>
              <a:rPr lang="es-ES" sz="2400" dirty="0"/>
              <a:t> </a:t>
            </a:r>
            <a:r>
              <a:rPr lang="es-ES" sz="2400" dirty="0" err="1"/>
              <a:t>were</a:t>
            </a:r>
            <a:r>
              <a:rPr lang="es-ES" sz="2400" dirty="0"/>
              <a:t> </a:t>
            </a:r>
            <a:r>
              <a:rPr lang="es-ES" sz="2400" dirty="0" err="1"/>
              <a:t>agreed</a:t>
            </a:r>
            <a:r>
              <a:rPr lang="es-ES" sz="2400" dirty="0"/>
              <a:t> for </a:t>
            </a:r>
            <a:r>
              <a:rPr lang="es-ES" sz="2400" dirty="0" err="1"/>
              <a:t>Release</a:t>
            </a:r>
            <a:r>
              <a:rPr lang="es-ES" sz="2400" dirty="0"/>
              <a:t> 17</a:t>
            </a:r>
          </a:p>
          <a:p>
            <a:r>
              <a:rPr lang="en-US" sz="2400" dirty="0"/>
              <a:t>69 </a:t>
            </a:r>
            <a:r>
              <a:rPr lang="en-US" sz="2400" dirty="0" err="1"/>
              <a:t>pCRs</a:t>
            </a:r>
            <a:r>
              <a:rPr lang="en-US" sz="2400" dirty="0"/>
              <a:t> were agreed for Release 17</a:t>
            </a:r>
          </a:p>
          <a:p>
            <a:r>
              <a:rPr lang="en-GB" sz="2400" dirty="0"/>
              <a:t>2 CRs on "inclusive language review" were agreed</a:t>
            </a:r>
          </a:p>
          <a:p>
            <a:r>
              <a:rPr lang="en-US" sz="2400" dirty="0"/>
              <a:t> 4 new work items under CT1 lead were agreed</a:t>
            </a:r>
          </a:p>
          <a:p>
            <a:pPr marL="0" indent="0">
              <a:buNone/>
            </a:pPr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60305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  <a:r>
              <a:rPr lang="en-US" dirty="0">
                <a:highlight>
                  <a:srgbClr val="FFFFFF"/>
                </a:highlight>
              </a:rPr>
              <a:t>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Study on enhanced IMS to 5GC Integration Phase 2</a:t>
            </a:r>
          </a:p>
          <a:p>
            <a:pPr lvl="1"/>
            <a:r>
              <a:rPr lang="en-US" sz="1600" dirty="0"/>
              <a:t>CT wide study with TR in CT1, CT3, CT4</a:t>
            </a:r>
          </a:p>
          <a:p>
            <a:pPr lvl="1"/>
            <a:r>
              <a:rPr lang="en-US" sz="1600" dirty="0"/>
              <a:t>CT1 aspects did not progress in Q2, still at 15%</a:t>
            </a:r>
          </a:p>
          <a:p>
            <a:r>
              <a:rPr lang="en-US" sz="2000" dirty="0"/>
              <a:t> CT1 aspects for Enabling Edge Applications</a:t>
            </a:r>
            <a:endParaRPr lang="de-DE" sz="2000" dirty="0"/>
          </a:p>
          <a:p>
            <a:pPr lvl="1"/>
            <a:r>
              <a:rPr lang="en-GB" sz="1600" dirty="0"/>
              <a:t>Two potential candidate solutions have been discussed for EDGE4</a:t>
            </a:r>
            <a:endParaRPr lang="de-DE" sz="1600" dirty="0"/>
          </a:p>
          <a:p>
            <a:pPr lvl="1"/>
            <a:r>
              <a:rPr lang="en-GB" sz="1600"/>
              <a:t>TS 24.558 </a:t>
            </a:r>
            <a:r>
              <a:rPr lang="en-GB" sz="1600" dirty="0"/>
              <a:t>contains an Annex B that is supposed to contain potential protocol candidates</a:t>
            </a:r>
            <a:endParaRPr lang="de-DE" sz="1600" dirty="0"/>
          </a:p>
          <a:p>
            <a:pPr lvl="1"/>
            <a:r>
              <a:rPr lang="en-GB" sz="1600" dirty="0"/>
              <a:t>Potential candidates are </a:t>
            </a:r>
            <a:endParaRPr lang="de-DE" sz="1600" dirty="0"/>
          </a:p>
          <a:p>
            <a:pPr lvl="2"/>
            <a:r>
              <a:rPr lang="en-GB" sz="1600" dirty="0"/>
              <a:t>API based solution </a:t>
            </a:r>
            <a:endParaRPr lang="de-DE" sz="1600" dirty="0"/>
          </a:p>
          <a:p>
            <a:pPr lvl="2"/>
            <a:r>
              <a:rPr lang="en-GB" sz="1600" dirty="0"/>
              <a:t>NAS based solution</a:t>
            </a:r>
            <a:endParaRPr lang="de-DE" sz="1600" dirty="0"/>
          </a:p>
          <a:p>
            <a:pPr lvl="1"/>
            <a:r>
              <a:rPr lang="en-GB" sz="1600" dirty="0"/>
              <a:t>So far very slow progress for </a:t>
            </a:r>
            <a:r>
              <a:rPr lang="en-GB" sz="1600" dirty="0" err="1"/>
              <a:t>pCRs</a:t>
            </a:r>
            <a:r>
              <a:rPr lang="en-GB" sz="1600" dirty="0"/>
              <a:t> on EDGE-4 due to lack of consensus</a:t>
            </a:r>
          </a:p>
          <a:p>
            <a:pPr lvl="1"/>
            <a:r>
              <a:rPr lang="en-GB" sz="1600" dirty="0"/>
              <a:t>Conclusion to be made in upcoming CT1 meetings</a:t>
            </a:r>
            <a:endParaRPr lang="de-DE" sz="1600" dirty="0"/>
          </a:p>
          <a:p>
            <a:r>
              <a:rPr lang="en-US" sz="2400" dirty="0"/>
              <a:t> </a:t>
            </a:r>
            <a:r>
              <a:rPr lang="en-US" sz="2000" dirty="0"/>
              <a:t>CT aspects of 5GC architecture for satellite networks  </a:t>
            </a:r>
          </a:p>
          <a:p>
            <a:pPr lvl="1"/>
            <a:r>
              <a:rPr lang="en-US" sz="1600" dirty="0"/>
              <a:t>CT1 has study phase, documented in TR 24.821</a:t>
            </a:r>
          </a:p>
          <a:p>
            <a:pPr lvl="1"/>
            <a:r>
              <a:rPr lang="en-US" sz="1600" dirty="0"/>
              <a:t>TR not sent to June plenary for approval, plan is to sent it for approval to September plenary</a:t>
            </a:r>
          </a:p>
        </p:txBody>
      </p:sp>
    </p:spTree>
    <p:extLst>
      <p:ext uri="{BB962C8B-B14F-4D97-AF65-F5344CB8AC3E}">
        <p14:creationId xmlns:p14="http://schemas.microsoft.com/office/powerpoint/2010/main" val="2174648113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 - Studies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Study on the support for minimization of service interruption</a:t>
            </a:r>
          </a:p>
          <a:p>
            <a:pPr lvl="1"/>
            <a:r>
              <a:rPr lang="en-US" sz="1600" dirty="0"/>
              <a:t>TR 24.811 sent for approval to CT#92e</a:t>
            </a:r>
          </a:p>
          <a:p>
            <a:pPr lvl="1"/>
            <a:r>
              <a:rPr lang="en-US" sz="1600" dirty="0"/>
              <a:t>TR 24.811 is seen 95% complete</a:t>
            </a:r>
          </a:p>
          <a:p>
            <a:pPr lvl="1"/>
            <a:r>
              <a:rPr lang="en-US" sz="1600" dirty="0"/>
              <a:t>Conclusion on a network-based solution for key issue #6 is outstanding, will be completed during normative phase (TR contains a UE based solution for KI#6)</a:t>
            </a:r>
          </a:p>
        </p:txBody>
      </p:sp>
    </p:spTree>
    <p:extLst>
      <p:ext uri="{BB962C8B-B14F-4D97-AF65-F5344CB8AC3E}">
        <p14:creationId xmlns:p14="http://schemas.microsoft.com/office/powerpoint/2010/main" val="2102091498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</a:t>
            </a:r>
            <a:r>
              <a:rPr lang="en-US" dirty="0">
                <a:highlight>
                  <a:srgbClr val="FFFFFF"/>
                </a:highlight>
              </a:rPr>
              <a:t>Information</a:t>
            </a:r>
            <a:r>
              <a:rPr lang="en-US" dirty="0"/>
              <a:t>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CT1 had elections for Chair and one </a:t>
            </a:r>
            <a:r>
              <a:rPr lang="en-US" sz="2000" dirty="0" err="1"/>
              <a:t>ViceChair</a:t>
            </a:r>
            <a:r>
              <a:rPr lang="en-US" sz="2000" dirty="0"/>
              <a:t> </a:t>
            </a:r>
          </a:p>
          <a:p>
            <a:pPr lvl="1"/>
            <a:r>
              <a:rPr lang="en-US" sz="2000" dirty="0"/>
              <a:t>CT1#129-e</a:t>
            </a:r>
          </a:p>
          <a:p>
            <a:pPr lvl="2"/>
            <a:r>
              <a:rPr lang="en-US" sz="1600" dirty="0"/>
              <a:t>Peter got re-elected as CT1 Chair</a:t>
            </a:r>
          </a:p>
          <a:p>
            <a:pPr lvl="1"/>
            <a:r>
              <a:rPr lang="en-US" sz="2000" dirty="0"/>
              <a:t>CT1#130-e </a:t>
            </a:r>
          </a:p>
          <a:p>
            <a:pPr lvl="2"/>
            <a:r>
              <a:rPr lang="en-US" sz="1600" dirty="0"/>
              <a:t>Jörgen got re-elected as CT1 VC</a:t>
            </a:r>
          </a:p>
          <a:p>
            <a:r>
              <a:rPr lang="en-US" sz="2000" dirty="0"/>
              <a:t> CT1 will have elections for </a:t>
            </a:r>
          </a:p>
          <a:p>
            <a:pPr lvl="1"/>
            <a:r>
              <a:rPr lang="en-US" sz="2000" dirty="0"/>
              <a:t>one </a:t>
            </a:r>
            <a:r>
              <a:rPr lang="en-US" sz="2000" dirty="0" err="1"/>
              <a:t>ViceChair</a:t>
            </a:r>
            <a:r>
              <a:rPr lang="en-US" sz="2000" dirty="0"/>
              <a:t> during CT1#131e</a:t>
            </a:r>
          </a:p>
          <a:p>
            <a:r>
              <a:rPr lang="en-US" sz="2000" dirty="0"/>
              <a:t> CT1 has a new MCC</a:t>
            </a:r>
          </a:p>
          <a:p>
            <a:pPr lvl="1"/>
            <a:r>
              <a:rPr lang="en-US" sz="2000" dirty="0"/>
              <a:t>Andrijana started in CT1#130e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3246552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000" dirty="0"/>
              <a:t>Scope of 24.519 “5G System (5GS); Time-Sensitive Networking (TSN) Application Function (AF) to Device-Side TSN Translator (DS-TT) and Network-Side TSN Translator (NW-TT) protocol aspects; Stage ” changes in Rel-17</a:t>
            </a:r>
          </a:p>
          <a:p>
            <a:pPr lvl="1"/>
            <a:r>
              <a:rPr lang="en-US" sz="1600" dirty="0"/>
              <a:t>Change of scope required by work item “Support of Enhanced Industrial </a:t>
            </a:r>
            <a:r>
              <a:rPr lang="en-US" sz="1600" dirty="0" err="1"/>
              <a:t>IIoT</a:t>
            </a:r>
            <a:r>
              <a:rPr lang="en-US" sz="1600" dirty="0"/>
              <a:t>” (CP-211114), also requires change of title of the TS </a:t>
            </a:r>
          </a:p>
          <a:p>
            <a:pPr lvl="1"/>
            <a:r>
              <a:rPr lang="en-US" sz="1600" dirty="0"/>
              <a:t>change of title is not possible, as there is a Rel-16 version of the spec, and the new title / scope would not be ok for this release</a:t>
            </a:r>
          </a:p>
          <a:p>
            <a:pPr lvl="1"/>
            <a:r>
              <a:rPr lang="en-US" sz="1600" dirty="0"/>
              <a:t>solution is to create a new spec in Rel-17, which contains the existing content of 24.519</a:t>
            </a:r>
          </a:p>
          <a:p>
            <a:pPr lvl="1"/>
            <a:r>
              <a:rPr lang="en-US" sz="1600" dirty="0"/>
              <a:t>CP-211174 coming to CT#92e deletes the content of 24.519 and adds a pointer to the new spec TS 24.XXX </a:t>
            </a:r>
          </a:p>
          <a:p>
            <a:pPr lvl="1"/>
            <a:r>
              <a:rPr lang="en-US" sz="1600" dirty="0"/>
              <a:t>apart from this CR, all other approved CRs to 24.519 are implemented, this will be saved as 24.XXX v17.1.0</a:t>
            </a:r>
          </a:p>
          <a:p>
            <a:pPr lvl="1"/>
            <a:r>
              <a:rPr lang="en-US" sz="1600" dirty="0"/>
              <a:t>implement the deletion CR to 24.519, there will be no upgrade to Rel-18</a:t>
            </a:r>
          </a:p>
          <a:p>
            <a:pPr lvl="1"/>
            <a:r>
              <a:rPr lang="en-US" sz="1600" dirty="0"/>
              <a:t>same process as for some mission critical specifications in Rel-14, e.g. TS 24.483</a:t>
            </a:r>
          </a:p>
          <a:p>
            <a:pPr marL="0" indent="0">
              <a:buNone/>
            </a:pPr>
            <a:r>
              <a:rPr lang="en-US" sz="1600" dirty="0"/>
              <a:t>-&gt; CT </a:t>
            </a:r>
            <a:r>
              <a:rPr lang="en-US" sz="1600"/>
              <a:t>is asked to approve </a:t>
            </a:r>
            <a:r>
              <a:rPr lang="en-US" sz="1600" dirty="0"/>
              <a:t>the creation of new TS using the process described on this slide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37864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peter.leis@nokia.com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ATIS</a:t>
            </a:r>
            <a:br>
              <a:rPr lang="fr-FR" altLang="en-US" sz="1400" dirty="0"/>
            </a:br>
            <a:r>
              <a:rPr lang="en-US" altLang="en-US" sz="1400" dirty="0"/>
              <a:t>lguellec@QTI.QUALCOMM.COM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3535289"/>
            <a:ext cx="3417244" cy="1339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Jörgen</a:t>
            </a:r>
            <a:r>
              <a:rPr lang="fr-FR" altLang="en-US" sz="14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WG1 </a:t>
            </a:r>
            <a:r>
              <a:rPr lang="fr-FR" altLang="en-US" sz="1400" dirty="0" err="1"/>
              <a:t>ViceChair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jorgen.axell@ericsson.com</a:t>
            </a:r>
            <a:endParaRPr lang="fr-FR" altLang="en-US" sz="14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17140" y="3476970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frederic.firmin@etsi.org</a:t>
            </a:r>
            <a:endParaRPr lang="en-US" altLang="en-US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857036" cy="1167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3476970"/>
            <a:ext cx="977394" cy="110375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013717" cy="1013717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509426"/>
            <a:ext cx="857036" cy="1071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11B1D4A-27B5-4489-ABD4-64527BCE164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117" y="4782787"/>
            <a:ext cx="832119" cy="1248959"/>
          </a:xfrm>
          <a:prstGeom prst="rect">
            <a:avLst/>
          </a:prstGeom>
        </p:spPr>
      </p:pic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6F120F3-1407-42DE-ADEF-86B11B1B3CFF}"/>
              </a:ext>
            </a:extLst>
          </p:cNvPr>
          <p:cNvSpPr txBox="1">
            <a:spLocks/>
          </p:cNvSpPr>
          <p:nvPr/>
        </p:nvSpPr>
        <p:spPr bwMode="auto">
          <a:xfrm>
            <a:off x="2137864" y="487496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Andrijana  Brekalo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 err="1"/>
              <a:t>Secretary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i-FI" altLang="en-US" sz="1400" dirty="0"/>
              <a:t>Andrijana.Brekalo@etsi.org</a:t>
            </a:r>
            <a:endParaRPr lang="en-US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Experience</a:t>
            </a:r>
            <a:r>
              <a:rPr lang="en-GB" dirty="0">
                <a:highlight>
                  <a:srgbClr val="FFFFFF"/>
                </a:highlight>
              </a:rPr>
              <a:t> with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CT1#129-e roughly 3100 emails</a:t>
            </a:r>
          </a:p>
          <a:p>
            <a:pPr lvl="1"/>
            <a:r>
              <a:rPr lang="en-GB" sz="2000" dirty="0"/>
              <a:t>CT1#130-e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alternating timeslot 13:00 UTC to 15:00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>
                <a:highlight>
                  <a:srgbClr val="FFFFFF"/>
                </a:highlight>
              </a:rPr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59746E-D796-43C0-B9BC-7C18091FABB5}"/>
              </a:ext>
            </a:extLst>
          </p:cNvPr>
          <p:cNvSpPr txBox="1">
            <a:spLocks/>
          </p:cNvSpPr>
          <p:nvPr/>
        </p:nvSpPr>
        <p:spPr bwMode="auto">
          <a:xfrm>
            <a:off x="8942661" y="3429000"/>
            <a:ext cx="2600325" cy="260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 2020 meetings not show</a:t>
            </a:r>
            <a:r>
              <a:rPr lang="de-DE" sz="1600" dirty="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</a:t>
            </a:r>
            <a:r>
              <a:rPr lang="en-GB" sz="1600" dirty="0" err="1"/>
              <a:t>eetings</a:t>
            </a:r>
            <a:r>
              <a:rPr lang="en-GB" sz="1600" dirty="0"/>
              <a:t>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/>
              <a:t>January/ April 2021 </a:t>
            </a:r>
            <a:r>
              <a:rPr lang="de-DE" sz="1600" dirty="0" err="1"/>
              <a:t>with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2671359"/>
              </p:ext>
            </p:extLst>
          </p:nvPr>
        </p:nvGraphicFramePr>
        <p:xfrm>
          <a:off x="504497" y="1952624"/>
          <a:ext cx="7877503" cy="4311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753475" y="2832168"/>
            <a:ext cx="26003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3584448"/>
            <a:ext cx="2600325" cy="2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 2020 meetings not show</a:t>
            </a:r>
            <a:r>
              <a:rPr lang="de-DE" sz="1600"/>
              <a:t>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e-DE" sz="1600"/>
              <a:t>E-m</a:t>
            </a:r>
            <a:r>
              <a:rPr lang="en-GB" sz="1600"/>
              <a:t>eetings in February 2020 and April 2020 had limited scope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E-meeting in November 2020 only 6 days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/>
              <a:t>January/ April 2021 </a:t>
            </a:r>
            <a:r>
              <a:rPr lang="de-DE" sz="1600"/>
              <a:t>with limited scope</a:t>
            </a:r>
            <a:endParaRPr lang="de-DE" sz="1600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5839043"/>
              </p:ext>
            </p:extLst>
          </p:nvPr>
        </p:nvGraphicFramePr>
        <p:xfrm>
          <a:off x="269823" y="2057399"/>
          <a:ext cx="8112177" cy="41052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</a:t>
            </a:r>
            <a:r>
              <a:rPr lang="en-US" altLang="ja-JP" sz="2600" dirty="0">
                <a:ea typeface="MS PGothic" panose="020B0600070205080204" pitchFamily="34" charset="-128"/>
              </a:rPr>
              <a:t>Andrijana Brekalo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excellent support before, during and after the meetings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267008"/>
              </p:ext>
            </p:extLst>
          </p:nvPr>
        </p:nvGraphicFramePr>
        <p:xfrm>
          <a:off x="800100" y="2016000"/>
          <a:ext cx="10467975" cy="3991097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C1-213629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MCVideo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MOs R14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0100</a:t>
                      </a:r>
                    </a:p>
                    <a:p>
                      <a:pPr algn="l" fontAlgn="ctr"/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24.484-0178</a:t>
                      </a:r>
                      <a:b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C1-213631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0101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24.484-0179</a:t>
                      </a:r>
                      <a:endParaRPr lang="de-DE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sng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C1-213633</a:t>
                      </a:r>
                      <a:endParaRPr lang="de-DE" sz="1000" b="0" i="0" u="sng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0102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24.484-0180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MCVideo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profile R17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24.483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0103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24.484-0181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C1-213751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to AT Commands for NR V2X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27.007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38.509-0036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C1-213612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S-CSCF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reselection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eIMS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24.229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23.380-0115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C1-212925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Control of PTP functionality in DS-TT and NW-TT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C1-213735</a:t>
                      </a:r>
                      <a:endParaRPr lang="de-DE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 on DS-TT/NW-TT Ethernet port and replacement of "bridge" with "user plane node"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0027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29.244-0548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149140"/>
              </p:ext>
            </p:extLst>
          </p:nvPr>
        </p:nvGraphicFramePr>
        <p:xfrm>
          <a:off x="800100" y="2016000"/>
          <a:ext cx="10467975" cy="3967023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C1-212445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services in an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C1-213016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service </a:t>
                      </a: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fallback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and SNPN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C1-213027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Inter-network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Emergency registration to an SNPN by a UE in the limited service state or no SIM state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0703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23.501-2649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23.167-0360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registration procedure for SNPN case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23.502-2641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C1-213877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slicing in initial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Reject handling of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Slice handling in registration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De-registration for SNPN 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</a:t>
                      </a: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registered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23.501-2755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49277588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72724"/>
              </p:ext>
            </p:extLst>
          </p:nvPr>
        </p:nvGraphicFramePr>
        <p:xfrm>
          <a:off x="800100" y="2016000"/>
          <a:ext cx="10467975" cy="3953876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C1-213884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DNN/S-NSSAI providing in PDU session establishment for SNPN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23.501-2709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C1-213886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PVS information providing in PDU session establishment for onboarding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23.501-2832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23.501-2802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Mobility registration update upon entering a new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23.501-2815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C1-213918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Onboarding in SNPN - mobility registration update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Selection for onboarding in SNPN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23.501-2562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 of UE supporting 3GPP access leg in EPC during MA PDU session establishment procedure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3194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C1-213749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EPS interworking if UE supporting 3GPP access leg in EPC of an MA PDU session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23.502-2719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5351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Introduction of performance measurement for a certain target QoS flow and UE assistance data provisioning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0029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24.193-0030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UE assistance data in PMFP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23.501-2647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(III)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89763373"/>
      </p:ext>
    </p:extLst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331054"/>
              </p:ext>
            </p:extLst>
          </p:nvPr>
        </p:nvGraphicFramePr>
        <p:xfrm>
          <a:off x="800100" y="2016000"/>
          <a:ext cx="10467975" cy="4164871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C1-213778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PMFP message transport associated with QoS flow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C1-213791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 of packet loss rate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24.193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0030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23.501-2840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C1-213813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Add target QoS flow capability for access performance measurement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23.501-2720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paging restriction via Registration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3166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23.501-2553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C1-213607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paging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restriction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via TAU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Considering paging restrictions while paging the UE that is MUSIM capable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C1-213660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Using Service Request procedure for removing paging restrictions in 5GS for a Multi-USIM UE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C1-213805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Leaving procedure and Reject Paging Indication for Multi-USIM UEs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3534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23.401-3622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C1-213806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Registration procedure for MUSIM Leaving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24.301-3534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24.501-3268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C1-213809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Updates to Service Request for MUSIM Leaving and Reject Paging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3268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23.401-3534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23.502-2724</a:t>
                      </a:r>
                      <a:b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23.502-2558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(IV)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014882486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544289"/>
              </p:ext>
            </p:extLst>
          </p:nvPr>
        </p:nvGraphicFramePr>
        <p:xfrm>
          <a:off x="800100" y="2016000"/>
          <a:ext cx="10467975" cy="3935909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C1-213847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Introducing IMSI Offset to Attach and TAU procedures for MUSIM handling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23.401-3618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C1-213956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EPS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24.301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3514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23.401-3622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23.401-3630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Multi-USIM UE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support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indications</a:t>
                      </a: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in 5GS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3121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23.501-2553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C1-213958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Maximum number of established PDU sessions already reached for a NW slice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3213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23.502-2591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C1-213744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23.122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C1-213745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Send REGISTRATION COMPLETE message only if the SOR information is received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3303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23.122-0724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C1-213737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C1-213738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24.502</a:t>
                      </a:r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24.173-0146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C1-213740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MMTEL Voice and MMTEL Video in non-3GPP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24.173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0146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24.501-3050</a:t>
                      </a:r>
                      <a:b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</a:br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24.502-0186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C1-213850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PDU session establishment for NR satellite </a:t>
                      </a: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24.501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3348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23.502-2623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(V) 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227501688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CT1#129-e (electronic)</a:t>
            </a:r>
          </a:p>
          <a:p>
            <a:pPr lvl="1"/>
            <a:r>
              <a:rPr lang="en-US" dirty="0"/>
              <a:t>CT1#130-e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CT1#131-e</a:t>
            </a:r>
          </a:p>
          <a:p>
            <a:pPr lvl="2"/>
            <a:r>
              <a:rPr lang="en-US" altLang="fr-FR" dirty="0"/>
              <a:t>begin      August 19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r>
              <a:rPr lang="en-US" altLang="fr-FR" dirty="0"/>
              <a:t>end         August 27</a:t>
            </a:r>
            <a:r>
              <a:rPr lang="en-US" altLang="fr-FR" baseline="30000" dirty="0"/>
              <a:t>th</a:t>
            </a:r>
            <a:r>
              <a:rPr lang="en-US" altLang="fr-FR" dirty="0"/>
              <a:t> 2021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526985"/>
              </p:ext>
            </p:extLst>
          </p:nvPr>
        </p:nvGraphicFramePr>
        <p:xfrm>
          <a:off x="800100" y="2016000"/>
          <a:ext cx="10467975" cy="4041094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54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716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0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0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0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C1-213638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 information; mid-call access change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24.229</a:t>
                      </a:r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6411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32.260-0423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468227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35543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49895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(VI)</a:t>
            </a:r>
            <a:endParaRPr lang="en-US" dirty="0"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93109282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CT1#129bis-e: 602</a:t>
            </a:r>
          </a:p>
          <a:p>
            <a:pPr lvl="1"/>
            <a:r>
              <a:rPr lang="en-US" sz="1800" dirty="0"/>
              <a:t>CT1#130-e: 1169</a:t>
            </a:r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CT1#129-e:</a:t>
            </a:r>
            <a:r>
              <a:rPr lang="en-US" sz="1800" dirty="0"/>
              <a:t> Cat B/C/F 84</a:t>
            </a:r>
          </a:p>
          <a:p>
            <a:pPr lvl="1"/>
            <a:r>
              <a:rPr lang="en-US" altLang="fr-FR" sz="1800" dirty="0"/>
              <a:t>CT1#130-e:</a:t>
            </a:r>
            <a:r>
              <a:rPr lang="en-US" sz="1800" dirty="0"/>
              <a:t> Cat B/C/F 262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CT1#129-e: </a:t>
            </a:r>
            <a:r>
              <a:rPr lang="en-US" sz="1800" dirty="0"/>
              <a:t>74</a:t>
            </a:r>
          </a:p>
          <a:p>
            <a:pPr lvl="1"/>
            <a:r>
              <a:rPr lang="en-US" altLang="fr-FR" sz="1800" dirty="0"/>
              <a:t>CT1#130-e: 69</a:t>
            </a:r>
            <a:endParaRPr lang="en-US" sz="1800" dirty="0"/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CT1#129-e: 177  registered</a:t>
            </a:r>
          </a:p>
          <a:p>
            <a:pPr lvl="1"/>
            <a:r>
              <a:rPr lang="en-US" altLang="fr-FR" sz="1800" dirty="0"/>
              <a:t>CT1#130-e: 168  registered</a:t>
            </a:r>
          </a:p>
          <a:p>
            <a:pPr lvl="1"/>
            <a:endParaRPr lang="en-US" altLang="fr-FR" sz="1800" dirty="0"/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CT1#129-e had reduced scope, only Rel-17 (no xyzProtoc17, no TEI17)</a:t>
            </a:r>
          </a:p>
          <a:p>
            <a:pPr lvl="1"/>
            <a:r>
              <a:rPr lang="en-US" altLang="fr-FR" sz="2000" dirty="0"/>
              <a:t>CT1#130-e had full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</a:t>
            </a:r>
            <a:r>
              <a:rPr lang="en-US" altLang="fr-FR" dirty="0">
                <a:highlight>
                  <a:srgbClr val="FFFFFF"/>
                </a:highlight>
              </a:rPr>
              <a:t>Study</a:t>
            </a:r>
            <a:r>
              <a:rPr lang="en-US" altLang="fr-FR" dirty="0"/>
              <a:t>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007274"/>
              </p:ext>
            </p:extLst>
          </p:nvPr>
        </p:nvGraphicFramePr>
        <p:xfrm>
          <a:off x="209550" y="2282825"/>
          <a:ext cx="11341319" cy="3613171"/>
        </p:xfrm>
        <a:graphic>
          <a:graphicData uri="http://schemas.openxmlformats.org/drawingml/2006/table">
            <a:tbl>
              <a:tblPr firstRow="1" firstCol="1" bandRow="1"/>
              <a:tblGrid>
                <a:gridCol w="1403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567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20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19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Systems (UAS)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the CT aspects and update the CT WGs specifications to support the stage 2 requirements on Application layer support for </a:t>
                      </a:r>
                      <a:r>
                        <a:rPr lang="en-US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Uncrewed</a:t>
                      </a: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Aerial System (UAS) defined in 3GPP TS 23.255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architecture enhancements for 3GPP support of advanced V2X services - Phase 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Specify CT aspects of advanced V2X services Phase 2 in order to enhance the CT WGs specifications based on the stage 2 requirements developed by SA2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enhanced Service Enabler Architecture Layer for Verticals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enhanced SEAL based upon the normative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Mission Critical Services over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stage 3 aspects of Mission Critical Services over 5GS based on stage 2 technical specifications developed by SA6</a:t>
                      </a:r>
                      <a:endParaRPr lang="fr-FR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5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639288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5126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664391"/>
              </p:ext>
            </p:extLst>
          </p:nvPr>
        </p:nvGraphicFramePr>
        <p:xfrm>
          <a:off x="784312" y="2126071"/>
          <a:ext cx="10188488" cy="285914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CP-202193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643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CP-210148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5230595"/>
              </p:ext>
            </p:extLst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48%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</a:t>
                      </a:r>
                      <a:r>
                        <a:rPr lang="de-DE" sz="1200" b="0" i="0" u="none" strike="noStrike" kern="120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CP-210145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129222"/>
              </p:ext>
            </p:extLst>
          </p:nvPr>
        </p:nvGraphicFramePr>
        <p:xfrm>
          <a:off x="784312" y="2126071"/>
          <a:ext cx="10188488" cy="302042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Edge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CP-210144</a:t>
                      </a:r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Access Traffic Steering, Switch and Splitting support in the 5G system architecture; Phase 2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ATSSS_Ph2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4009118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</a:t>
            </a:r>
            <a:r>
              <a:rPr lang="en-US" dirty="0">
                <a:highlight>
                  <a:srgbClr val="FFFFFF"/>
                </a:highlight>
              </a:rPr>
              <a:t>Plan</a:t>
            </a:r>
            <a:r>
              <a:rPr lang="en-US" dirty="0"/>
              <a:t>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76359"/>
              </p:ext>
            </p:extLst>
          </p:nvPr>
        </p:nvGraphicFramePr>
        <p:xfrm>
          <a:off x="784312" y="2126071"/>
          <a:ext cx="10188488" cy="263461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industrial IoT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IIoT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Enabling Multi-USIM devices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53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Enhanced support of Non-Public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eNPN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CP-210139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for Support of Unmanned Aerial Systems Connectivity, Identification, and Tracking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ID_UAS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CP-210287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of Enhancement for Proximity based Services in 5GS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5G_ProSe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Enhanced application layer support for V2X services</a:t>
                      </a:r>
                      <a:endParaRPr lang="de-DE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eV2XAPP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CT aspects on support for Signed Attestation for Priority and Emergency Sessions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TEI17_SAPES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CP-210272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443239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2791</Words>
  <Application>Microsoft Office PowerPoint</Application>
  <PresentationFormat>Widescreen</PresentationFormat>
  <Paragraphs>713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CT#92e</vt:lpstr>
      <vt:lpstr>TSG CT WG1 Officials</vt:lpstr>
      <vt:lpstr>Meeting Calendar</vt:lpstr>
      <vt:lpstr>TSG CT WG1 Statistics</vt:lpstr>
      <vt:lpstr>New agreed  Study/Work Items led by CT1</vt:lpstr>
      <vt:lpstr>Work Plan Rel-17</vt:lpstr>
      <vt:lpstr>Work Plan Rel-17</vt:lpstr>
      <vt:lpstr>Work Plan Rel-17</vt:lpstr>
      <vt:lpstr>Work Plan Rel-17</vt:lpstr>
      <vt:lpstr>Work Plan Rel-17</vt:lpstr>
      <vt:lpstr>TS/TR sent to CT plenary</vt:lpstr>
      <vt:lpstr>Status of older releases</vt:lpstr>
      <vt:lpstr>Release 16 Status</vt:lpstr>
      <vt:lpstr>Backward Incompatible Changes</vt:lpstr>
      <vt:lpstr>Release 17 Status - Statistics</vt:lpstr>
      <vt:lpstr>Release 17 Status - Studies</vt:lpstr>
      <vt:lpstr>Release 17 Status - Studies</vt:lpstr>
      <vt:lpstr>For Information to CT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(I) </vt:lpstr>
      <vt:lpstr>CRs for conditional approval (II)</vt:lpstr>
      <vt:lpstr>CRs for conditional approval (III) </vt:lpstr>
      <vt:lpstr>CRs for conditional approval (IV) </vt:lpstr>
      <vt:lpstr>CRs for conditional approval (V) </vt:lpstr>
      <vt:lpstr>CRs for conditional approval (VI)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PeLe</cp:lastModifiedBy>
  <cp:revision>1023</cp:revision>
  <dcterms:created xsi:type="dcterms:W3CDTF">2010-02-05T13:52:04Z</dcterms:created>
  <dcterms:modified xsi:type="dcterms:W3CDTF">2021-06-10T12:24:09Z</dcterms:modified>
  <cp:contentStatus>Template 2017</cp:contentStatus>
</cp:coreProperties>
</file>